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72" r:id="rId5"/>
    <p:sldId id="290" r:id="rId6"/>
    <p:sldId id="273" r:id="rId7"/>
    <p:sldId id="274" r:id="rId8"/>
    <p:sldId id="277" r:id="rId9"/>
    <p:sldId id="275" r:id="rId10"/>
    <p:sldId id="312" r:id="rId11"/>
    <p:sldId id="311" r:id="rId12"/>
    <p:sldId id="310" r:id="rId13"/>
    <p:sldId id="276" r:id="rId14"/>
    <p:sldId id="260" r:id="rId15"/>
    <p:sldId id="302" r:id="rId16"/>
    <p:sldId id="303" r:id="rId17"/>
    <p:sldId id="305" r:id="rId18"/>
    <p:sldId id="306" r:id="rId19"/>
    <p:sldId id="307" r:id="rId20"/>
    <p:sldId id="309" r:id="rId21"/>
    <p:sldId id="279" r:id="rId22"/>
    <p:sldId id="259" r:id="rId23"/>
    <p:sldId id="278" r:id="rId24"/>
    <p:sldId id="280" r:id="rId25"/>
    <p:sldId id="282" r:id="rId26"/>
    <p:sldId id="281" r:id="rId27"/>
    <p:sldId id="314" r:id="rId28"/>
    <p:sldId id="283" r:id="rId29"/>
    <p:sldId id="285" r:id="rId30"/>
    <p:sldId id="284" r:id="rId31"/>
    <p:sldId id="286" r:id="rId32"/>
    <p:sldId id="287" r:id="rId33"/>
    <p:sldId id="289" r:id="rId34"/>
    <p:sldId id="288" r:id="rId35"/>
    <p:sldId id="301" r:id="rId36"/>
    <p:sldId id="315" r:id="rId37"/>
    <p:sldId id="316" r:id="rId38"/>
    <p:sldId id="263" r:id="rId39"/>
    <p:sldId id="291" r:id="rId40"/>
    <p:sldId id="292" r:id="rId41"/>
    <p:sldId id="294" r:id="rId42"/>
    <p:sldId id="295" r:id="rId43"/>
    <p:sldId id="296" r:id="rId44"/>
    <p:sldId id="297" r:id="rId45"/>
    <p:sldId id="298" r:id="rId46"/>
    <p:sldId id="299" r:id="rId47"/>
    <p:sldId id="313" r:id="rId48"/>
    <p:sldId id="265" r:id="rId49"/>
    <p:sldId id="266" r:id="rId50"/>
    <p:sldId id="267" r:id="rId51"/>
    <p:sldId id="268" r:id="rId52"/>
    <p:sldId id="269" r:id="rId53"/>
    <p:sldId id="308" r:id="rId5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19" d="100"/>
          <a:sy n="119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511CD-7694-4A38-B7DD-E0CB40AA6FB0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4F6A1-689A-46E3-A8DE-7E090F0E03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17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4F6A1-689A-46E3-A8DE-7E090F0E03CD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192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25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18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689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627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615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725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281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839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61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051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545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C25D-00C0-4797-A505-6EF9857B01C1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337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SPSS-kurs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Bolk 2 – Deskriptiv statistikk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92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3970784" cy="369355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</a:t>
            </a:r>
          </a:p>
          <a:p>
            <a:r>
              <a:rPr lang="nb-NO" sz="2400" dirty="0"/>
              <a:t>Drar de variablene man ønsker å analysere fra </a:t>
            </a:r>
            <a:r>
              <a:rPr lang="nb-NO" sz="2400" dirty="0" smtClean="0"/>
              <a:t>listen </a:t>
            </a:r>
            <a:r>
              <a:rPr lang="nb-NO" sz="2400" dirty="0"/>
              <a:t>til høyre over til «Dependent List»</a:t>
            </a:r>
          </a:p>
          <a:p>
            <a:r>
              <a:rPr lang="nb-NO" sz="2400" dirty="0"/>
              <a:t>Klikk </a:t>
            </a:r>
            <a:r>
              <a:rPr lang="nb-NO" sz="2400" dirty="0" smtClean="0"/>
              <a:t>«Plots» .</a:t>
            </a:r>
          </a:p>
          <a:p>
            <a:pPr lvl="1"/>
            <a:r>
              <a:rPr lang="nb-NO" dirty="0" smtClean="0"/>
              <a:t>Fjern «Stem-and-</a:t>
            </a:r>
            <a:r>
              <a:rPr lang="nb-NO" dirty="0" err="1" smtClean="0"/>
              <a:t>leaf</a:t>
            </a:r>
            <a:r>
              <a:rPr lang="nb-NO" dirty="0" smtClean="0"/>
              <a:t>».</a:t>
            </a:r>
            <a:endParaRPr lang="nb-NO" dirty="0"/>
          </a:p>
          <a:p>
            <a:pPr lvl="1"/>
            <a:r>
              <a:rPr lang="nb-NO" dirty="0" smtClean="0"/>
              <a:t>Huk av «Histogram».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28384" y="2636912"/>
            <a:ext cx="73461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016042"/>
            <a:ext cx="2857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06027" y="2492896"/>
            <a:ext cx="100811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121" y="1958892"/>
            <a:ext cx="29146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524328" y="2708920"/>
            <a:ext cx="100811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79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3970784" cy="43924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</a:t>
            </a:r>
          </a:p>
          <a:p>
            <a:r>
              <a:rPr lang="nb-NO" sz="2400" dirty="0"/>
              <a:t>Drar de variablene man ønsker å analysere fra </a:t>
            </a:r>
            <a:r>
              <a:rPr lang="nb-NO" sz="2400" dirty="0" smtClean="0"/>
              <a:t>listen </a:t>
            </a:r>
            <a:r>
              <a:rPr lang="nb-NO" sz="2400" dirty="0"/>
              <a:t>til høyre over til «Dependent List»</a:t>
            </a:r>
          </a:p>
          <a:p>
            <a:r>
              <a:rPr lang="nb-NO" sz="2400" dirty="0"/>
              <a:t>Klikk </a:t>
            </a:r>
            <a:r>
              <a:rPr lang="nb-NO" sz="2400" dirty="0" smtClean="0"/>
              <a:t>«Plots» .</a:t>
            </a:r>
          </a:p>
          <a:p>
            <a:pPr lvl="1"/>
            <a:r>
              <a:rPr lang="nb-NO" dirty="0" smtClean="0"/>
              <a:t>Fjern «Stem-and-</a:t>
            </a:r>
            <a:r>
              <a:rPr lang="nb-NO" dirty="0" err="1" smtClean="0"/>
              <a:t>leaf</a:t>
            </a:r>
            <a:r>
              <a:rPr lang="nb-NO" dirty="0" smtClean="0"/>
              <a:t>».</a:t>
            </a:r>
            <a:endParaRPr lang="nb-NO" dirty="0"/>
          </a:p>
          <a:p>
            <a:pPr lvl="1"/>
            <a:r>
              <a:rPr lang="nb-NO" dirty="0" smtClean="0"/>
              <a:t>Huk av «Histogram».</a:t>
            </a:r>
          </a:p>
          <a:p>
            <a:pPr lvl="1"/>
            <a:r>
              <a:rPr lang="nb-NO" dirty="0" err="1" smtClean="0"/>
              <a:t>Boxplot</a:t>
            </a:r>
            <a:r>
              <a:rPr lang="nb-NO" dirty="0" smtClean="0"/>
              <a:t> er automatisk valgt.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28384" y="2636912"/>
            <a:ext cx="73461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016042"/>
            <a:ext cx="2857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06027" y="2492896"/>
            <a:ext cx="100811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121" y="1958892"/>
            <a:ext cx="29146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524328" y="2708920"/>
            <a:ext cx="100811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7" y="1958891"/>
            <a:ext cx="29051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012160" y="2346140"/>
            <a:ext cx="1512168" cy="8489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241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3970784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</a:t>
            </a:r>
          </a:p>
          <a:p>
            <a:r>
              <a:rPr lang="nb-NO" sz="2400" dirty="0"/>
              <a:t>Drar de variablene man ønsker å analysere fra </a:t>
            </a:r>
            <a:r>
              <a:rPr lang="nb-NO" sz="2400" dirty="0" smtClean="0"/>
              <a:t>listen </a:t>
            </a:r>
            <a:r>
              <a:rPr lang="nb-NO" sz="2400" dirty="0"/>
              <a:t>til høyre over til «Dependent List»</a:t>
            </a:r>
          </a:p>
          <a:p>
            <a:r>
              <a:rPr lang="nb-NO" sz="2400" dirty="0"/>
              <a:t>Klikk </a:t>
            </a:r>
            <a:r>
              <a:rPr lang="nb-NO" sz="2400" dirty="0" smtClean="0"/>
              <a:t>«Plots» .</a:t>
            </a:r>
          </a:p>
          <a:p>
            <a:pPr lvl="1"/>
            <a:r>
              <a:rPr lang="nb-NO" dirty="0" smtClean="0"/>
              <a:t>Fjern «Stem-and-</a:t>
            </a:r>
            <a:r>
              <a:rPr lang="nb-NO" dirty="0" err="1" smtClean="0"/>
              <a:t>leaf</a:t>
            </a:r>
            <a:r>
              <a:rPr lang="nb-NO" dirty="0" smtClean="0"/>
              <a:t>».</a:t>
            </a:r>
            <a:endParaRPr lang="nb-NO" dirty="0"/>
          </a:p>
          <a:p>
            <a:pPr lvl="1"/>
            <a:r>
              <a:rPr lang="nb-NO" dirty="0" smtClean="0"/>
              <a:t>Huk av «Histogram».</a:t>
            </a:r>
          </a:p>
          <a:p>
            <a:pPr lvl="1"/>
            <a:r>
              <a:rPr lang="nb-NO" dirty="0" err="1" smtClean="0"/>
              <a:t>Boxplot</a:t>
            </a:r>
            <a:r>
              <a:rPr lang="nb-NO" dirty="0" smtClean="0"/>
              <a:t> er automatisk valgt.</a:t>
            </a:r>
          </a:p>
          <a:p>
            <a:pPr lvl="2"/>
            <a:r>
              <a:rPr lang="nb-NO" dirty="0" smtClean="0"/>
              <a:t>Ved å velge «Dependents </a:t>
            </a:r>
            <a:r>
              <a:rPr lang="nb-NO" dirty="0" err="1" smtClean="0"/>
              <a:t>together</a:t>
            </a:r>
            <a:r>
              <a:rPr lang="nb-NO" dirty="0" smtClean="0"/>
              <a:t>» plottes </a:t>
            </a:r>
            <a:r>
              <a:rPr lang="nb-NO" dirty="0" err="1" smtClean="0"/>
              <a:t>boxplottet</a:t>
            </a:r>
            <a:r>
              <a:rPr lang="nb-NO" dirty="0" smtClean="0"/>
              <a:t> til våre variabler i samme graf.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28384" y="2636912"/>
            <a:ext cx="73461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016042"/>
            <a:ext cx="2857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06027" y="2492896"/>
            <a:ext cx="100811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121" y="1958892"/>
            <a:ext cx="29146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524328" y="2708920"/>
            <a:ext cx="100811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7" y="1958891"/>
            <a:ext cx="29051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012160" y="2346140"/>
            <a:ext cx="1512168" cy="8489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945590"/>
            <a:ext cx="29051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940524" y="2697977"/>
            <a:ext cx="151216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92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3"/>
            <a:ext cx="3888432" cy="309634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</a:t>
            </a:r>
          </a:p>
          <a:p>
            <a:r>
              <a:rPr lang="nb-NO" sz="2400" dirty="0"/>
              <a:t>Drar de variablene man ønsker å analysere fra listen til høyre over til «Dependent List»</a:t>
            </a:r>
          </a:p>
          <a:p>
            <a:r>
              <a:rPr lang="nb-NO" sz="2400" dirty="0" smtClean="0"/>
              <a:t>Ønsker kun beskrivende målene og ikke plott, så merk av «</a:t>
            </a:r>
            <a:r>
              <a:rPr lang="nb-NO" sz="2400" dirty="0" err="1" smtClean="0"/>
              <a:t>Statistics</a:t>
            </a:r>
            <a:r>
              <a:rPr lang="nb-NO" sz="2400" dirty="0" smtClean="0"/>
              <a:t>» istedenfor «</a:t>
            </a:r>
            <a:r>
              <a:rPr lang="nb-NO" sz="2400" dirty="0" err="1" smtClean="0"/>
              <a:t>Both</a:t>
            </a:r>
            <a:r>
              <a:rPr lang="nb-NO" sz="2400" dirty="0" smtClean="0"/>
              <a:t>»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28384" y="2636912"/>
            <a:ext cx="73461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7" y="2111292"/>
            <a:ext cx="43338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139952" y="4221088"/>
            <a:ext cx="1008112" cy="2520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20688"/>
            <a:ext cx="493395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764704"/>
            <a:ext cx="3168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Output er da følgene tabell med blant annet gjennomsnitt, median og standardavvik</a:t>
            </a:r>
          </a:p>
        </p:txBody>
      </p:sp>
      <p:sp>
        <p:nvSpPr>
          <p:cNvPr id="7" name="Oval 6"/>
          <p:cNvSpPr/>
          <p:nvPr/>
        </p:nvSpPr>
        <p:spPr>
          <a:xfrm>
            <a:off x="4797087" y="1063868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al 11"/>
          <p:cNvSpPr/>
          <p:nvPr/>
        </p:nvSpPr>
        <p:spPr>
          <a:xfrm>
            <a:off x="4860032" y="1844824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Oval 12"/>
          <p:cNvSpPr/>
          <p:nvPr/>
        </p:nvSpPr>
        <p:spPr>
          <a:xfrm>
            <a:off x="4860032" y="2204864"/>
            <a:ext cx="8640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2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188640"/>
            <a:ext cx="5626968" cy="1642194"/>
          </a:xfrm>
        </p:spPr>
        <p:txBody>
          <a:bodyPr>
            <a:normAutofit/>
          </a:bodyPr>
          <a:lstStyle/>
          <a:p>
            <a:r>
              <a:rPr lang="nb-NO" dirty="0" smtClean="0"/>
              <a:t>Split File: </a:t>
            </a:r>
            <a:br>
              <a:rPr lang="nb-NO" dirty="0" smtClean="0"/>
            </a:br>
            <a:r>
              <a:rPr lang="nb-NO" dirty="0" smtClean="0"/>
              <a:t>separate analyser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4042792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Noen ganger er det praktisk å gjøre analyser separat for ulike sub-grupper. Da kan man bruke:</a:t>
            </a:r>
          </a:p>
          <a:p>
            <a:pPr marL="0" indent="0">
              <a:buNone/>
            </a:pPr>
            <a:r>
              <a:rPr lang="nb-NO" dirty="0" smtClean="0"/>
              <a:t>«Data =&gt; Split File»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3610"/>
            <a:ext cx="43148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779912" y="5229200"/>
            <a:ext cx="1872208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546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188640"/>
            <a:ext cx="5626968" cy="1642194"/>
          </a:xfrm>
        </p:spPr>
        <p:txBody>
          <a:bodyPr>
            <a:normAutofit/>
          </a:bodyPr>
          <a:lstStyle/>
          <a:p>
            <a:r>
              <a:rPr lang="nb-NO" dirty="0" smtClean="0"/>
              <a:t>Split File: </a:t>
            </a:r>
            <a:br>
              <a:rPr lang="nb-NO" dirty="0" smtClean="0"/>
            </a:br>
            <a:r>
              <a:rPr lang="nb-NO" dirty="0" smtClean="0"/>
              <a:t>separate analyser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4223766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Standardsettingen er  «</a:t>
            </a:r>
            <a:r>
              <a:rPr lang="nb-NO" dirty="0" err="1" smtClean="0"/>
              <a:t>Analyze</a:t>
            </a:r>
            <a:r>
              <a:rPr lang="nb-NO" dirty="0" smtClean="0"/>
              <a:t> all cases, do not </a:t>
            </a:r>
            <a:r>
              <a:rPr lang="nb-NO" dirty="0" err="1" smtClean="0"/>
              <a:t>create</a:t>
            </a:r>
            <a:r>
              <a:rPr lang="nb-NO" dirty="0"/>
              <a:t> </a:t>
            </a:r>
            <a:r>
              <a:rPr lang="nb-NO" dirty="0" err="1" smtClean="0"/>
              <a:t>groups</a:t>
            </a:r>
            <a:r>
              <a:rPr lang="nb-NO" dirty="0" smtClean="0"/>
              <a:t>»</a:t>
            </a:r>
          </a:p>
          <a:p>
            <a:pPr marL="0" indent="0">
              <a:buNone/>
            </a:pPr>
            <a:r>
              <a:rPr lang="nb-NO" dirty="0" smtClean="0"/>
              <a:t>Da kan man ikke gjøre flere valg. 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3610"/>
            <a:ext cx="43148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66" y="1790472"/>
            <a:ext cx="39528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707904" y="2276872"/>
            <a:ext cx="2664296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662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188640"/>
            <a:ext cx="5626968" cy="1642194"/>
          </a:xfrm>
        </p:spPr>
        <p:txBody>
          <a:bodyPr>
            <a:normAutofit/>
          </a:bodyPr>
          <a:lstStyle/>
          <a:p>
            <a:r>
              <a:rPr lang="nb-NO" dirty="0" smtClean="0"/>
              <a:t>Split File: </a:t>
            </a:r>
            <a:br>
              <a:rPr lang="nb-NO" dirty="0" smtClean="0"/>
            </a:br>
            <a:r>
              <a:rPr lang="nb-NO" dirty="0" smtClean="0"/>
              <a:t>separate analyser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422376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Standardsettingen er  «</a:t>
            </a:r>
            <a:r>
              <a:rPr lang="nb-NO" dirty="0" err="1" smtClean="0"/>
              <a:t>Analyze</a:t>
            </a:r>
            <a:r>
              <a:rPr lang="nb-NO" dirty="0" smtClean="0"/>
              <a:t> all cases, do not </a:t>
            </a:r>
            <a:r>
              <a:rPr lang="nb-NO" dirty="0" err="1" smtClean="0"/>
              <a:t>create</a:t>
            </a:r>
            <a:r>
              <a:rPr lang="nb-NO" dirty="0"/>
              <a:t> </a:t>
            </a:r>
            <a:r>
              <a:rPr lang="nb-NO" dirty="0" err="1" smtClean="0"/>
              <a:t>groups</a:t>
            </a:r>
            <a:r>
              <a:rPr lang="nb-NO" dirty="0" smtClean="0"/>
              <a:t>»</a:t>
            </a:r>
          </a:p>
          <a:p>
            <a:pPr marL="0" indent="0">
              <a:buNone/>
            </a:pPr>
            <a:r>
              <a:rPr lang="nb-NO" dirty="0" smtClean="0"/>
              <a:t>(ingen fler valg)</a:t>
            </a:r>
          </a:p>
          <a:p>
            <a:pPr marL="0" indent="0">
              <a:buNone/>
            </a:pPr>
            <a:r>
              <a:rPr lang="nb-NO" dirty="0" smtClean="0"/>
              <a:t>Ved «</a:t>
            </a:r>
            <a:r>
              <a:rPr lang="nb-NO" dirty="0" err="1" smtClean="0"/>
              <a:t>Organize</a:t>
            </a:r>
            <a:r>
              <a:rPr lang="nb-NO" dirty="0" smtClean="0"/>
              <a:t> output by </a:t>
            </a:r>
            <a:r>
              <a:rPr lang="nb-NO" dirty="0" err="1" smtClean="0"/>
              <a:t>groups</a:t>
            </a:r>
            <a:r>
              <a:rPr lang="nb-NO" dirty="0" smtClean="0"/>
              <a:t>» kan man velde en kategorisk variabel, slik at alle analyser gjøres separat.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3610"/>
            <a:ext cx="43148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66" y="1790472"/>
            <a:ext cx="39528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41" y="1790472"/>
            <a:ext cx="39719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211960" y="2924944"/>
            <a:ext cx="2376264" cy="13321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777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188640"/>
            <a:ext cx="5626968" cy="1642194"/>
          </a:xfrm>
        </p:spPr>
        <p:txBody>
          <a:bodyPr>
            <a:normAutofit/>
          </a:bodyPr>
          <a:lstStyle/>
          <a:p>
            <a:r>
              <a:rPr lang="nb-NO" dirty="0" smtClean="0"/>
              <a:t>Split File: </a:t>
            </a:r>
            <a:br>
              <a:rPr lang="nb-NO" dirty="0" smtClean="0"/>
            </a:br>
            <a:r>
              <a:rPr lang="nb-NO" dirty="0" smtClean="0"/>
              <a:t>separate analyser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422376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Standardsettingen er  «</a:t>
            </a:r>
            <a:r>
              <a:rPr lang="nb-NO" dirty="0" err="1" smtClean="0"/>
              <a:t>Analyze</a:t>
            </a:r>
            <a:r>
              <a:rPr lang="nb-NO" dirty="0" smtClean="0"/>
              <a:t> all cases, do not </a:t>
            </a:r>
            <a:r>
              <a:rPr lang="nb-NO" dirty="0" err="1" smtClean="0"/>
              <a:t>create</a:t>
            </a:r>
            <a:r>
              <a:rPr lang="nb-NO" dirty="0"/>
              <a:t> </a:t>
            </a:r>
            <a:r>
              <a:rPr lang="nb-NO" dirty="0" err="1" smtClean="0"/>
              <a:t>groups</a:t>
            </a:r>
            <a:r>
              <a:rPr lang="nb-NO" dirty="0" smtClean="0"/>
              <a:t>»</a:t>
            </a:r>
          </a:p>
          <a:p>
            <a:pPr marL="0" indent="0">
              <a:buNone/>
            </a:pPr>
            <a:r>
              <a:rPr lang="nb-NO" dirty="0" smtClean="0"/>
              <a:t>(ingen fler valg)</a:t>
            </a:r>
          </a:p>
          <a:p>
            <a:pPr marL="0" indent="0">
              <a:buNone/>
            </a:pPr>
            <a:r>
              <a:rPr lang="nb-NO" dirty="0" smtClean="0"/>
              <a:t>Under «</a:t>
            </a:r>
            <a:r>
              <a:rPr lang="nb-NO" dirty="0" err="1" smtClean="0"/>
              <a:t>Current</a:t>
            </a:r>
            <a:r>
              <a:rPr lang="nb-NO" dirty="0" smtClean="0"/>
              <a:t> status» står det hvilken setting man er i. 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3610"/>
            <a:ext cx="43148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66" y="1790472"/>
            <a:ext cx="39528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41" y="1790472"/>
            <a:ext cx="39719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860032" y="3979616"/>
            <a:ext cx="73461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3705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188640"/>
            <a:ext cx="5626968" cy="1642194"/>
          </a:xfrm>
        </p:spPr>
        <p:txBody>
          <a:bodyPr>
            <a:normAutofit/>
          </a:bodyPr>
          <a:lstStyle/>
          <a:p>
            <a:r>
              <a:rPr lang="nb-NO" dirty="0" smtClean="0"/>
              <a:t>Split File: </a:t>
            </a:r>
            <a:br>
              <a:rPr lang="nb-NO" dirty="0" smtClean="0"/>
            </a:br>
            <a:r>
              <a:rPr lang="nb-NO" dirty="0" smtClean="0"/>
              <a:t>separate analyser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4223766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Standardsettingen er  «</a:t>
            </a:r>
            <a:r>
              <a:rPr lang="nb-NO" dirty="0" err="1" smtClean="0"/>
              <a:t>Analyze</a:t>
            </a:r>
            <a:r>
              <a:rPr lang="nb-NO" dirty="0" smtClean="0"/>
              <a:t> all cases, do not </a:t>
            </a:r>
            <a:r>
              <a:rPr lang="nb-NO" dirty="0" err="1" smtClean="0"/>
              <a:t>create</a:t>
            </a:r>
            <a:r>
              <a:rPr lang="nb-NO" dirty="0"/>
              <a:t> </a:t>
            </a:r>
            <a:r>
              <a:rPr lang="nb-NO" dirty="0" err="1" smtClean="0"/>
              <a:t>groups</a:t>
            </a:r>
            <a:r>
              <a:rPr lang="nb-NO" dirty="0" smtClean="0"/>
              <a:t>»</a:t>
            </a:r>
          </a:p>
          <a:p>
            <a:pPr marL="0" indent="0">
              <a:buNone/>
            </a:pPr>
            <a:r>
              <a:rPr lang="nb-NO" dirty="0" smtClean="0"/>
              <a:t>(ingen fler valg)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OBS! – ved en t-test kan man ikke ha på Split File på gruppen-variabelen.  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3610"/>
            <a:ext cx="43148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66" y="1790472"/>
            <a:ext cx="39528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41" y="1790472"/>
            <a:ext cx="39719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860032" y="3979616"/>
            <a:ext cx="73461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225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Bolk 2: 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 denne bolken skal  vi bruke SPSS </a:t>
            </a:r>
            <a:r>
              <a:rPr lang="nb-NO" dirty="0"/>
              <a:t>til å utforske og beskrive </a:t>
            </a:r>
            <a:r>
              <a:rPr lang="nb-NO" dirty="0" smtClean="0"/>
              <a:t>data gjennom ulike mål:  </a:t>
            </a:r>
          </a:p>
          <a:p>
            <a:pPr lvl="2"/>
            <a:r>
              <a:rPr lang="nb-NO" dirty="0" smtClean="0"/>
              <a:t>gjennomsnitt,</a:t>
            </a:r>
          </a:p>
          <a:p>
            <a:pPr lvl="2"/>
            <a:r>
              <a:rPr lang="nb-NO" dirty="0" smtClean="0"/>
              <a:t>median,</a:t>
            </a:r>
          </a:p>
          <a:p>
            <a:pPr lvl="2"/>
            <a:r>
              <a:rPr lang="nb-NO" dirty="0" smtClean="0"/>
              <a:t>standardavvik,</a:t>
            </a:r>
          </a:p>
          <a:p>
            <a:pPr marL="400050" lvl="1" indent="0">
              <a:buNone/>
            </a:pPr>
            <a:r>
              <a:rPr lang="nb-NO" dirty="0" smtClean="0"/>
              <a:t>og visuelle plot:</a:t>
            </a:r>
            <a:endParaRPr lang="nb-NO" dirty="0"/>
          </a:p>
          <a:p>
            <a:pPr lvl="2"/>
            <a:r>
              <a:rPr lang="nb-NO" dirty="0" err="1" smtClean="0"/>
              <a:t>boxplot</a:t>
            </a:r>
            <a:r>
              <a:rPr lang="nb-NO" dirty="0" smtClean="0"/>
              <a:t>, </a:t>
            </a:r>
          </a:p>
          <a:p>
            <a:pPr lvl="2"/>
            <a:r>
              <a:rPr lang="nb-NO" dirty="0" smtClean="0"/>
              <a:t>histogram, </a:t>
            </a:r>
          </a:p>
          <a:p>
            <a:pPr lvl="2"/>
            <a:r>
              <a:rPr lang="nb-NO" dirty="0" err="1" smtClean="0"/>
              <a:t>scatterplot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35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Boxplot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4176464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err="1" smtClean="0"/>
              <a:t>Boxplottet</a:t>
            </a:r>
            <a:r>
              <a:rPr lang="nb-NO" dirty="0" smtClean="0"/>
              <a:t> er den en god måte å framstille fordelingen av data grafisk på, ved å visualisere sentrering og variabilitet. </a:t>
            </a:r>
            <a:r>
              <a:rPr lang="nb-NO" dirty="0" err="1" smtClean="0"/>
              <a:t>Boxplottet</a:t>
            </a:r>
            <a:r>
              <a:rPr lang="nb-NO" dirty="0" smtClean="0"/>
              <a:t> viser  </a:t>
            </a:r>
          </a:p>
          <a:p>
            <a:r>
              <a:rPr lang="nb-NO" dirty="0" smtClean="0"/>
              <a:t>Median (50% av dataen på hver side)</a:t>
            </a:r>
          </a:p>
          <a:p>
            <a:r>
              <a:rPr lang="nb-NO" dirty="0" err="1" smtClean="0"/>
              <a:t>Interquartile</a:t>
            </a:r>
            <a:r>
              <a:rPr lang="nb-NO" dirty="0" smtClean="0"/>
              <a:t> range IQR (25%, 75% på hver side)</a:t>
            </a:r>
          </a:p>
          <a:p>
            <a:r>
              <a:rPr lang="nb-NO" dirty="0" smtClean="0"/>
              <a:t>Ekstreme observasjoner merkes med o og *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097" y="1268760"/>
            <a:ext cx="46767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13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4464496" cy="4958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 smtClean="0"/>
              <a:t>Boxplot</a:t>
            </a:r>
            <a:r>
              <a:rPr lang="nb-NO" dirty="0" smtClean="0"/>
              <a:t> kan brukes til å visualisere sentrering og spredning av data.  </a:t>
            </a:r>
          </a:p>
          <a:p>
            <a:r>
              <a:rPr lang="nb-NO" dirty="0" smtClean="0"/>
              <a:t>Gå inn «Graphs =&gt; Legacy dialogs =&gt; </a:t>
            </a:r>
            <a:r>
              <a:rPr lang="nb-NO" dirty="0" err="1" smtClean="0"/>
              <a:t>Boxplot</a:t>
            </a:r>
            <a:r>
              <a:rPr lang="nb-NO" dirty="0" smtClean="0"/>
              <a:t>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915" y="1690268"/>
            <a:ext cx="4082310" cy="36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40466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5400" dirty="0" err="1" smtClean="0"/>
              <a:t>Boxplot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22520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4464496" cy="4958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 smtClean="0"/>
              <a:t>Boxplot</a:t>
            </a:r>
            <a:r>
              <a:rPr lang="nb-NO" dirty="0" smtClean="0"/>
              <a:t> kan brukes til å visualisere sentrering og spredning av data.  </a:t>
            </a:r>
          </a:p>
          <a:p>
            <a:r>
              <a:rPr lang="nb-NO" dirty="0" smtClean="0"/>
              <a:t>Gå inn «Graphs =&gt; Legacy dialogs =&gt; </a:t>
            </a:r>
            <a:r>
              <a:rPr lang="nb-NO" dirty="0" err="1" smtClean="0"/>
              <a:t>Boxplot</a:t>
            </a:r>
            <a:r>
              <a:rPr lang="nb-NO" dirty="0" smtClean="0"/>
              <a:t>»</a:t>
            </a:r>
          </a:p>
          <a:p>
            <a:r>
              <a:rPr lang="nb-NO" dirty="0" smtClean="0"/>
              <a:t>Velg «Simple» og «</a:t>
            </a:r>
            <a:r>
              <a:rPr lang="nb-NO" dirty="0" err="1" smtClean="0"/>
              <a:t>Define</a:t>
            </a:r>
            <a:r>
              <a:rPr lang="nb-NO" dirty="0" smtClean="0"/>
              <a:t>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915" y="1690268"/>
            <a:ext cx="4082310" cy="36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8"/>
            <a:ext cx="20764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1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4464496" cy="4958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 smtClean="0"/>
              <a:t>Boxplot</a:t>
            </a:r>
            <a:r>
              <a:rPr lang="nb-NO" dirty="0" smtClean="0"/>
              <a:t> kan brukes til å visualisere sentrering og spredning av data.  </a:t>
            </a:r>
          </a:p>
          <a:p>
            <a:r>
              <a:rPr lang="nb-NO" dirty="0" smtClean="0"/>
              <a:t>Gå inn «Graphs =&gt; Legacy dialogs =&gt; </a:t>
            </a:r>
            <a:r>
              <a:rPr lang="nb-NO" dirty="0" err="1" smtClean="0"/>
              <a:t>Boxplot</a:t>
            </a:r>
            <a:r>
              <a:rPr lang="nb-NO" dirty="0" smtClean="0"/>
              <a:t>»</a:t>
            </a:r>
          </a:p>
          <a:p>
            <a:r>
              <a:rPr lang="nb-NO" dirty="0" smtClean="0"/>
              <a:t>Flytt variabelen over til «Variable»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915" y="1700808"/>
            <a:ext cx="4082310" cy="36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99" y="1703904"/>
            <a:ext cx="4252741" cy="366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815699" y="2276872"/>
            <a:ext cx="1844533" cy="18303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2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4464496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 smtClean="0"/>
              <a:t>Boxplot</a:t>
            </a:r>
            <a:r>
              <a:rPr lang="nb-NO" dirty="0" smtClean="0"/>
              <a:t> kan brukes til å visualisere sentrering og spredning av data.  </a:t>
            </a:r>
          </a:p>
          <a:p>
            <a:r>
              <a:rPr lang="nb-NO" dirty="0" smtClean="0"/>
              <a:t>Gå inn «Graphs =&gt; Legacy dialogs =&gt; </a:t>
            </a:r>
            <a:r>
              <a:rPr lang="nb-NO" dirty="0" err="1" smtClean="0"/>
              <a:t>Boxplot</a:t>
            </a:r>
            <a:r>
              <a:rPr lang="nb-NO" dirty="0" smtClean="0"/>
              <a:t>»</a:t>
            </a:r>
          </a:p>
          <a:p>
            <a:r>
              <a:rPr lang="nb-NO" dirty="0" smtClean="0"/>
              <a:t>Flytt variabelen over til «Variable»</a:t>
            </a:r>
          </a:p>
          <a:p>
            <a:r>
              <a:rPr lang="nb-NO" dirty="0" smtClean="0"/>
              <a:t>Kan dele inn i grupper med gruppevariabel i «</a:t>
            </a:r>
            <a:r>
              <a:rPr lang="nb-NO" dirty="0" err="1" smtClean="0"/>
              <a:t>Category</a:t>
            </a:r>
            <a:r>
              <a:rPr lang="nb-NO" dirty="0" smtClean="0"/>
              <a:t> Axis»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915" y="1700808"/>
            <a:ext cx="4082310" cy="36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99" y="1703904"/>
            <a:ext cx="4252741" cy="366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815699" y="2564904"/>
            <a:ext cx="1844533" cy="32705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3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Vi </a:t>
            </a:r>
            <a:r>
              <a:rPr lang="nb-NO" dirty="0"/>
              <a:t>ønsker å utforske sammenhengen mellom </a:t>
            </a:r>
            <a:r>
              <a:rPr lang="nb-NO" dirty="0" smtClean="0"/>
              <a:t>triglyserid i blod (</a:t>
            </a:r>
            <a:r>
              <a:rPr lang="nb-NO" i="1" dirty="0" err="1" smtClean="0"/>
              <a:t>trig</a:t>
            </a:r>
            <a:r>
              <a:rPr lang="nb-NO" i="1" dirty="0" smtClean="0"/>
              <a:t>)</a:t>
            </a:r>
            <a:r>
              <a:rPr lang="nb-NO" dirty="0" smtClean="0"/>
              <a:t> og BMI (</a:t>
            </a:r>
            <a:r>
              <a:rPr lang="nb-NO" dirty="0" err="1" smtClean="0"/>
              <a:t>bmicat</a:t>
            </a:r>
            <a:r>
              <a:rPr lang="nb-NO" dirty="0" smtClean="0"/>
              <a:t>) i </a:t>
            </a:r>
            <a:r>
              <a:rPr lang="nb-NO" dirty="0" err="1" smtClean="0"/>
              <a:t>Caerphilly</a:t>
            </a:r>
            <a:r>
              <a:rPr lang="nb-NO" dirty="0" smtClean="0"/>
              <a:t>-studien.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Lag </a:t>
            </a:r>
            <a:r>
              <a:rPr lang="nb-NO" dirty="0"/>
              <a:t>et </a:t>
            </a:r>
            <a:r>
              <a:rPr lang="nb-NO" dirty="0" err="1" smtClean="0"/>
              <a:t>boxplot</a:t>
            </a:r>
            <a:r>
              <a:rPr lang="nb-NO" dirty="0" smtClean="0"/>
              <a:t> over spredningen av </a:t>
            </a:r>
            <a:r>
              <a:rPr lang="nb-NO" dirty="0"/>
              <a:t>triglyserid der det deles inn </a:t>
            </a:r>
            <a:r>
              <a:rPr lang="nb-NO" dirty="0" smtClean="0"/>
              <a:t>etter fire BMI-kategorier.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26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832648" cy="467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2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Kan også bruke «</a:t>
            </a:r>
            <a:r>
              <a:rPr lang="nb-NO" dirty="0" err="1" smtClean="0"/>
              <a:t>explore</a:t>
            </a:r>
            <a:r>
              <a:rPr lang="nb-NO" dirty="0" smtClean="0"/>
              <a:t>»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r>
              <a:rPr lang="nb-NO" dirty="0" smtClean="0"/>
              <a:t>Legg </a:t>
            </a:r>
            <a:r>
              <a:rPr lang="nb-NO" dirty="0" err="1" smtClean="0"/>
              <a:t>gruperings</a:t>
            </a:r>
            <a:r>
              <a:rPr lang="nb-NO" dirty="0" smtClean="0"/>
              <a:t>-variabelen i «</a:t>
            </a:r>
            <a:r>
              <a:rPr lang="nb-NO" dirty="0" err="1" smtClean="0"/>
              <a:t>Factor</a:t>
            </a:r>
            <a:r>
              <a:rPr lang="nb-NO" dirty="0" smtClean="0"/>
              <a:t> list».</a:t>
            </a:r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369346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907704" y="2924944"/>
            <a:ext cx="4392488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756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4186808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For å visualisere sammenhengen mellom to kontinuerlige variabler kan man bruke </a:t>
            </a:r>
            <a:r>
              <a:rPr lang="nb-NO" dirty="0" err="1" smtClean="0"/>
              <a:t>scatterplot</a:t>
            </a:r>
            <a:r>
              <a:rPr lang="nb-NO" dirty="0" smtClean="0"/>
              <a:t>. </a:t>
            </a:r>
          </a:p>
          <a:p>
            <a:r>
              <a:rPr lang="nb-NO" dirty="0"/>
              <a:t>Gå inn «Graphs =&gt; Legacy dialogs =&gt; </a:t>
            </a:r>
            <a:r>
              <a:rPr lang="nb-NO" dirty="0" err="1" smtClean="0"/>
              <a:t>Scatter</a:t>
            </a:r>
            <a:r>
              <a:rPr lang="nb-NO" dirty="0" smtClean="0"/>
              <a:t>/</a:t>
            </a:r>
            <a:r>
              <a:rPr lang="nb-NO" dirty="0" err="1" smtClean="0"/>
              <a:t>Dot</a:t>
            </a:r>
            <a:r>
              <a:rPr lang="nb-NO" dirty="0" smtClean="0"/>
              <a:t>»</a:t>
            </a:r>
            <a:endParaRPr lang="nb-N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/>
          <a:stretch/>
        </p:blipFill>
        <p:spPr bwMode="auto">
          <a:xfrm>
            <a:off x="4860032" y="1268760"/>
            <a:ext cx="3980583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0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4186808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For å visualisere sammenhengen mellom to kontinuerlige variabler kan man bruke </a:t>
            </a:r>
            <a:r>
              <a:rPr lang="nb-NO" dirty="0" err="1" smtClean="0"/>
              <a:t>scatterplot</a:t>
            </a:r>
            <a:r>
              <a:rPr lang="nb-NO" dirty="0" smtClean="0"/>
              <a:t>. </a:t>
            </a:r>
          </a:p>
          <a:p>
            <a:r>
              <a:rPr lang="nb-NO" dirty="0"/>
              <a:t>Gå inn «Graphs =&gt; Legacy dialogs =&gt; </a:t>
            </a:r>
            <a:r>
              <a:rPr lang="nb-NO" dirty="0" err="1" smtClean="0"/>
              <a:t>Scatter</a:t>
            </a:r>
            <a:r>
              <a:rPr lang="nb-NO" dirty="0" smtClean="0"/>
              <a:t>/</a:t>
            </a:r>
            <a:r>
              <a:rPr lang="nb-NO" dirty="0" err="1" smtClean="0"/>
              <a:t>Dot</a:t>
            </a:r>
            <a:r>
              <a:rPr lang="nb-NO" dirty="0" smtClean="0"/>
              <a:t>»</a:t>
            </a:r>
          </a:p>
          <a:p>
            <a:r>
              <a:rPr lang="nb-NO" dirty="0" smtClean="0"/>
              <a:t>Velg «Simple </a:t>
            </a:r>
            <a:r>
              <a:rPr lang="nb-NO" dirty="0" err="1" smtClean="0"/>
              <a:t>scatter</a:t>
            </a:r>
            <a:r>
              <a:rPr lang="nb-NO" dirty="0" smtClean="0"/>
              <a:t>» og «</a:t>
            </a:r>
            <a:r>
              <a:rPr lang="nb-NO" dirty="0" err="1" smtClean="0"/>
              <a:t>Define</a:t>
            </a:r>
            <a:r>
              <a:rPr lang="nb-NO" dirty="0" smtClean="0"/>
              <a:t>»</a:t>
            </a:r>
            <a:endParaRPr lang="nb-N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/>
          <a:stretch/>
        </p:blipFill>
        <p:spPr bwMode="auto">
          <a:xfrm>
            <a:off x="4860032" y="1268760"/>
            <a:ext cx="3980583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009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15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564904"/>
            <a:ext cx="8208912" cy="40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Vi fortsetter å bruke data fra </a:t>
            </a:r>
            <a:r>
              <a:rPr lang="nb-NO" dirty="0" err="1" smtClean="0"/>
              <a:t>Caerphilly</a:t>
            </a:r>
            <a:r>
              <a:rPr lang="nb-NO" dirty="0" smtClean="0"/>
              <a:t>-studien.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4733" r="4909" b="40647"/>
          <a:stretch/>
        </p:blipFill>
        <p:spPr bwMode="auto">
          <a:xfrm>
            <a:off x="1979712" y="116631"/>
            <a:ext cx="5297860" cy="22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9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3528392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Har kan velge variabler fra listen til venstre: </a:t>
            </a:r>
          </a:p>
          <a:p>
            <a:r>
              <a:rPr lang="nb-NO" dirty="0" smtClean="0"/>
              <a:t>Flytt </a:t>
            </a:r>
            <a:r>
              <a:rPr lang="nb-NO" i="1" dirty="0" smtClean="0"/>
              <a:t>Triglyserid</a:t>
            </a:r>
            <a:r>
              <a:rPr lang="nb-NO" dirty="0" smtClean="0"/>
              <a:t> til «Y Axis» som vertikal akse</a:t>
            </a:r>
            <a:endParaRPr lang="nb-NO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52736"/>
            <a:ext cx="47910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073669" y="1628800"/>
            <a:ext cx="3010499" cy="19023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63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3528392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Har kan velge variabler fra listen til venstre: </a:t>
            </a:r>
          </a:p>
          <a:p>
            <a:r>
              <a:rPr lang="nb-NO" dirty="0" smtClean="0"/>
              <a:t>Flytt </a:t>
            </a:r>
            <a:r>
              <a:rPr lang="nb-NO" i="1" dirty="0" smtClean="0"/>
              <a:t>Triglyserid</a:t>
            </a:r>
            <a:r>
              <a:rPr lang="nb-NO" dirty="0" smtClean="0"/>
              <a:t> til «Y Axis» som vertikal akse</a:t>
            </a:r>
          </a:p>
          <a:p>
            <a:r>
              <a:rPr lang="nb-NO" dirty="0" smtClean="0"/>
              <a:t>Flytt </a:t>
            </a:r>
            <a:r>
              <a:rPr lang="nb-NO" i="1" dirty="0" smtClean="0"/>
              <a:t>HDL </a:t>
            </a:r>
            <a:r>
              <a:rPr lang="nb-NO" dirty="0" smtClean="0"/>
              <a:t>til          «</a:t>
            </a:r>
            <a:r>
              <a:rPr lang="nb-NO" dirty="0" err="1" smtClean="0"/>
              <a:t>X</a:t>
            </a:r>
            <a:r>
              <a:rPr lang="nb-NO" dirty="0" smtClean="0"/>
              <a:t> </a:t>
            </a:r>
            <a:r>
              <a:rPr lang="nb-NO" dirty="0" err="1" smtClean="0"/>
              <a:t>axis</a:t>
            </a:r>
            <a:r>
              <a:rPr lang="nb-NO" dirty="0" smtClean="0"/>
              <a:t>» som horisontal akse</a:t>
            </a:r>
          </a:p>
          <a:p>
            <a:r>
              <a:rPr lang="nb-NO" dirty="0" smtClean="0"/>
              <a:t>Klikk «OK»</a:t>
            </a:r>
            <a:endParaRPr lang="nb-NO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52736"/>
            <a:ext cx="47910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419872" y="2060848"/>
            <a:ext cx="2664296" cy="29824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024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72" y="692696"/>
            <a:ext cx="6379988" cy="532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19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3744416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Har kan velge variabler fra listen til venstre: </a:t>
            </a:r>
          </a:p>
          <a:p>
            <a:r>
              <a:rPr lang="nb-NO" dirty="0" smtClean="0"/>
              <a:t>Flytt </a:t>
            </a:r>
            <a:r>
              <a:rPr lang="nb-NO" i="1" dirty="0" smtClean="0"/>
              <a:t>Triglyserid</a:t>
            </a:r>
            <a:r>
              <a:rPr lang="nb-NO" dirty="0" smtClean="0"/>
              <a:t> til «Y Axis» og </a:t>
            </a:r>
            <a:r>
              <a:rPr lang="nb-NO" i="1" dirty="0" smtClean="0"/>
              <a:t>HDL </a:t>
            </a:r>
            <a:r>
              <a:rPr lang="nb-NO" dirty="0" smtClean="0"/>
              <a:t>til «</a:t>
            </a:r>
            <a:r>
              <a:rPr lang="nb-NO" dirty="0" err="1" smtClean="0"/>
              <a:t>X</a:t>
            </a:r>
            <a:r>
              <a:rPr lang="nb-NO" dirty="0" smtClean="0"/>
              <a:t> </a:t>
            </a:r>
            <a:r>
              <a:rPr lang="nb-NO" dirty="0" err="1" smtClean="0"/>
              <a:t>axis</a:t>
            </a:r>
            <a:r>
              <a:rPr lang="nb-NO" dirty="0" smtClean="0"/>
              <a:t>»</a:t>
            </a:r>
          </a:p>
          <a:p>
            <a:r>
              <a:rPr lang="nb-NO" dirty="0" smtClean="0"/>
              <a:t>Flytt en kategorisk variabel til          «Set markers by».</a:t>
            </a:r>
          </a:p>
          <a:p>
            <a:pPr marL="0" indent="0">
              <a:buNone/>
            </a:pPr>
            <a:r>
              <a:rPr lang="nb-NO" dirty="0" smtClean="0"/>
              <a:t>Dette gir ulik farge for kategoriene. </a:t>
            </a:r>
            <a:endParaRPr lang="nb-NO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52736"/>
            <a:ext cx="47910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851920" y="2492896"/>
            <a:ext cx="2232248" cy="25504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641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920880" cy="531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661248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rgbClr val="FF0000"/>
                </a:solidFill>
              </a:rPr>
              <a:t>OBS</a:t>
            </a:r>
            <a:r>
              <a:rPr lang="nb-NO" sz="2800" dirty="0" smtClean="0"/>
              <a:t> – hvis observasjonen for kategorien er MISSING, forsvinner sirkelen (med fargen «usynlig»)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002383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Lag et </a:t>
            </a:r>
            <a:r>
              <a:rPr lang="nb-NO" dirty="0" err="1" smtClean="0"/>
              <a:t>scatterplot</a:t>
            </a:r>
            <a:r>
              <a:rPr lang="nb-NO" dirty="0" smtClean="0"/>
              <a:t> for å undersøke sammenhengen mellom </a:t>
            </a:r>
            <a:r>
              <a:rPr lang="nb-NO" dirty="0"/>
              <a:t>HDL kolesterol (</a:t>
            </a:r>
            <a:r>
              <a:rPr lang="nb-NO" i="1" dirty="0" err="1" smtClean="0"/>
              <a:t>hdlchol</a:t>
            </a:r>
            <a:r>
              <a:rPr lang="nb-NO" i="1" dirty="0" smtClean="0"/>
              <a:t>) </a:t>
            </a:r>
            <a:r>
              <a:rPr lang="nb-NO" dirty="0"/>
              <a:t>og BMI som kontinuerlig variabel (</a:t>
            </a:r>
            <a:r>
              <a:rPr lang="nb-NO" i="1" dirty="0" err="1"/>
              <a:t>bmi</a:t>
            </a:r>
            <a:r>
              <a:rPr lang="nb-NO" dirty="0"/>
              <a:t>) .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Ser det ut til å være noen sammenheng?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Lag det samme </a:t>
            </a:r>
            <a:r>
              <a:rPr lang="nb-NO" dirty="0" err="1" smtClean="0"/>
              <a:t>scatterplottet</a:t>
            </a:r>
            <a:r>
              <a:rPr lang="nb-NO" dirty="0" smtClean="0"/>
              <a:t>, men med ulik farge for røykere og ikke-røykere.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2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923925"/>
            <a:ext cx="595312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0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9056"/>
            <a:ext cx="10773444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1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Ulike normalitetsplot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1724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I videre analyser er ofte fordelaktig å kunne anta normalfordelte data. For å undersøke om denne antagelsen holder bruker man tre plot: </a:t>
            </a:r>
          </a:p>
          <a:p>
            <a:r>
              <a:rPr lang="nb-NO" i="1" dirty="0" smtClean="0"/>
              <a:t>Histogram</a:t>
            </a:r>
          </a:p>
        </p:txBody>
      </p:sp>
    </p:spTree>
    <p:extLst>
      <p:ext uri="{BB962C8B-B14F-4D97-AF65-F5344CB8AC3E}">
        <p14:creationId xmlns:p14="http://schemas.microsoft.com/office/powerpoint/2010/main" val="3549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Ulike normalitetsplot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1724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I videre analyser er ofte fordelaktig å kunne anta normalfordelte data. For å undersøke om denne antagelsen holder bruker man tre plot: </a:t>
            </a:r>
          </a:p>
          <a:p>
            <a:r>
              <a:rPr lang="nb-NO" i="1" dirty="0" smtClean="0"/>
              <a:t>Histogram</a:t>
            </a:r>
          </a:p>
          <a:p>
            <a:r>
              <a:rPr lang="nb-NO" i="1" dirty="0" err="1" smtClean="0"/>
              <a:t>Boxplot</a:t>
            </a:r>
            <a:endParaRPr lang="nb-NO" i="1" dirty="0" smtClean="0"/>
          </a:p>
        </p:txBody>
      </p:sp>
    </p:spTree>
    <p:extLst>
      <p:ext uri="{BB962C8B-B14F-4D97-AF65-F5344CB8AC3E}">
        <p14:creationId xmlns:p14="http://schemas.microsoft.com/office/powerpoint/2010/main" val="41672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5"/>
            <a:ext cx="3600400" cy="10801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2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Ulike normalitetsplot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1724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I videre analyser er ofte fordelaktig å kunne anta normalfordelte data. For å undersøke om denne antagelsen holder bruker man tre plot: </a:t>
            </a:r>
          </a:p>
          <a:p>
            <a:r>
              <a:rPr lang="nb-NO" i="1" dirty="0" smtClean="0"/>
              <a:t>Histogram</a:t>
            </a:r>
          </a:p>
          <a:p>
            <a:r>
              <a:rPr lang="nb-NO" i="1" dirty="0" err="1" smtClean="0"/>
              <a:t>Boxplot</a:t>
            </a:r>
            <a:endParaRPr lang="nb-NO" i="1" dirty="0" smtClean="0"/>
          </a:p>
          <a:p>
            <a:r>
              <a:rPr lang="nb-NO" i="1" dirty="0" err="1"/>
              <a:t>K</a:t>
            </a:r>
            <a:r>
              <a:rPr lang="nb-NO" i="1" dirty="0" err="1" smtClean="0"/>
              <a:t>vantil-kvantil</a:t>
            </a:r>
            <a:r>
              <a:rPr lang="nb-NO" i="1" dirty="0" smtClean="0"/>
              <a:t> </a:t>
            </a:r>
            <a:r>
              <a:rPr lang="nb-NO" i="1" dirty="0"/>
              <a:t>(QQ) </a:t>
            </a:r>
            <a:r>
              <a:rPr lang="nb-NO" i="1" dirty="0" smtClean="0"/>
              <a:t>plot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7188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Ulike normalitetsplot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1724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I videre analyser er ofte fordelaktig å kunne anta normalfordelte data. For å undersøke om denne antagelsen holder bruker man tre plot: </a:t>
            </a:r>
          </a:p>
          <a:p>
            <a:r>
              <a:rPr lang="nb-NO" i="1" dirty="0" smtClean="0"/>
              <a:t>Histogram</a:t>
            </a:r>
          </a:p>
          <a:p>
            <a:r>
              <a:rPr lang="nb-NO" i="1" dirty="0" err="1" smtClean="0"/>
              <a:t>Boxplot</a:t>
            </a:r>
            <a:endParaRPr lang="nb-NO" i="1" dirty="0" smtClean="0"/>
          </a:p>
          <a:p>
            <a:r>
              <a:rPr lang="nb-NO" i="1" dirty="0" err="1" smtClean="0"/>
              <a:t>Kvantil-kvantil</a:t>
            </a:r>
            <a:r>
              <a:rPr lang="nb-NO" i="1" dirty="0" smtClean="0"/>
              <a:t> </a:t>
            </a:r>
            <a:r>
              <a:rPr lang="nb-NO" i="1" dirty="0"/>
              <a:t>(QQ) </a:t>
            </a:r>
            <a:r>
              <a:rPr lang="nb-NO" i="1" dirty="0" smtClean="0"/>
              <a:t>plot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I de to første ser man om variabelen er symmetrisk og ikke skjev. I QQ-plottet ser man om observasjonene ligger mest mulig på en rett linje (avvik indikerer </a:t>
            </a:r>
            <a:r>
              <a:rPr lang="nb-NO" dirty="0" err="1" smtClean="0"/>
              <a:t>outliers</a:t>
            </a:r>
            <a:r>
              <a:rPr lang="nb-NO" dirty="0" smtClean="0"/>
              <a:t> </a:t>
            </a:r>
            <a:r>
              <a:rPr lang="nb-NO" dirty="0"/>
              <a:t>og </a:t>
            </a:r>
            <a:r>
              <a:rPr lang="nb-NO" dirty="0" smtClean="0"/>
              <a:t>tunge haler).</a:t>
            </a:r>
          </a:p>
        </p:txBody>
      </p:sp>
    </p:spTree>
    <p:extLst>
      <p:ext uri="{BB962C8B-B14F-4D97-AF65-F5344CB8AC3E}">
        <p14:creationId xmlns:p14="http://schemas.microsoft.com/office/powerpoint/2010/main" val="38228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9"/>
            <a:ext cx="3888432" cy="18722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Alle disse finner man under </a:t>
            </a:r>
            <a:r>
              <a:rPr lang="nb-NO" dirty="0" err="1" smtClean="0"/>
              <a:t>Explore</a:t>
            </a:r>
            <a:r>
              <a:rPr lang="nb-NO" dirty="0" smtClean="0"/>
              <a:t>:</a:t>
            </a:r>
            <a:endParaRPr lang="nb-NO" dirty="0"/>
          </a:p>
          <a:p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1441"/>
            <a:ext cx="4458205" cy="36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9"/>
            <a:ext cx="3888432" cy="23042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Alle disse finner man under </a:t>
            </a:r>
            <a:r>
              <a:rPr lang="nb-NO" dirty="0" err="1" smtClean="0"/>
              <a:t>Explore</a:t>
            </a:r>
            <a:r>
              <a:rPr lang="nb-NO" dirty="0" smtClean="0"/>
              <a:t>:</a:t>
            </a:r>
            <a:endParaRPr lang="nb-NO" dirty="0"/>
          </a:p>
          <a:p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«Plots».</a:t>
            </a: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1441"/>
            <a:ext cx="4458205" cy="36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17" y="1603210"/>
            <a:ext cx="4785280" cy="350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0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3865329" cy="32403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Alle disse finner man under </a:t>
            </a:r>
            <a:r>
              <a:rPr lang="nb-NO" dirty="0" err="1" smtClean="0"/>
              <a:t>Explore</a:t>
            </a:r>
            <a:r>
              <a:rPr lang="nb-NO" dirty="0" smtClean="0"/>
              <a:t>:</a:t>
            </a:r>
            <a:endParaRPr lang="nb-NO" dirty="0"/>
          </a:p>
          <a:p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«Plots».</a:t>
            </a:r>
          </a:p>
          <a:p>
            <a:r>
              <a:rPr lang="nb-NO" dirty="0" err="1" smtClean="0"/>
              <a:t>Boxplot</a:t>
            </a:r>
            <a:r>
              <a:rPr lang="nb-NO" dirty="0" smtClean="0"/>
              <a:t> er automatisk valgt.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1441"/>
            <a:ext cx="4458205" cy="36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17" y="1603210"/>
            <a:ext cx="4785280" cy="350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50" y="1603210"/>
            <a:ext cx="4141621" cy="423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4067944" y="2420888"/>
            <a:ext cx="864096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5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3816424" cy="43955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Alle disse finner man under </a:t>
            </a:r>
            <a:r>
              <a:rPr lang="nb-NO" dirty="0" err="1" smtClean="0"/>
              <a:t>Explore</a:t>
            </a:r>
            <a:r>
              <a:rPr lang="nb-NO" dirty="0" smtClean="0"/>
              <a:t>:</a:t>
            </a:r>
            <a:endParaRPr lang="nb-NO" dirty="0"/>
          </a:p>
          <a:p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». </a:t>
            </a:r>
          </a:p>
          <a:p>
            <a:r>
              <a:rPr lang="nb-NO" dirty="0" smtClean="0"/>
              <a:t>Klikk «Plots».</a:t>
            </a:r>
          </a:p>
          <a:p>
            <a:r>
              <a:rPr lang="nb-NO" dirty="0" err="1"/>
              <a:t>Boxplot</a:t>
            </a:r>
            <a:r>
              <a:rPr lang="nb-NO" dirty="0"/>
              <a:t> er automatisk valgt.</a:t>
            </a:r>
          </a:p>
          <a:p>
            <a:r>
              <a:rPr lang="nb-NO" dirty="0" smtClean="0"/>
              <a:t>Huk av «Histogram», og fjern «stem-and-</a:t>
            </a:r>
            <a:r>
              <a:rPr lang="nb-NO" dirty="0" err="1" smtClean="0"/>
              <a:t>leaf</a:t>
            </a:r>
            <a:r>
              <a:rPr lang="nb-NO" dirty="0" smtClean="0"/>
              <a:t>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1441"/>
            <a:ext cx="4458205" cy="36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17" y="1603210"/>
            <a:ext cx="4785280" cy="350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50" y="1603210"/>
            <a:ext cx="4141621" cy="423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3851920" y="2564906"/>
            <a:ext cx="3168352" cy="10801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3816424" cy="55742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Alle disse finner man under </a:t>
            </a:r>
            <a:r>
              <a:rPr lang="nb-NO" dirty="0" err="1" smtClean="0"/>
              <a:t>Explore</a:t>
            </a:r>
            <a:r>
              <a:rPr lang="nb-NO" dirty="0" smtClean="0"/>
              <a:t>:</a:t>
            </a:r>
            <a:endParaRPr lang="nb-NO" dirty="0"/>
          </a:p>
          <a:p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». </a:t>
            </a:r>
          </a:p>
          <a:p>
            <a:r>
              <a:rPr lang="nb-NO" dirty="0" smtClean="0"/>
              <a:t>Klikk «Plots».</a:t>
            </a:r>
          </a:p>
          <a:p>
            <a:r>
              <a:rPr lang="nb-NO" dirty="0" err="1"/>
              <a:t>Boxplot</a:t>
            </a:r>
            <a:r>
              <a:rPr lang="nb-NO" dirty="0"/>
              <a:t> er automatisk valgt.</a:t>
            </a:r>
          </a:p>
          <a:p>
            <a:r>
              <a:rPr lang="nb-NO" dirty="0"/>
              <a:t>Huk av «Histogram», og fjern «stem-and-</a:t>
            </a:r>
            <a:r>
              <a:rPr lang="nb-NO" dirty="0" err="1"/>
              <a:t>leaf</a:t>
            </a:r>
            <a:r>
              <a:rPr lang="nb-NO" dirty="0"/>
              <a:t>».</a:t>
            </a:r>
          </a:p>
          <a:p>
            <a:r>
              <a:rPr lang="nb-NO" dirty="0" smtClean="0"/>
              <a:t>For QQ-plot: huk av «</a:t>
            </a:r>
            <a:r>
              <a:rPr lang="nb-NO" dirty="0" err="1" smtClean="0"/>
              <a:t>Normality</a:t>
            </a:r>
            <a:r>
              <a:rPr lang="nb-NO" dirty="0" smtClean="0"/>
              <a:t> plots </a:t>
            </a:r>
            <a:r>
              <a:rPr lang="nb-NO" dirty="0" err="1" smtClean="0"/>
              <a:t>with</a:t>
            </a:r>
            <a:r>
              <a:rPr lang="nb-NO" dirty="0" smtClean="0"/>
              <a:t> tests».</a:t>
            </a:r>
          </a:p>
          <a:p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1441"/>
            <a:ext cx="4458205" cy="36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17" y="1603210"/>
            <a:ext cx="4785280" cy="350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50" y="1627074"/>
            <a:ext cx="4141621" cy="420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4067944" y="3645024"/>
            <a:ext cx="792088" cy="122413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3816424" cy="64807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Alle disse finner man under </a:t>
            </a:r>
            <a:r>
              <a:rPr lang="nb-NO" dirty="0" err="1" smtClean="0"/>
              <a:t>Explore</a:t>
            </a:r>
            <a:r>
              <a:rPr lang="nb-NO" dirty="0" smtClean="0"/>
              <a:t>:</a:t>
            </a:r>
            <a:endParaRPr lang="nb-NO" dirty="0"/>
          </a:p>
          <a:p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». </a:t>
            </a:r>
          </a:p>
          <a:p>
            <a:r>
              <a:rPr lang="nb-NO" dirty="0" smtClean="0"/>
              <a:t>Klikk «Plots».</a:t>
            </a:r>
          </a:p>
          <a:p>
            <a:r>
              <a:rPr lang="nb-NO" dirty="0" err="1"/>
              <a:t>Boxplot</a:t>
            </a:r>
            <a:r>
              <a:rPr lang="nb-NO" dirty="0"/>
              <a:t> er automatisk valgt.</a:t>
            </a:r>
          </a:p>
          <a:p>
            <a:r>
              <a:rPr lang="nb-NO" dirty="0"/>
              <a:t>Huk av «Histogram», og fjern «stem-and-</a:t>
            </a:r>
            <a:r>
              <a:rPr lang="nb-NO" dirty="0" err="1"/>
              <a:t>leaf</a:t>
            </a:r>
            <a:r>
              <a:rPr lang="nb-NO" dirty="0"/>
              <a:t>».</a:t>
            </a:r>
          </a:p>
          <a:p>
            <a:r>
              <a:rPr lang="nb-NO" dirty="0" smtClean="0"/>
              <a:t>For QQ-plot: huk av «</a:t>
            </a:r>
            <a:r>
              <a:rPr lang="nb-NO" dirty="0" err="1" smtClean="0"/>
              <a:t>Normality</a:t>
            </a:r>
            <a:r>
              <a:rPr lang="nb-NO" dirty="0" smtClean="0"/>
              <a:t> plots </a:t>
            </a:r>
            <a:r>
              <a:rPr lang="nb-NO" dirty="0" err="1" smtClean="0"/>
              <a:t>with</a:t>
            </a:r>
            <a:r>
              <a:rPr lang="nb-NO" dirty="0" smtClean="0"/>
              <a:t> tests».</a:t>
            </a:r>
          </a:p>
          <a:p>
            <a:r>
              <a:rPr lang="nb-NO" dirty="0"/>
              <a:t>Klikk «</a:t>
            </a:r>
            <a:r>
              <a:rPr lang="nb-NO" dirty="0" err="1"/>
              <a:t>Continue</a:t>
            </a:r>
            <a:r>
              <a:rPr lang="nb-NO" dirty="0"/>
              <a:t>» og «OK</a:t>
            </a:r>
            <a:r>
              <a:rPr lang="nb-NO" dirty="0" smtClean="0"/>
              <a:t>».</a:t>
            </a:r>
          </a:p>
          <a:p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1441"/>
            <a:ext cx="4458205" cy="36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17" y="1603210"/>
            <a:ext cx="4785280" cy="350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50" y="1627074"/>
            <a:ext cx="4141621" cy="420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9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Undersøk om variablene HDL kolesterol (</a:t>
            </a:r>
            <a:r>
              <a:rPr lang="nb-NO" i="1" dirty="0" err="1" smtClean="0"/>
              <a:t>hdlchol</a:t>
            </a:r>
            <a:r>
              <a:rPr lang="nb-NO" dirty="0" smtClean="0"/>
              <a:t>) og triglyserid</a:t>
            </a:r>
            <a:r>
              <a:rPr lang="nb-NO" i="1" dirty="0" smtClean="0"/>
              <a:t> (</a:t>
            </a:r>
            <a:r>
              <a:rPr lang="nb-NO" i="1" dirty="0" err="1" smtClean="0"/>
              <a:t>trig</a:t>
            </a:r>
            <a:r>
              <a:rPr lang="nb-NO" i="1" dirty="0" smtClean="0"/>
              <a:t>) </a:t>
            </a:r>
            <a:r>
              <a:rPr lang="nb-NO" dirty="0" smtClean="0"/>
              <a:t>fra </a:t>
            </a:r>
            <a:r>
              <a:rPr lang="nb-NO" dirty="0" err="1" smtClean="0"/>
              <a:t>Caerphilly</a:t>
            </a:r>
            <a:r>
              <a:rPr lang="nb-NO" dirty="0" smtClean="0"/>
              <a:t>-studien kan antas å være normalfordelt ved et histogram, </a:t>
            </a:r>
            <a:r>
              <a:rPr lang="nb-NO" dirty="0" err="1" smtClean="0"/>
              <a:t>boxplot</a:t>
            </a:r>
            <a:r>
              <a:rPr lang="nb-NO" dirty="0" smtClean="0"/>
              <a:t> og QQ-plot.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06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95"/>
          <a:stretch/>
        </p:blipFill>
        <p:spPr bwMode="auto">
          <a:xfrm>
            <a:off x="4499991" y="980728"/>
            <a:ext cx="452970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4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5"/>
            <a:ext cx="3970784" cy="22322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</a:t>
            </a:r>
          </a:p>
          <a:p>
            <a:r>
              <a:rPr lang="nb-NO" sz="2400" dirty="0"/>
              <a:t>Drar de variablene man ønsker å analysere fra listen til høyre over til «Dependent List</a:t>
            </a:r>
            <a:r>
              <a:rPr lang="nb-NO" sz="2400" dirty="0" smtClean="0"/>
              <a:t>»</a:t>
            </a:r>
            <a:endParaRPr lang="nb-NO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5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1052736"/>
            <a:ext cx="4624728" cy="43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41" y="1052736"/>
            <a:ext cx="4375361" cy="438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8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673" y="1124744"/>
            <a:ext cx="459958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1453"/>
            <a:ext cx="4519771" cy="465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Undersøk om variablene HDL kolesterol (</a:t>
            </a:r>
            <a:r>
              <a:rPr lang="nb-NO" i="1" dirty="0" err="1"/>
              <a:t>hdlchol</a:t>
            </a:r>
            <a:r>
              <a:rPr lang="nb-NO" dirty="0"/>
              <a:t>) og triglyserid</a:t>
            </a:r>
            <a:r>
              <a:rPr lang="nb-NO" i="1" dirty="0"/>
              <a:t> (</a:t>
            </a:r>
            <a:r>
              <a:rPr lang="nb-NO" i="1" dirty="0" err="1"/>
              <a:t>trig</a:t>
            </a:r>
            <a:r>
              <a:rPr lang="nb-NO" i="1" dirty="0"/>
              <a:t>) </a:t>
            </a:r>
            <a:r>
              <a:rPr lang="nb-NO" dirty="0"/>
              <a:t>fra </a:t>
            </a:r>
            <a:r>
              <a:rPr lang="nb-NO" dirty="0" err="1"/>
              <a:t>Caerphilly</a:t>
            </a:r>
            <a:r>
              <a:rPr lang="nb-NO" dirty="0"/>
              <a:t>-studien kan antas å være normalfordelt ved et histogram, </a:t>
            </a:r>
            <a:r>
              <a:rPr lang="nb-NO" dirty="0" err="1"/>
              <a:t>boxplot</a:t>
            </a:r>
            <a:r>
              <a:rPr lang="nb-NO" dirty="0"/>
              <a:t> og QQ-plot.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Konklusjon: Vi kan anta at HDL kolesterol er normalfordelt, men vi det virker ikke som vi kan anta at </a:t>
            </a:r>
            <a:r>
              <a:rPr lang="nb-NO" i="1" dirty="0" smtClean="0"/>
              <a:t>triglyserid</a:t>
            </a:r>
            <a:r>
              <a:rPr lang="nb-NO" dirty="0" smtClean="0"/>
              <a:t> er det.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5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Under «Graphs =&gt; Legacy dialogs» kan man lage mange ulike plot, f. eks. </a:t>
            </a:r>
            <a:r>
              <a:rPr lang="nb-NO" dirty="0" err="1" smtClean="0"/>
              <a:t>scatterplot</a:t>
            </a:r>
            <a:r>
              <a:rPr lang="nb-NO" dirty="0" smtClean="0"/>
              <a:t> og </a:t>
            </a:r>
            <a:r>
              <a:rPr lang="nb-NO" dirty="0" err="1" smtClean="0"/>
              <a:t>boxplot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Under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 kan man finne oppsummeringsmål og lage histogram, </a:t>
            </a:r>
            <a:r>
              <a:rPr lang="nb-NO" dirty="0" err="1" smtClean="0"/>
              <a:t>boxplot</a:t>
            </a:r>
            <a:r>
              <a:rPr lang="nb-NO" dirty="0" smtClean="0"/>
              <a:t> og normalitetsplot.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4252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5"/>
            <a:ext cx="3970784" cy="25922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</a:t>
            </a:r>
          </a:p>
          <a:p>
            <a:r>
              <a:rPr lang="nb-NO" sz="2400" dirty="0"/>
              <a:t>Drar de variablene man ønsker å analysere fra listen til høyre over til «Dependent List»</a:t>
            </a:r>
          </a:p>
          <a:p>
            <a:r>
              <a:rPr lang="nb-NO" sz="2400" dirty="0" smtClean="0"/>
              <a:t>Under «</a:t>
            </a:r>
            <a:r>
              <a:rPr lang="nb-NO" sz="2400" dirty="0" err="1" smtClean="0"/>
              <a:t>Statistics</a:t>
            </a:r>
            <a:r>
              <a:rPr lang="nb-NO" sz="2400" dirty="0" smtClean="0"/>
              <a:t>»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28384" y="2348880"/>
            <a:ext cx="73461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71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3970784" cy="27363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</a:t>
            </a:r>
          </a:p>
          <a:p>
            <a:r>
              <a:rPr lang="nb-NO" sz="2400" dirty="0"/>
              <a:t>Drar de variablene man ønsker å analysere fra listen til høyre over til «Dependent List»</a:t>
            </a:r>
          </a:p>
          <a:p>
            <a:r>
              <a:rPr lang="nb-NO" sz="2400" dirty="0" smtClean="0"/>
              <a:t>Under «</a:t>
            </a:r>
            <a:r>
              <a:rPr lang="nb-NO" sz="2400" dirty="0" err="1" smtClean="0"/>
              <a:t>Statistics</a:t>
            </a:r>
            <a:r>
              <a:rPr lang="nb-NO" sz="2400" dirty="0" smtClean="0"/>
              <a:t>» huker man kun av for «</a:t>
            </a:r>
            <a:r>
              <a:rPr lang="nb-NO" sz="2400" dirty="0" err="1" smtClean="0"/>
              <a:t>Descriptives</a:t>
            </a:r>
            <a:r>
              <a:rPr lang="nb-NO" sz="2400" dirty="0" smtClean="0"/>
              <a:t>»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28384" y="2348880"/>
            <a:ext cx="73461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082717"/>
            <a:ext cx="43434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4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5"/>
            <a:ext cx="3970784" cy="25202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</a:t>
            </a:r>
          </a:p>
          <a:p>
            <a:r>
              <a:rPr lang="nb-NO" sz="2400" dirty="0" smtClean="0"/>
              <a:t>Drar de variablene man ønsker å analysere fra listen til høyre over til «Dependent List»</a:t>
            </a:r>
          </a:p>
          <a:p>
            <a:r>
              <a:rPr lang="nb-NO" sz="2400" dirty="0" smtClean="0"/>
              <a:t>Klikk «Plots».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28384" y="2636912"/>
            <a:ext cx="73461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15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3970784" cy="32403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</a:t>
            </a:r>
          </a:p>
          <a:p>
            <a:r>
              <a:rPr lang="nb-NO" sz="2400" dirty="0"/>
              <a:t>Drar de variablene man ønsker å analysere fra </a:t>
            </a:r>
            <a:r>
              <a:rPr lang="nb-NO" sz="2400" dirty="0" smtClean="0"/>
              <a:t>listen </a:t>
            </a:r>
            <a:r>
              <a:rPr lang="nb-NO" sz="2400" dirty="0"/>
              <a:t>til høyre over til «Dependent List»</a:t>
            </a:r>
          </a:p>
          <a:p>
            <a:r>
              <a:rPr lang="nb-NO" sz="2400" dirty="0" smtClean="0"/>
              <a:t>Klikk «Plots» .</a:t>
            </a:r>
          </a:p>
          <a:p>
            <a:pPr lvl="1"/>
            <a:r>
              <a:rPr lang="nb-NO" dirty="0" smtClean="0"/>
              <a:t>Fjern «Stem-and-</a:t>
            </a:r>
            <a:r>
              <a:rPr lang="nb-NO" dirty="0" err="1" smtClean="0"/>
              <a:t>leaf</a:t>
            </a:r>
            <a:r>
              <a:rPr lang="nb-NO" dirty="0" smtClean="0"/>
              <a:t>».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28384" y="2636912"/>
            <a:ext cx="73461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016042"/>
            <a:ext cx="2857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06027" y="2492896"/>
            <a:ext cx="100811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39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1549</Words>
  <Application>Microsoft Office PowerPoint</Application>
  <PresentationFormat>On-screen Show (4:3)</PresentationFormat>
  <Paragraphs>182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SPSS-kurs</vt:lpstr>
      <vt:lpstr>Bolk 2: Deskriptiv statistikk</vt:lpstr>
      <vt:lpstr>PowerPoint Presentation</vt:lpstr>
      <vt:lpstr>Deskriptiv statistikk</vt:lpstr>
      <vt:lpstr>Deskriptiv statistikk</vt:lpstr>
      <vt:lpstr>Deskriptiv statistikk</vt:lpstr>
      <vt:lpstr>Deskriptiv statistikk</vt:lpstr>
      <vt:lpstr>Deskriptiv statistikk</vt:lpstr>
      <vt:lpstr>Deskriptiv statistikk</vt:lpstr>
      <vt:lpstr>Deskriptiv statistikk</vt:lpstr>
      <vt:lpstr>Deskriptiv statistikk</vt:lpstr>
      <vt:lpstr>Deskriptiv statistikk</vt:lpstr>
      <vt:lpstr>Deskriptiv statistikk</vt:lpstr>
      <vt:lpstr>PowerPoint Presentation</vt:lpstr>
      <vt:lpstr>Split File:  separate analyser</vt:lpstr>
      <vt:lpstr>Split File:  separate analyser</vt:lpstr>
      <vt:lpstr>Split File:  separate analyser</vt:lpstr>
      <vt:lpstr>Split File:  separate analyser</vt:lpstr>
      <vt:lpstr>Split File:  separate analyser</vt:lpstr>
      <vt:lpstr>Boxplot</vt:lpstr>
      <vt:lpstr>PowerPoint Presentation</vt:lpstr>
      <vt:lpstr>PowerPoint Presentation</vt:lpstr>
      <vt:lpstr>PowerPoint Presentation</vt:lpstr>
      <vt:lpstr>PowerPoint Presentation</vt:lpstr>
      <vt:lpstr>Oppgave</vt:lpstr>
      <vt:lpstr>PowerPoint Presentation</vt:lpstr>
      <vt:lpstr>Kan også bruke «explore»</vt:lpstr>
      <vt:lpstr>Scatterplot</vt:lpstr>
      <vt:lpstr>Scatterplot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Oppgave</vt:lpstr>
      <vt:lpstr>PowerPoint Presentation</vt:lpstr>
      <vt:lpstr>PowerPoint Presentation</vt:lpstr>
      <vt:lpstr>Ulike normalitetsplot</vt:lpstr>
      <vt:lpstr>Ulike normalitetsplot</vt:lpstr>
      <vt:lpstr>Ulike normalitetsplot</vt:lpstr>
      <vt:lpstr>Ulike normalitetsplot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Oppgave</vt:lpstr>
      <vt:lpstr>PowerPoint Presentation</vt:lpstr>
      <vt:lpstr>PowerPoint Presentation</vt:lpstr>
      <vt:lpstr>PowerPoint Presentation</vt:lpstr>
      <vt:lpstr>PowerPoint Presentation</vt:lpstr>
      <vt:lpstr>Oppsummering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SPSS-kurs</dc:title>
  <dc:creator>Kristoffer Herland Hellton</dc:creator>
  <cp:lastModifiedBy>Morten Valberg</cp:lastModifiedBy>
  <cp:revision>50</cp:revision>
  <dcterms:created xsi:type="dcterms:W3CDTF">2015-04-20T08:36:47Z</dcterms:created>
  <dcterms:modified xsi:type="dcterms:W3CDTF">2015-11-27T13:24:13Z</dcterms:modified>
</cp:coreProperties>
</file>