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72" r:id="rId6"/>
    <p:sldId id="260" r:id="rId7"/>
    <p:sldId id="259" r:id="rId8"/>
    <p:sldId id="261" r:id="rId9"/>
    <p:sldId id="275" r:id="rId10"/>
    <p:sldId id="274" r:id="rId11"/>
    <p:sldId id="273" r:id="rId12"/>
    <p:sldId id="276" r:id="rId13"/>
    <p:sldId id="262" r:id="rId14"/>
    <p:sldId id="277" r:id="rId15"/>
    <p:sldId id="306" r:id="rId16"/>
    <p:sldId id="278" r:id="rId17"/>
    <p:sldId id="279" r:id="rId18"/>
    <p:sldId id="307" r:id="rId19"/>
    <p:sldId id="308" r:id="rId20"/>
    <p:sldId id="282" r:id="rId21"/>
    <p:sldId id="309" r:id="rId22"/>
    <p:sldId id="284" r:id="rId23"/>
    <p:sldId id="311" r:id="rId24"/>
    <p:sldId id="314" r:id="rId25"/>
    <p:sldId id="313" r:id="rId26"/>
    <p:sldId id="315" r:id="rId27"/>
    <p:sldId id="317" r:id="rId28"/>
    <p:sldId id="316" r:id="rId29"/>
    <p:sldId id="286" r:id="rId30"/>
    <p:sldId id="26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322" r:id="rId43"/>
    <p:sldId id="324" r:id="rId44"/>
    <p:sldId id="323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18" r:id="rId54"/>
    <p:sldId id="319" r:id="rId55"/>
    <p:sldId id="320" r:id="rId56"/>
    <p:sldId id="321" r:id="rId5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5" autoAdjust="0"/>
    <p:restoredTop sz="94651" autoAdjust="0"/>
  </p:normalViewPr>
  <p:slideViewPr>
    <p:cSldViewPr>
      <p:cViewPr>
        <p:scale>
          <a:sx n="119" d="100"/>
          <a:sy n="119" d="100"/>
        </p:scale>
        <p:origin x="-7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30.11.2015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25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30.11.2015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189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30.11.2015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689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30.11.2015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627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30.11.2015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615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30.11.2015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725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30.11.2015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281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30.11.2015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839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30.11.2015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461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30.11.2015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051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30.11.2015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545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5C25D-00C0-4797-A505-6EF9857B01C1}" type="datetimeFigureOut">
              <a:rPr lang="nb-NO" smtClean="0"/>
              <a:t>30.11.2015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337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Excel_Worksheet1.xls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iki.uio.no/med/imb/ocbe/index.php/OCBE_Wiki_Pages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SPSS-kurs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926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Definere </a:t>
            </a:r>
            <a:r>
              <a:rPr lang="nb-NO" dirty="0" smtClean="0"/>
              <a:t>type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690864" cy="39170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Det SPSS kaller «Type» sier noe om variabelen består av tall, tekst, etc.</a:t>
            </a:r>
          </a:p>
          <a:p>
            <a:r>
              <a:rPr lang="nb-NO" dirty="0" smtClean="0"/>
              <a:t>Trykk på ruten hvor det står «</a:t>
            </a:r>
            <a:r>
              <a:rPr lang="nb-NO" dirty="0" err="1" smtClean="0"/>
              <a:t>Numeric</a:t>
            </a:r>
            <a:r>
              <a:rPr lang="nb-NO" dirty="0" smtClean="0"/>
              <a:t>». Trykk på boksen som vises. </a:t>
            </a:r>
          </a:p>
          <a:p>
            <a:r>
              <a:rPr lang="nb-NO" dirty="0" smtClean="0"/>
              <a:t>Velg «</a:t>
            </a:r>
            <a:r>
              <a:rPr lang="nb-NO" dirty="0" err="1" smtClean="0"/>
              <a:t>String</a:t>
            </a:r>
            <a:r>
              <a:rPr lang="nb-NO" dirty="0" smtClean="0"/>
              <a:t>» (tekst), og trykk OK.</a:t>
            </a:r>
          </a:p>
          <a:p>
            <a:pPr lvl="1"/>
            <a:r>
              <a:rPr lang="nb-NO" dirty="0" smtClean="0"/>
              <a:t>«</a:t>
            </a:r>
            <a:r>
              <a:rPr lang="nb-NO" dirty="0" err="1" smtClean="0"/>
              <a:t>Measure</a:t>
            </a:r>
            <a:r>
              <a:rPr lang="nb-NO" dirty="0" smtClean="0"/>
              <a:t>» endres til en nominal kategorisk variabel automatisk.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028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60" y="2636912"/>
            <a:ext cx="392004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54021"/>
            <a:ext cx="8640960" cy="92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948264" y="6021288"/>
            <a:ext cx="115212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247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Definere type variabel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For en variabel som er definert som «</a:t>
            </a:r>
            <a:r>
              <a:rPr lang="nb-NO" dirty="0" err="1" smtClean="0"/>
              <a:t>Numeric</a:t>
            </a:r>
            <a:r>
              <a:rPr lang="nb-NO" dirty="0" smtClean="0"/>
              <a:t>» under «Type», har man tre valg for «</a:t>
            </a:r>
            <a:r>
              <a:rPr lang="nb-NO" dirty="0" err="1" smtClean="0"/>
              <a:t>Measure</a:t>
            </a:r>
            <a:r>
              <a:rPr lang="nb-NO" dirty="0" smtClean="0"/>
              <a:t>»:</a:t>
            </a:r>
          </a:p>
          <a:p>
            <a:r>
              <a:rPr lang="nb-NO" dirty="0" smtClean="0"/>
              <a:t>«</a:t>
            </a:r>
            <a:r>
              <a:rPr lang="nb-NO" dirty="0" err="1" smtClean="0"/>
              <a:t>Scale</a:t>
            </a:r>
            <a:r>
              <a:rPr lang="nb-NO" dirty="0" smtClean="0"/>
              <a:t>» = kontinuerlig.</a:t>
            </a:r>
          </a:p>
          <a:p>
            <a:r>
              <a:rPr lang="nb-NO" dirty="0" smtClean="0"/>
              <a:t>«Ordinal» = ordinal kategorisk.</a:t>
            </a:r>
          </a:p>
          <a:p>
            <a:r>
              <a:rPr lang="nb-NO" dirty="0" smtClean="0"/>
              <a:t>«Nominal» = nominal kategorisk.</a:t>
            </a:r>
          </a:p>
          <a:p>
            <a:pPr marL="0" indent="0">
              <a:buNone/>
            </a:pPr>
            <a:r>
              <a:rPr lang="nb-NO" dirty="0" smtClean="0"/>
              <a:t>For en «</a:t>
            </a:r>
            <a:r>
              <a:rPr lang="nb-NO" dirty="0" err="1" smtClean="0"/>
              <a:t>String</a:t>
            </a:r>
            <a:r>
              <a:rPr lang="nb-NO" dirty="0" smtClean="0"/>
              <a:t>» kan vi kun velge de to siste.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898" y="1556792"/>
            <a:ext cx="1228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976" y="4221088"/>
            <a:ext cx="12096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5508104" y="1844824"/>
            <a:ext cx="1304794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454072" y="4250704"/>
            <a:ext cx="1304794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60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Legge inn data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Vi kan nå legge inn verdiene for hvert enkelt individ for variabelen vi har opprettet.</a:t>
            </a:r>
          </a:p>
          <a:p>
            <a:r>
              <a:rPr lang="nb-NO" dirty="0" smtClean="0"/>
              <a:t>Gå til «Variable </a:t>
            </a:r>
            <a:r>
              <a:rPr lang="nb-NO" dirty="0" err="1" smtClean="0"/>
              <a:t>View</a:t>
            </a:r>
            <a:r>
              <a:rPr lang="nb-NO" dirty="0" smtClean="0"/>
              <a:t>»</a:t>
            </a:r>
          </a:p>
          <a:p>
            <a:r>
              <a:rPr lang="nb-NO" dirty="0" smtClean="0"/>
              <a:t>Hver linje representerer ett individ.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4288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9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34880" cy="30529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Vi ønsker å </a:t>
            </a:r>
            <a:r>
              <a:rPr lang="nb-NO" dirty="0" smtClean="0"/>
              <a:t>bytte ut verdiene </a:t>
            </a:r>
            <a:r>
              <a:rPr lang="nb-NO" dirty="0"/>
              <a:t>«Mann» og «Kvinne» med tallene 0 og </a:t>
            </a:r>
            <a:r>
              <a:rPr lang="nb-NO" dirty="0" smtClean="0"/>
              <a:t>1, slik at vi får en numerisk variabel.</a:t>
            </a:r>
            <a:endParaRPr lang="nb-NO" dirty="0"/>
          </a:p>
          <a:p>
            <a:r>
              <a:rPr lang="nb-NO" dirty="0" smtClean="0"/>
              <a:t>Klikk «</a:t>
            </a:r>
            <a:r>
              <a:rPr lang="nb-NO" dirty="0" err="1"/>
              <a:t>T</a:t>
            </a:r>
            <a:r>
              <a:rPr lang="nb-NO" dirty="0" err="1" smtClean="0"/>
              <a:t>ransform</a:t>
            </a:r>
            <a:r>
              <a:rPr lang="nb-NO" dirty="0" smtClean="0"/>
              <a:t>-&gt;</a:t>
            </a:r>
            <a:r>
              <a:rPr lang="nb-NO" dirty="0" err="1" smtClean="0"/>
              <a:t>Recode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Different variable» i menyen.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71095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01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34880" cy="34849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Vi ønsker å bytte ut verdiene «Mann» og «Kvinne» med tallene 0 og 1, slik at vi får en numerisk variabel.</a:t>
            </a:r>
          </a:p>
          <a:p>
            <a:r>
              <a:rPr lang="nb-NO" dirty="0" smtClean="0"/>
              <a:t>Klikk «</a:t>
            </a:r>
            <a:r>
              <a:rPr lang="nb-NO" dirty="0" err="1"/>
              <a:t>T</a:t>
            </a:r>
            <a:r>
              <a:rPr lang="nb-NO" dirty="0" err="1" smtClean="0"/>
              <a:t>ransform</a:t>
            </a:r>
            <a:r>
              <a:rPr lang="nb-NO" dirty="0" smtClean="0"/>
              <a:t>-&gt;</a:t>
            </a:r>
            <a:r>
              <a:rPr lang="nb-NO" dirty="0" err="1" smtClean="0"/>
              <a:t>Recode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Different variable» i menyen.</a:t>
            </a:r>
          </a:p>
          <a:p>
            <a:r>
              <a:rPr lang="nb-NO" dirty="0" smtClean="0"/>
              <a:t>Før «Kjønn» over i boksen.</a:t>
            </a:r>
            <a:endParaRPr lang="nb-NO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71095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99" y="4130940"/>
            <a:ext cx="3853301" cy="235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004048" y="5085184"/>
            <a:ext cx="1368152" cy="22416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2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6371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Vi ønsker å bytte ut verdiene «Mann» og «Kvinne» med tallene 0 og 1, slik at vi får en numerisk variabel.</a:t>
            </a:r>
          </a:p>
          <a:p>
            <a:r>
              <a:rPr lang="nb-NO" dirty="0" smtClean="0"/>
              <a:t>Klikk «</a:t>
            </a:r>
            <a:r>
              <a:rPr lang="nb-NO" dirty="0" err="1"/>
              <a:t>T</a:t>
            </a:r>
            <a:r>
              <a:rPr lang="nb-NO" dirty="0" err="1" smtClean="0"/>
              <a:t>ransform</a:t>
            </a:r>
            <a:r>
              <a:rPr lang="nb-NO" dirty="0" smtClean="0"/>
              <a:t>-&gt;</a:t>
            </a:r>
            <a:r>
              <a:rPr lang="nb-NO" dirty="0" err="1" smtClean="0"/>
              <a:t>Recode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Different variable» i menyen.</a:t>
            </a:r>
          </a:p>
          <a:p>
            <a:r>
              <a:rPr lang="nb-NO" dirty="0" smtClean="0"/>
              <a:t>Før «Kjønn» over i boksen.</a:t>
            </a:r>
          </a:p>
          <a:p>
            <a:r>
              <a:rPr lang="nb-NO" dirty="0" smtClean="0"/>
              <a:t>Gi den ny variabelen et nytt navn «</a:t>
            </a:r>
            <a:r>
              <a:rPr lang="nb-NO" dirty="0" err="1" smtClean="0"/>
              <a:t>KjønnNum</a:t>
            </a:r>
            <a:r>
              <a:rPr lang="nb-NO" dirty="0" smtClean="0"/>
              <a:t>», og klikk «</a:t>
            </a:r>
            <a:r>
              <a:rPr lang="nb-NO" dirty="0" err="1"/>
              <a:t>C</a:t>
            </a:r>
            <a:r>
              <a:rPr lang="nb-NO" dirty="0" err="1" smtClean="0"/>
              <a:t>hange</a:t>
            </a:r>
            <a:r>
              <a:rPr lang="nb-NO" dirty="0" smtClean="0"/>
              <a:t>».</a:t>
            </a:r>
            <a:endParaRPr lang="nb-NO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71095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4149080"/>
            <a:ext cx="3851919" cy="236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483768" y="5229200"/>
            <a:ext cx="5904656" cy="57606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950878" y="4385852"/>
            <a:ext cx="1046659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64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748680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Klikk «Old and New Values».</a:t>
            </a:r>
            <a:endParaRPr lang="nb-NO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0" y="1376772"/>
            <a:ext cx="39562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491880" y="1988840"/>
            <a:ext cx="2808312" cy="11521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96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0" y="1376772"/>
            <a:ext cx="39562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114801" cy="1468760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Klikk «Old and New Values».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Convert</a:t>
            </a:r>
            <a:r>
              <a:rPr lang="nb-NO" dirty="0" smtClean="0"/>
              <a:t> </a:t>
            </a:r>
            <a:r>
              <a:rPr lang="nb-NO" dirty="0" err="1" smtClean="0"/>
              <a:t>numeric</a:t>
            </a:r>
            <a:r>
              <a:rPr lang="nb-NO" dirty="0" smtClean="0"/>
              <a:t> </a:t>
            </a:r>
            <a:r>
              <a:rPr lang="nb-NO" dirty="0" err="1" smtClean="0"/>
              <a:t>strings</a:t>
            </a:r>
            <a:r>
              <a:rPr lang="nb-NO" dirty="0" smtClean="0"/>
              <a:t> to </a:t>
            </a:r>
            <a:r>
              <a:rPr lang="nb-NO" dirty="0" err="1" smtClean="0"/>
              <a:t>numbers</a:t>
            </a:r>
            <a:r>
              <a:rPr lang="nb-NO" dirty="0" smtClean="0"/>
              <a:t>».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91880" y="1988840"/>
            <a:ext cx="2808312" cy="11521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406" y="3735034"/>
            <a:ext cx="4972380" cy="306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3563888" y="2852936"/>
            <a:ext cx="3058708" cy="345638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516216" y="6165304"/>
            <a:ext cx="208823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911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0" y="1376772"/>
            <a:ext cx="39562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2260849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Klikk «Old and New Values».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Convert</a:t>
            </a:r>
            <a:r>
              <a:rPr lang="nb-NO" dirty="0" smtClean="0"/>
              <a:t> </a:t>
            </a:r>
            <a:r>
              <a:rPr lang="nb-NO" dirty="0" err="1" smtClean="0"/>
              <a:t>numeric</a:t>
            </a:r>
            <a:r>
              <a:rPr lang="nb-NO" dirty="0" smtClean="0"/>
              <a:t> </a:t>
            </a:r>
            <a:r>
              <a:rPr lang="nb-NO" dirty="0" err="1" smtClean="0"/>
              <a:t>strings</a:t>
            </a:r>
            <a:r>
              <a:rPr lang="nb-NO" dirty="0" smtClean="0"/>
              <a:t> to </a:t>
            </a:r>
            <a:r>
              <a:rPr lang="nb-NO" dirty="0" err="1" smtClean="0"/>
              <a:t>numbers</a:t>
            </a:r>
            <a:r>
              <a:rPr lang="nb-NO" dirty="0" smtClean="0"/>
              <a:t>».</a:t>
            </a:r>
          </a:p>
          <a:p>
            <a:r>
              <a:rPr lang="nb-NO" dirty="0"/>
              <a:t>Gi verdien «Mann» </a:t>
            </a:r>
            <a:r>
              <a:rPr lang="nb-NO" dirty="0" smtClean="0"/>
              <a:t>den  </a:t>
            </a:r>
            <a:r>
              <a:rPr lang="nb-NO" dirty="0"/>
              <a:t>nye verdien 0</a:t>
            </a:r>
            <a:r>
              <a:rPr lang="nb-NO" dirty="0" smtClean="0"/>
              <a:t>. Klikk «</a:t>
            </a:r>
            <a:r>
              <a:rPr lang="nb-NO" dirty="0" err="1" smtClean="0"/>
              <a:t>Add</a:t>
            </a:r>
            <a:r>
              <a:rPr lang="nb-NO" dirty="0" smtClean="0"/>
              <a:t>».</a:t>
            </a:r>
            <a:endParaRPr lang="nb-NO" dirty="0"/>
          </a:p>
          <a:p>
            <a:endParaRPr lang="nb-NO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91880" y="1988840"/>
            <a:ext cx="2808312" cy="11521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79" y="3721751"/>
            <a:ext cx="4968834" cy="306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4499992" y="3284984"/>
            <a:ext cx="1944216" cy="196695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851920" y="4005064"/>
            <a:ext cx="158417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Oval 8"/>
          <p:cNvSpPr/>
          <p:nvPr/>
        </p:nvSpPr>
        <p:spPr>
          <a:xfrm>
            <a:off x="6156176" y="3861049"/>
            <a:ext cx="1368152" cy="9834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67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0" y="1376772"/>
            <a:ext cx="39562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3989040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Klikk «Old and New Values».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Convert</a:t>
            </a:r>
            <a:r>
              <a:rPr lang="nb-NO" dirty="0" smtClean="0"/>
              <a:t> </a:t>
            </a:r>
            <a:r>
              <a:rPr lang="nb-NO" dirty="0" err="1" smtClean="0"/>
              <a:t>numeric</a:t>
            </a:r>
            <a:r>
              <a:rPr lang="nb-NO" dirty="0" smtClean="0"/>
              <a:t> </a:t>
            </a:r>
            <a:r>
              <a:rPr lang="nb-NO" dirty="0" err="1" smtClean="0"/>
              <a:t>strings</a:t>
            </a:r>
            <a:r>
              <a:rPr lang="nb-NO" dirty="0" smtClean="0"/>
              <a:t> to </a:t>
            </a:r>
            <a:r>
              <a:rPr lang="nb-NO" dirty="0" err="1" smtClean="0"/>
              <a:t>numbers</a:t>
            </a:r>
            <a:r>
              <a:rPr lang="nb-NO" dirty="0" smtClean="0"/>
              <a:t>».</a:t>
            </a:r>
          </a:p>
          <a:p>
            <a:r>
              <a:rPr lang="nb-NO" dirty="0"/>
              <a:t>Gi verdien «Mann» </a:t>
            </a:r>
            <a:r>
              <a:rPr lang="nb-NO" dirty="0" smtClean="0"/>
              <a:t>den  </a:t>
            </a:r>
            <a:r>
              <a:rPr lang="nb-NO" dirty="0"/>
              <a:t>nye verdien 0</a:t>
            </a:r>
            <a:r>
              <a:rPr lang="nb-NO" dirty="0" smtClean="0"/>
              <a:t>. Klikk «</a:t>
            </a:r>
            <a:r>
              <a:rPr lang="nb-NO" dirty="0" err="1" smtClean="0"/>
              <a:t>Add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Gjør tilsvarende for «Kvinne».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Add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91880" y="1988840"/>
            <a:ext cx="2806195" cy="11521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79" y="3721751"/>
            <a:ext cx="4968834" cy="306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438" y="3651857"/>
            <a:ext cx="5072316" cy="292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2627784" y="4581128"/>
            <a:ext cx="3816424" cy="53126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851920" y="4005064"/>
            <a:ext cx="158417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Oval 8"/>
          <p:cNvSpPr/>
          <p:nvPr/>
        </p:nvSpPr>
        <p:spPr>
          <a:xfrm>
            <a:off x="6298075" y="3597652"/>
            <a:ext cx="1368152" cy="9834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165727" y="4957490"/>
            <a:ext cx="2774425" cy="142383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07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Program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Dagen vil bli delt inn i fire bolker:</a:t>
            </a:r>
          </a:p>
          <a:p>
            <a:r>
              <a:rPr lang="nb-NO" b="1" dirty="0"/>
              <a:t>Bolk </a:t>
            </a:r>
            <a:r>
              <a:rPr lang="nb-NO" b="1" dirty="0" smtClean="0"/>
              <a:t>1 - 9:00-10:15 </a:t>
            </a:r>
          </a:p>
          <a:p>
            <a:pPr lvl="1"/>
            <a:r>
              <a:rPr lang="nb-NO" dirty="0" smtClean="0"/>
              <a:t>Åpne/lagre </a:t>
            </a:r>
            <a:r>
              <a:rPr lang="nb-NO" dirty="0"/>
              <a:t>datasett, datatyper, definere variable.</a:t>
            </a:r>
          </a:p>
          <a:p>
            <a:r>
              <a:rPr lang="nb-NO" b="1" dirty="0" smtClean="0"/>
              <a:t>Bolk 2 – 10:30-11:30</a:t>
            </a:r>
          </a:p>
          <a:p>
            <a:pPr lvl="1"/>
            <a:r>
              <a:rPr lang="nb-NO" dirty="0" smtClean="0"/>
              <a:t>Deskriptiv </a:t>
            </a:r>
            <a:r>
              <a:rPr lang="nb-NO" dirty="0"/>
              <a:t>statistikk.</a:t>
            </a:r>
          </a:p>
          <a:p>
            <a:r>
              <a:rPr lang="nb-NO" b="1" dirty="0" smtClean="0"/>
              <a:t>Bolk 3</a:t>
            </a:r>
            <a:r>
              <a:rPr lang="nb-NO" b="1" dirty="0"/>
              <a:t> </a:t>
            </a:r>
            <a:r>
              <a:rPr lang="nb-NO" b="1" dirty="0" smtClean="0"/>
              <a:t>– 12:30-14:15</a:t>
            </a:r>
          </a:p>
          <a:p>
            <a:pPr lvl="1"/>
            <a:r>
              <a:rPr lang="nb-NO" dirty="0" smtClean="0"/>
              <a:t>Kontinuerlige </a:t>
            </a:r>
            <a:r>
              <a:rPr lang="nb-NO" dirty="0"/>
              <a:t>utfallsvariable (</a:t>
            </a:r>
            <a:r>
              <a:rPr lang="nb-NO" dirty="0" smtClean="0"/>
              <a:t>t-tester, ikke-parametriske tester, </a:t>
            </a:r>
            <a:r>
              <a:rPr lang="nb-NO" dirty="0"/>
              <a:t>lineær regresjon).</a:t>
            </a:r>
          </a:p>
          <a:p>
            <a:r>
              <a:rPr lang="nb-NO" b="1" dirty="0"/>
              <a:t>Bolk </a:t>
            </a:r>
            <a:r>
              <a:rPr lang="nb-NO" b="1" dirty="0" smtClean="0"/>
              <a:t>4 – 14:30-16:00</a:t>
            </a:r>
          </a:p>
          <a:p>
            <a:pPr lvl="1"/>
            <a:r>
              <a:rPr lang="nb-NO" dirty="0" smtClean="0"/>
              <a:t> </a:t>
            </a:r>
            <a:r>
              <a:rPr lang="nb-NO" dirty="0"/>
              <a:t>Binære utfallsvariable (RR, OR, χ^2 test, </a:t>
            </a:r>
            <a:r>
              <a:rPr lang="nb-NO" dirty="0" smtClean="0"/>
              <a:t>logistisk </a:t>
            </a:r>
            <a:r>
              <a:rPr lang="nb-NO" dirty="0"/>
              <a:t>regresjon).</a:t>
            </a:r>
          </a:p>
        </p:txBody>
      </p:sp>
    </p:spTree>
    <p:extLst>
      <p:ext uri="{BB962C8B-B14F-4D97-AF65-F5344CB8AC3E}">
        <p14:creationId xmlns:p14="http://schemas.microsoft.com/office/powerpoint/2010/main" val="5435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531" y="1124744"/>
            <a:ext cx="4401715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/>
          </a:bodyPr>
          <a:lstStyle/>
          <a:p>
            <a:r>
              <a:rPr lang="nb-NO" dirty="0" smtClean="0"/>
              <a:t>Klikk «OK» i den opprinnelige dialogboksen.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47864" y="2924944"/>
            <a:ext cx="2376264" cy="7200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41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531" y="1124744"/>
            <a:ext cx="4401715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78796" cy="4525963"/>
          </a:xfrm>
        </p:spPr>
        <p:txBody>
          <a:bodyPr>
            <a:normAutofit/>
          </a:bodyPr>
          <a:lstStyle/>
          <a:p>
            <a:r>
              <a:rPr lang="nb-NO" dirty="0" smtClean="0"/>
              <a:t>Klikk «OK» i den opprinnelige dialogboksen.</a:t>
            </a:r>
          </a:p>
          <a:p>
            <a:r>
              <a:rPr lang="nb-NO" dirty="0"/>
              <a:t>I «Data </a:t>
            </a:r>
            <a:r>
              <a:rPr lang="nb-NO" dirty="0" err="1"/>
              <a:t>View</a:t>
            </a:r>
            <a:r>
              <a:rPr lang="nb-NO" dirty="0"/>
              <a:t>» </a:t>
            </a:r>
            <a:r>
              <a:rPr lang="nb-NO" dirty="0" smtClean="0"/>
              <a:t>har vi nå en numerisk kjønnsvariabel.</a:t>
            </a:r>
            <a:endParaRPr lang="nb-NO" dirty="0"/>
          </a:p>
          <a:p>
            <a:endParaRPr lang="nb-NO" dirty="0" smtClean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47864" y="2924944"/>
            <a:ext cx="2376264" cy="7200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284" y="3429000"/>
            <a:ext cx="28479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0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34880" cy="2188839"/>
          </a:xfrm>
        </p:spPr>
        <p:txBody>
          <a:bodyPr>
            <a:normAutofit fontScale="70000" lnSpcReduction="20000"/>
          </a:bodyPr>
          <a:lstStyle/>
          <a:p>
            <a:r>
              <a:rPr lang="nb-NO" dirty="0" smtClean="0"/>
              <a:t>Gå til «Variable </a:t>
            </a:r>
            <a:r>
              <a:rPr lang="nb-NO" dirty="0" err="1" smtClean="0"/>
              <a:t>View</a:t>
            </a:r>
            <a:r>
              <a:rPr lang="nb-NO" dirty="0" smtClean="0"/>
              <a:t>».</a:t>
            </a:r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/>
              <a:t>Vi fjerner desimalene ved å trykke pil ned.</a:t>
            </a:r>
          </a:p>
          <a:p>
            <a:endParaRPr lang="nb-NO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35"/>
            <a:ext cx="9144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2267744" y="2423546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511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2856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34880" cy="2764903"/>
          </a:xfrm>
        </p:spPr>
        <p:txBody>
          <a:bodyPr>
            <a:normAutofit fontScale="70000" lnSpcReduction="20000"/>
          </a:bodyPr>
          <a:lstStyle/>
          <a:p>
            <a:r>
              <a:rPr lang="nb-NO" dirty="0" smtClean="0"/>
              <a:t>Gå til «Variable </a:t>
            </a:r>
            <a:r>
              <a:rPr lang="nb-NO" dirty="0" err="1" smtClean="0"/>
              <a:t>View</a:t>
            </a:r>
            <a:r>
              <a:rPr lang="nb-NO" dirty="0" smtClean="0"/>
              <a:t>».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Vi fjerner desimalene ved å trykke pil ned.</a:t>
            </a:r>
          </a:p>
          <a:p>
            <a:r>
              <a:rPr lang="nb-NO" dirty="0" smtClean="0"/>
              <a:t>Vi legger til «Values» ved å trykke på den lille boksen.</a:t>
            </a:r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5" name="Oval 4"/>
          <p:cNvSpPr/>
          <p:nvPr/>
        </p:nvSpPr>
        <p:spPr>
          <a:xfrm>
            <a:off x="4067944" y="2423546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Oval 3"/>
          <p:cNvSpPr/>
          <p:nvPr/>
        </p:nvSpPr>
        <p:spPr>
          <a:xfrm>
            <a:off x="2699792" y="2423546"/>
            <a:ext cx="792088" cy="4713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076056" y="2711578"/>
            <a:ext cx="0" cy="100545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86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2856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34880" cy="3412976"/>
          </a:xfrm>
        </p:spPr>
        <p:txBody>
          <a:bodyPr>
            <a:normAutofit fontScale="70000" lnSpcReduction="20000"/>
          </a:bodyPr>
          <a:lstStyle/>
          <a:p>
            <a:r>
              <a:rPr lang="nb-NO" dirty="0" smtClean="0"/>
              <a:t>Gå til «Variable </a:t>
            </a:r>
            <a:r>
              <a:rPr lang="nb-NO" dirty="0" err="1" smtClean="0"/>
              <a:t>View</a:t>
            </a:r>
            <a:r>
              <a:rPr lang="nb-NO" dirty="0" smtClean="0"/>
              <a:t>».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Vi fjerner desimalene ved å trykke pil ned.</a:t>
            </a:r>
          </a:p>
          <a:p>
            <a:r>
              <a:rPr lang="nb-NO" dirty="0" smtClean="0"/>
              <a:t>Vi legger til «Values» ved å trykke på den lille boksen.</a:t>
            </a:r>
          </a:p>
          <a:p>
            <a:r>
              <a:rPr lang="nb-NO" dirty="0" smtClean="0"/>
              <a:t>Gi verdien 0 </a:t>
            </a:r>
            <a:r>
              <a:rPr lang="nb-NO" dirty="0" err="1" smtClean="0"/>
              <a:t>label</a:t>
            </a:r>
            <a:r>
              <a:rPr lang="nb-NO" dirty="0" smtClean="0"/>
              <a:t> «Mann».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Add</a:t>
            </a:r>
            <a:r>
              <a:rPr lang="nb-NO" dirty="0" smtClean="0"/>
              <a:t>».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369956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067944" y="2423546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Oval 3"/>
          <p:cNvSpPr/>
          <p:nvPr/>
        </p:nvSpPr>
        <p:spPr>
          <a:xfrm>
            <a:off x="2699792" y="2423546"/>
            <a:ext cx="792088" cy="4713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076056" y="2711578"/>
            <a:ext cx="0" cy="100545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148064" y="4365104"/>
            <a:ext cx="158417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55776" y="4689140"/>
            <a:ext cx="3096344" cy="46805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4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2856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fontScale="70000" lnSpcReduction="20000"/>
          </a:bodyPr>
          <a:lstStyle/>
          <a:p>
            <a:r>
              <a:rPr lang="nb-NO" dirty="0" smtClean="0"/>
              <a:t>Gå til «Variable </a:t>
            </a:r>
            <a:r>
              <a:rPr lang="nb-NO" dirty="0" err="1" smtClean="0"/>
              <a:t>View</a:t>
            </a:r>
            <a:r>
              <a:rPr lang="nb-NO" dirty="0" smtClean="0"/>
              <a:t>».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Vi fjerner desimalene ved å trykke pil ned.</a:t>
            </a:r>
          </a:p>
          <a:p>
            <a:r>
              <a:rPr lang="nb-NO" dirty="0" smtClean="0"/>
              <a:t>Vi legger til «Values» ved å trykke på den lille boksen.</a:t>
            </a:r>
          </a:p>
          <a:p>
            <a:r>
              <a:rPr lang="nb-NO" dirty="0" smtClean="0"/>
              <a:t>Gi verdien 0 </a:t>
            </a:r>
            <a:r>
              <a:rPr lang="nb-NO" dirty="0" err="1" smtClean="0"/>
              <a:t>label</a:t>
            </a:r>
            <a:r>
              <a:rPr lang="nb-NO" dirty="0" smtClean="0"/>
              <a:t> «Mann».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Add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Tilsvarende for «Kvinne».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Add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«OK».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369956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067944" y="2423546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Oval 3"/>
          <p:cNvSpPr/>
          <p:nvPr/>
        </p:nvSpPr>
        <p:spPr>
          <a:xfrm>
            <a:off x="2699792" y="2423546"/>
            <a:ext cx="792088" cy="4713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076056" y="2711578"/>
            <a:ext cx="0" cy="100545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148064" y="4365104"/>
            <a:ext cx="158417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32138"/>
            <a:ext cx="3704407" cy="229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>
          <a:xfrm>
            <a:off x="5300464" y="4691088"/>
            <a:ext cx="158417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55776" y="5481227"/>
            <a:ext cx="3096344" cy="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11760" y="5805264"/>
            <a:ext cx="3960440" cy="57606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39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Om vi ønsker, kan vi slette den opprinnelige variabelen.</a:t>
            </a:r>
          </a:p>
          <a:p>
            <a:r>
              <a:rPr lang="nb-NO" dirty="0" smtClean="0"/>
              <a:t>Høyreklikk på linja til venstre, og klikk på «Clear».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17777"/>
            <a:ext cx="29432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8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Om vi ønsker, kan vi slette den opprinnelige variabelen.</a:t>
            </a:r>
          </a:p>
          <a:p>
            <a:r>
              <a:rPr lang="nb-NO" dirty="0" smtClean="0"/>
              <a:t>Høyreklikk på linja til venstre, og klikk på «Clear».</a:t>
            </a:r>
          </a:p>
          <a:p>
            <a:pPr marL="0" indent="0">
              <a:buNone/>
            </a:pPr>
            <a:r>
              <a:rPr lang="nb-NO" dirty="0" smtClean="0"/>
              <a:t>Da står vi igjen med: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17777"/>
            <a:ext cx="29432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8784976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04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Om vi ønsker, kan vi slette den opprinnelige variabelen.</a:t>
            </a:r>
          </a:p>
          <a:p>
            <a:r>
              <a:rPr lang="nb-NO" dirty="0" smtClean="0"/>
              <a:t>Høyreklikk på linja til venstre, og klikk på «Clear».</a:t>
            </a:r>
          </a:p>
          <a:p>
            <a:pPr marL="0" indent="0">
              <a:buNone/>
            </a:pPr>
            <a:r>
              <a:rPr lang="nb-NO" dirty="0" smtClean="0"/>
              <a:t>Da står vi igjen med:</a:t>
            </a:r>
          </a:p>
          <a:p>
            <a:r>
              <a:rPr lang="nb-NO" dirty="0" smtClean="0"/>
              <a:t>Vi endrer navn til «Kjønn»: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17777"/>
            <a:ext cx="29432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229200"/>
            <a:ext cx="8856984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6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507288" cy="13247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Man kan veksle mellom å se tallverdien eller </a:t>
            </a:r>
            <a:r>
              <a:rPr lang="nb-NO" dirty="0" err="1" smtClean="0"/>
              <a:t>tekstverdien</a:t>
            </a:r>
            <a:r>
              <a:rPr lang="nb-NO" dirty="0" smtClean="0"/>
              <a:t> av </a:t>
            </a:r>
            <a:r>
              <a:rPr lang="nb-NO" dirty="0" err="1" smtClean="0"/>
              <a:t>variablen</a:t>
            </a:r>
            <a:r>
              <a:rPr lang="nb-NO" dirty="0" smtClean="0"/>
              <a:t> ved å trykke på knappen «</a:t>
            </a:r>
            <a:r>
              <a:rPr lang="nb-NO" dirty="0" err="1" smtClean="0"/>
              <a:t>Label</a:t>
            </a:r>
            <a:r>
              <a:rPr lang="nb-NO" dirty="0" smtClean="0"/>
              <a:t> Values» på menylinjen i «Data </a:t>
            </a:r>
            <a:r>
              <a:rPr lang="nb-NO" dirty="0" err="1" smtClean="0"/>
              <a:t>View</a:t>
            </a:r>
            <a:r>
              <a:rPr lang="nb-NO" dirty="0" smtClean="0"/>
              <a:t>».</a:t>
            </a:r>
            <a:endParaRPr lang="nb-N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16764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us 8"/>
          <p:cNvSpPr/>
          <p:nvPr/>
        </p:nvSpPr>
        <p:spPr>
          <a:xfrm>
            <a:off x="2195736" y="4134246"/>
            <a:ext cx="914400" cy="91440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37" y="3717032"/>
            <a:ext cx="1445579" cy="219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3851920" y="4005064"/>
            <a:ext cx="115212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qual 10"/>
          <p:cNvSpPr/>
          <p:nvPr/>
        </p:nvSpPr>
        <p:spPr>
          <a:xfrm>
            <a:off x="5482952" y="4097014"/>
            <a:ext cx="914400" cy="914400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16202"/>
            <a:ext cx="1699627" cy="344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0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SPSS-kurs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Bolk 1 – Åpne/lagre datasett, definere variable etc.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33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Definer variabler og legg inn data for disse 10 individene:</a:t>
            </a:r>
          </a:p>
          <a:p>
            <a:pPr marL="0" indent="0">
              <a:buNone/>
            </a:pPr>
            <a:endParaRPr lang="nb-NO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415013"/>
              </p:ext>
            </p:extLst>
          </p:nvPr>
        </p:nvGraphicFramePr>
        <p:xfrm>
          <a:off x="827584" y="2708920"/>
          <a:ext cx="7477891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Worksheet" r:id="rId4" imgW="6715235" imgH="580957" progId="Excel.Sheet.12">
                  <p:embed/>
                </p:oleObj>
              </mc:Choice>
              <mc:Fallback>
                <p:oleObj name="Worksheet" r:id="rId4" imgW="6715235" imgH="580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584" y="2708920"/>
                        <a:ext cx="7477891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06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/>
          <a:lstStyle/>
          <a:p>
            <a:r>
              <a:rPr lang="nb-NO" dirty="0" smtClean="0"/>
              <a:t>Data </a:t>
            </a:r>
            <a:r>
              <a:rPr lang="nb-NO" dirty="0" err="1" smtClean="0"/>
              <a:t>View</a:t>
            </a:r>
            <a:r>
              <a:rPr lang="nb-NO" dirty="0" smtClean="0"/>
              <a:t>: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Variable </a:t>
            </a:r>
            <a:r>
              <a:rPr lang="nb-NO" dirty="0" err="1" smtClean="0"/>
              <a:t>View</a:t>
            </a:r>
            <a:r>
              <a:rPr lang="nb-NO" dirty="0" smtClean="0"/>
              <a:t> :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68760"/>
            <a:ext cx="25146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29200"/>
            <a:ext cx="864096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43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Lag en ny variabel «</a:t>
            </a:r>
            <a:r>
              <a:rPr lang="nb-NO" dirty="0" err="1" smtClean="0"/>
              <a:t>BMIcat</a:t>
            </a:r>
            <a:r>
              <a:rPr lang="nb-NO" dirty="0" smtClean="0"/>
              <a:t>» som deler BMI-</a:t>
            </a:r>
            <a:r>
              <a:rPr lang="nb-NO" dirty="0" err="1" smtClean="0"/>
              <a:t>variablen</a:t>
            </a:r>
            <a:r>
              <a:rPr lang="nb-NO" dirty="0" smtClean="0"/>
              <a:t> inn i </a:t>
            </a:r>
          </a:p>
          <a:p>
            <a:r>
              <a:rPr lang="nb-NO" dirty="0" smtClean="0"/>
              <a:t>Undervekt (&lt;18,49).</a:t>
            </a:r>
          </a:p>
          <a:p>
            <a:r>
              <a:rPr lang="nb-NO" dirty="0" smtClean="0"/>
              <a:t>Normal (18,50-24,99).</a:t>
            </a:r>
          </a:p>
          <a:p>
            <a:r>
              <a:rPr lang="nb-NO" dirty="0" smtClean="0"/>
              <a:t>Overvekt (25-29,99).</a:t>
            </a:r>
          </a:p>
          <a:p>
            <a:r>
              <a:rPr lang="nb-NO" dirty="0" smtClean="0"/>
              <a:t>Fedme (&gt;=30).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 smtClean="0"/>
              <a:t>Hint: Bruke «</a:t>
            </a:r>
            <a:r>
              <a:rPr lang="nb-NO" dirty="0" err="1" smtClean="0"/>
              <a:t>Recode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Different Variable».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35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/>
          </a:bodyPr>
          <a:lstStyle/>
          <a:p>
            <a:r>
              <a:rPr lang="nb-NO" dirty="0" smtClean="0"/>
              <a:t>Gå til «</a:t>
            </a:r>
            <a:r>
              <a:rPr lang="nb-NO" dirty="0" err="1" smtClean="0"/>
              <a:t>Transform</a:t>
            </a:r>
            <a:r>
              <a:rPr lang="nb-NO" dirty="0" smtClean="0"/>
              <a:t>-&gt;</a:t>
            </a:r>
            <a:r>
              <a:rPr lang="nb-NO" dirty="0"/>
              <a:t> </a:t>
            </a:r>
            <a:r>
              <a:rPr lang="nb-NO" dirty="0" err="1"/>
              <a:t>Recode</a:t>
            </a:r>
            <a:r>
              <a:rPr lang="nb-NO" dirty="0"/>
              <a:t> </a:t>
            </a:r>
            <a:r>
              <a:rPr lang="nb-NO" dirty="0" err="1"/>
              <a:t>into</a:t>
            </a:r>
            <a:r>
              <a:rPr lang="nb-NO" dirty="0"/>
              <a:t> Different Variable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Flytt BMI over i boksen til høyre.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664594" cy="206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716016" y="2564904"/>
            <a:ext cx="1224136" cy="112414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27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/>
          </a:bodyPr>
          <a:lstStyle/>
          <a:p>
            <a:r>
              <a:rPr lang="nb-NO" dirty="0" smtClean="0"/>
              <a:t>Gå til «</a:t>
            </a:r>
            <a:r>
              <a:rPr lang="nb-NO" dirty="0" err="1" smtClean="0"/>
              <a:t>Transform</a:t>
            </a:r>
            <a:r>
              <a:rPr lang="nb-NO" dirty="0" smtClean="0"/>
              <a:t>-&gt;</a:t>
            </a:r>
            <a:r>
              <a:rPr lang="nb-NO" dirty="0"/>
              <a:t> </a:t>
            </a:r>
            <a:r>
              <a:rPr lang="nb-NO" dirty="0" err="1"/>
              <a:t>Recode</a:t>
            </a:r>
            <a:r>
              <a:rPr lang="nb-NO" dirty="0"/>
              <a:t> </a:t>
            </a:r>
            <a:r>
              <a:rPr lang="nb-NO" dirty="0" err="1"/>
              <a:t>into</a:t>
            </a:r>
            <a:r>
              <a:rPr lang="nb-NO" dirty="0"/>
              <a:t> Different Variable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Flytt BMI over i boksen til høyre.</a:t>
            </a:r>
          </a:p>
          <a:p>
            <a:r>
              <a:rPr lang="nb-NO" dirty="0" smtClean="0"/>
              <a:t>Gi navn og trykk «</a:t>
            </a:r>
            <a:r>
              <a:rPr lang="nb-NO" dirty="0" err="1" smtClean="0"/>
              <a:t>Change</a:t>
            </a:r>
            <a:r>
              <a:rPr lang="nb-NO" dirty="0" smtClean="0"/>
              <a:t>». Trykk så «Old and New Values».</a:t>
            </a:r>
            <a:endParaRPr lang="nb-NO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82069"/>
            <a:ext cx="4128101" cy="23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740352" y="1772816"/>
            <a:ext cx="1319789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572000" y="3140968"/>
            <a:ext cx="1728192" cy="172819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7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1"/>
            <a:ext cx="7992888" cy="1152128"/>
          </a:xfrm>
        </p:spPr>
        <p:txBody>
          <a:bodyPr>
            <a:normAutofit fontScale="92500"/>
          </a:bodyPr>
          <a:lstStyle/>
          <a:p>
            <a:r>
              <a:rPr lang="nb-NO" dirty="0" smtClean="0"/>
              <a:t>Klikk «Range», og fyll inn fra 0 til 18,49.</a:t>
            </a:r>
          </a:p>
          <a:p>
            <a:r>
              <a:rPr lang="nb-NO" dirty="0" smtClean="0"/>
              <a:t>Fyll inn verdien 0 i «New Value», og klikk «</a:t>
            </a:r>
            <a:r>
              <a:rPr lang="nb-NO" dirty="0" err="1" smtClean="0"/>
              <a:t>Add</a:t>
            </a:r>
            <a:r>
              <a:rPr lang="nb-NO" dirty="0" smtClean="0"/>
              <a:t>».</a:t>
            </a:r>
            <a:endParaRPr lang="nb-NO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50400"/>
            <a:ext cx="8208912" cy="403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4169875" y="3110598"/>
            <a:ext cx="144016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932040" y="2636912"/>
            <a:ext cx="2520280" cy="205691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 flipH="1">
            <a:off x="539552" y="4077072"/>
            <a:ext cx="2376262" cy="12335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049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1"/>
            <a:ext cx="7992888" cy="1152128"/>
          </a:xfrm>
        </p:spPr>
        <p:txBody>
          <a:bodyPr>
            <a:normAutofit fontScale="92500"/>
          </a:bodyPr>
          <a:lstStyle/>
          <a:p>
            <a:r>
              <a:rPr lang="nb-NO" dirty="0" smtClean="0"/>
              <a:t>Gjør det samme for neste kategori (18,5-24,99).</a:t>
            </a:r>
          </a:p>
          <a:p>
            <a:r>
              <a:rPr lang="nb-NO" dirty="0" smtClean="0"/>
              <a:t>Fyll inn verdien 1 i «New Value», og klikk «</a:t>
            </a:r>
            <a:r>
              <a:rPr lang="nb-NO" dirty="0" err="1" smtClean="0"/>
              <a:t>Add</a:t>
            </a:r>
            <a:r>
              <a:rPr lang="nb-NO" dirty="0" smtClean="0"/>
              <a:t>».</a:t>
            </a:r>
            <a:endParaRPr lang="nb-NO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2" y="2765018"/>
            <a:ext cx="7260282" cy="390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 flipH="1">
            <a:off x="539552" y="4077072"/>
            <a:ext cx="2376262" cy="12335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4139952" y="3068960"/>
            <a:ext cx="144016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860032" y="2564904"/>
            <a:ext cx="2376264" cy="212892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08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1"/>
            <a:ext cx="7992888" cy="1152128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For den høyeste kategorien, velg «Range, </a:t>
            </a:r>
            <a:r>
              <a:rPr lang="nb-NO" dirty="0" err="1" smtClean="0"/>
              <a:t>value</a:t>
            </a:r>
            <a:r>
              <a:rPr lang="nb-NO" dirty="0" smtClean="0"/>
              <a:t> </a:t>
            </a:r>
            <a:r>
              <a:rPr lang="nb-NO" dirty="0" err="1" smtClean="0"/>
              <a:t>trough</a:t>
            </a:r>
            <a:r>
              <a:rPr lang="nb-NO" dirty="0" smtClean="0"/>
              <a:t> HIGHEST», og gjør som før. Klikk «</a:t>
            </a:r>
            <a:r>
              <a:rPr lang="nb-NO" dirty="0" err="1" smtClean="0"/>
              <a:t>Add</a:t>
            </a:r>
            <a:r>
              <a:rPr lang="nb-NO" dirty="0" smtClean="0"/>
              <a:t>» og «</a:t>
            </a:r>
            <a:r>
              <a:rPr lang="nb-NO" dirty="0" err="1" smtClean="0"/>
              <a:t>continue</a:t>
            </a:r>
            <a:r>
              <a:rPr lang="nb-NO" dirty="0" smtClean="0"/>
              <a:t>». Klikk så «OK» i neste boks.</a:t>
            </a:r>
            <a:endParaRPr lang="nb-NO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48" y="2769781"/>
            <a:ext cx="7818075" cy="380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 flipH="1">
            <a:off x="755576" y="5013176"/>
            <a:ext cx="2376262" cy="12335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4139952" y="3068960"/>
            <a:ext cx="144016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860032" y="2348880"/>
            <a:ext cx="2160240" cy="234495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11760" y="2708920"/>
            <a:ext cx="1440160" cy="353777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76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1"/>
            <a:ext cx="4176464" cy="1152128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Gå til «Variable </a:t>
            </a:r>
            <a:r>
              <a:rPr lang="nb-NO" dirty="0" err="1" smtClean="0"/>
              <a:t>View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Endre ant. desimaler til null, og legg til </a:t>
            </a:r>
            <a:r>
              <a:rPr lang="nb-NO" dirty="0" err="1" smtClean="0"/>
              <a:t>values</a:t>
            </a:r>
            <a:r>
              <a:rPr lang="nb-NO" dirty="0" smtClean="0"/>
              <a:t>.</a:t>
            </a:r>
            <a:endParaRPr lang="nb-NO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888432" cy="150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96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1"/>
            <a:ext cx="4176464" cy="1152128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Gå til «Variable </a:t>
            </a:r>
            <a:r>
              <a:rPr lang="nb-NO" dirty="0" err="1" smtClean="0"/>
              <a:t>View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Endre ant. desimaler til null, og legg til </a:t>
            </a:r>
            <a:r>
              <a:rPr lang="nb-NO" dirty="0" smtClean="0"/>
              <a:t>«</a:t>
            </a:r>
            <a:r>
              <a:rPr lang="nb-NO" dirty="0" err="1" smtClean="0"/>
              <a:t>values</a:t>
            </a:r>
            <a:r>
              <a:rPr lang="nb-NO" dirty="0" smtClean="0"/>
              <a:t>».</a:t>
            </a:r>
            <a:endParaRPr lang="nb-NO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888432" cy="150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2786"/>
            <a:ext cx="835292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82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Typer data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Kontinuerlige data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Data som kan tallfestes, og er målt på en skala som har «uendelig» mange verdier.</a:t>
            </a:r>
          </a:p>
          <a:p>
            <a:pPr lvl="1"/>
            <a:r>
              <a:rPr lang="nb-NO" dirty="0"/>
              <a:t>Eks.: Høyde, BMI, Blodtrykk, alder, etc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Kategoriske </a:t>
            </a:r>
            <a:r>
              <a:rPr lang="nb-NO" dirty="0" smtClean="0">
                <a:solidFill>
                  <a:srgbClr val="FF0000"/>
                </a:solidFill>
              </a:rPr>
              <a:t>data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4008" y="2174875"/>
            <a:ext cx="4042792" cy="269428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/>
              <a:t>Angir egenskaper som ikke nødvendigvis kan tallfestes.</a:t>
            </a:r>
          </a:p>
          <a:p>
            <a:r>
              <a:rPr lang="nb-NO" dirty="0">
                <a:solidFill>
                  <a:srgbClr val="FF0000"/>
                </a:solidFill>
              </a:rPr>
              <a:t>Nominale</a:t>
            </a:r>
            <a:r>
              <a:rPr lang="nb-NO" dirty="0"/>
              <a:t> (uten en bestemt rekkefølge).</a:t>
            </a:r>
          </a:p>
          <a:p>
            <a:pPr lvl="1"/>
            <a:r>
              <a:rPr lang="nb-NO" dirty="0"/>
              <a:t>Eks.: Kjønn, nasjonalitet, etc.</a:t>
            </a:r>
          </a:p>
          <a:p>
            <a:r>
              <a:rPr lang="nb-NO" dirty="0">
                <a:solidFill>
                  <a:srgbClr val="FF0000"/>
                </a:solidFill>
              </a:rPr>
              <a:t>Ordinale </a:t>
            </a:r>
            <a:r>
              <a:rPr lang="nb-NO" dirty="0"/>
              <a:t>(Med en naturlig rangering).</a:t>
            </a:r>
          </a:p>
          <a:p>
            <a:pPr lvl="1"/>
            <a:r>
              <a:rPr lang="nb-NO" dirty="0"/>
              <a:t>Eks.: Karakterer, utdanningsnivå, smerteskala, aldersgrupper, etc.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Kategoriske data må </a:t>
            </a:r>
            <a:r>
              <a:rPr lang="nb-NO" i="1" dirty="0"/>
              <a:t>kvantifiseres</a:t>
            </a:r>
            <a:r>
              <a:rPr lang="nb-NO" dirty="0"/>
              <a:t> for å kunne brukes i en statistisk analyse (det kan SPSS gjøre for oss</a:t>
            </a:r>
            <a:r>
              <a:rPr lang="nb-NO" dirty="0" smtClean="0"/>
              <a:t>).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09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1"/>
            <a:ext cx="4176464" cy="1152128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Gå til «Variable </a:t>
            </a:r>
            <a:r>
              <a:rPr lang="nb-NO" dirty="0" err="1" smtClean="0"/>
              <a:t>View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Endre ant. desimaler til null, og legg til «</a:t>
            </a:r>
            <a:r>
              <a:rPr lang="nb-NO" dirty="0" err="1" smtClean="0"/>
              <a:t>values</a:t>
            </a:r>
            <a:r>
              <a:rPr lang="nb-NO" dirty="0" smtClean="0"/>
              <a:t>».</a:t>
            </a:r>
            <a:endParaRPr lang="nb-NO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888432" cy="150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2786"/>
            <a:ext cx="835292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5811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Data </a:t>
            </a:r>
            <a:r>
              <a:rPr lang="nb-NO" dirty="0" err="1" smtClean="0"/>
              <a:t>View</a:t>
            </a:r>
            <a:r>
              <a:rPr lang="nb-NO" dirty="0" smtClean="0"/>
              <a:t>:</a:t>
            </a:r>
            <a:endParaRPr lang="nb-NO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32151"/>
            <a:ext cx="3528392" cy="249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287" y="4232151"/>
            <a:ext cx="3157266" cy="237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94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Lagre datasettet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For å lagre datasettet på din maskin, gå til «File-&gt;Save as».</a:t>
            </a:r>
          </a:p>
          <a:p>
            <a:pPr marL="0" indent="0">
              <a:buNone/>
            </a:pPr>
            <a:r>
              <a:rPr lang="nb-NO" dirty="0" smtClean="0"/>
              <a:t>Velg så hvor du vil</a:t>
            </a:r>
          </a:p>
          <a:p>
            <a:pPr marL="0" indent="0">
              <a:buNone/>
            </a:pPr>
            <a:r>
              <a:rPr lang="nb-NO" dirty="0" smtClean="0"/>
              <a:t>lagre fila på din maskin.</a:t>
            </a:r>
          </a:p>
          <a:p>
            <a:pPr marL="0" indent="0">
              <a:buNone/>
            </a:pPr>
            <a:r>
              <a:rPr lang="nb-NO" dirty="0" smtClean="0"/>
              <a:t>Bruk filtypen «.sav».</a:t>
            </a:r>
            <a:endParaRPr lang="nb-NO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40671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3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858218"/>
          </a:xfrm>
        </p:spPr>
        <p:txBody>
          <a:bodyPr>
            <a:normAutofit/>
          </a:bodyPr>
          <a:lstStyle/>
          <a:p>
            <a:r>
              <a:rPr lang="nb-NO" dirty="0" smtClean="0"/>
              <a:t>Kursets datasett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7"/>
            <a:ext cx="8229600" cy="1008111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Resten av dette kurset skal vi bruke data fra den såkalte </a:t>
            </a:r>
            <a:r>
              <a:rPr lang="nb-NO" dirty="0" err="1" smtClean="0"/>
              <a:t>Caerphilly</a:t>
            </a:r>
            <a:r>
              <a:rPr lang="nb-NO" dirty="0" smtClean="0"/>
              <a:t>-studien.</a:t>
            </a:r>
          </a:p>
          <a:p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4733" r="4909" b="40647"/>
          <a:stretch/>
        </p:blipFill>
        <p:spPr bwMode="auto">
          <a:xfrm>
            <a:off x="3707904" y="116630"/>
            <a:ext cx="5297860" cy="223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2047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858218"/>
          </a:xfrm>
        </p:spPr>
        <p:txBody>
          <a:bodyPr>
            <a:normAutofit/>
          </a:bodyPr>
          <a:lstStyle/>
          <a:p>
            <a:r>
              <a:rPr lang="nb-NO" dirty="0" smtClean="0"/>
              <a:t>Kursets datasett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7"/>
            <a:ext cx="8229600" cy="2088231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Resten av dette kurset skal vi bruke data fra den såkalte </a:t>
            </a:r>
            <a:r>
              <a:rPr lang="nb-NO" dirty="0" err="1" smtClean="0"/>
              <a:t>Caerphilly</a:t>
            </a:r>
            <a:r>
              <a:rPr lang="nb-NO" dirty="0" smtClean="0"/>
              <a:t>-studien.</a:t>
            </a:r>
          </a:p>
          <a:p>
            <a:r>
              <a:rPr lang="nb-NO" dirty="0" smtClean="0"/>
              <a:t>Prospektiv </a:t>
            </a:r>
            <a:r>
              <a:rPr lang="nb-NO" dirty="0"/>
              <a:t>studie over hjertesykdom som ble gjennomført i perioden 1979-1983 i Wales</a:t>
            </a:r>
            <a:r>
              <a:rPr lang="nb-NO" dirty="0" smtClean="0"/>
              <a:t>.</a:t>
            </a:r>
          </a:p>
          <a:p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4733" r="4909" b="40647"/>
          <a:stretch/>
        </p:blipFill>
        <p:spPr bwMode="auto">
          <a:xfrm>
            <a:off x="3707904" y="116630"/>
            <a:ext cx="5297860" cy="223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5216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858218"/>
          </a:xfrm>
        </p:spPr>
        <p:txBody>
          <a:bodyPr>
            <a:normAutofit/>
          </a:bodyPr>
          <a:lstStyle/>
          <a:p>
            <a:r>
              <a:rPr lang="nb-NO" dirty="0" smtClean="0"/>
              <a:t>Kursets datasett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Resten av dette kurset skal vi bruke data fra den såkalte </a:t>
            </a:r>
            <a:r>
              <a:rPr lang="nb-NO" dirty="0" err="1" smtClean="0"/>
              <a:t>Caerphilly</a:t>
            </a:r>
            <a:r>
              <a:rPr lang="nb-NO" dirty="0" smtClean="0"/>
              <a:t>-studien.</a:t>
            </a:r>
          </a:p>
          <a:p>
            <a:r>
              <a:rPr lang="nb-NO" dirty="0" smtClean="0"/>
              <a:t>Prospektiv </a:t>
            </a:r>
            <a:r>
              <a:rPr lang="nb-NO" dirty="0"/>
              <a:t>studie over hjertesykdom som ble gjennomført i perioden 1979-1983 i Wales</a:t>
            </a:r>
            <a:r>
              <a:rPr lang="nb-NO" dirty="0" smtClean="0"/>
              <a:t>.</a:t>
            </a:r>
          </a:p>
          <a:p>
            <a:r>
              <a:rPr lang="nb-NO" dirty="0"/>
              <a:t>Den registrerte mange ulike livstilmarkører og utfall: BMI, blodtrykk, kolesterol, røyking, diabetes og hjertesykdom hos 1786 menn.</a:t>
            </a:r>
            <a:endParaRPr lang="nb-NO" dirty="0" smtClean="0"/>
          </a:p>
          <a:p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4733" r="4909" b="40647"/>
          <a:stretch/>
        </p:blipFill>
        <p:spPr bwMode="auto">
          <a:xfrm>
            <a:off x="3707904" y="116630"/>
            <a:ext cx="5297860" cy="223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0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Åpne et eksisterende datasett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Klikk «File-&gt;Open-&gt;Data», og velg datasettet du ønsker å åpne.</a:t>
            </a:r>
          </a:p>
          <a:p>
            <a:r>
              <a:rPr lang="nb-NO" dirty="0"/>
              <a:t>Åpne datasettet «</a:t>
            </a:r>
            <a:r>
              <a:rPr lang="nb-NO" dirty="0" err="1" smtClean="0"/>
              <a:t>caerphilly_start.sav</a:t>
            </a:r>
            <a:r>
              <a:rPr lang="nb-NO" dirty="0" smtClean="0"/>
              <a:t>», som du har lastet ned fra: </a:t>
            </a:r>
            <a:r>
              <a:rPr lang="nb-NO" dirty="0">
                <a:solidFill>
                  <a:srgbClr val="0070C0"/>
                </a:solidFill>
                <a:hlinkClick r:id="rId2"/>
              </a:rPr>
              <a:t>https://</a:t>
            </a:r>
            <a:r>
              <a:rPr lang="nb-NO" dirty="0" smtClean="0">
                <a:solidFill>
                  <a:srgbClr val="0070C0"/>
                </a:solidFill>
                <a:hlinkClick r:id="rId2"/>
              </a:rPr>
              <a:t>wiki.uio.no/med/imb/ocbe/index.php/OCBE_Wiki_Pages</a:t>
            </a:r>
            <a:endParaRPr lang="nb-NO" dirty="0" smtClean="0">
              <a:solidFill>
                <a:srgbClr val="0070C0"/>
              </a:solidFill>
            </a:endParaRPr>
          </a:p>
          <a:p>
            <a:pPr lvl="1"/>
            <a:r>
              <a:rPr lang="nb-NO" dirty="0" smtClean="0"/>
              <a:t>Velg dagens kurs</a:t>
            </a:r>
          </a:p>
          <a:p>
            <a:pPr marL="457200" lvl="1" indent="0">
              <a:buNone/>
            </a:pPr>
            <a:r>
              <a:rPr lang="nb-NO" dirty="0" smtClean="0"/>
              <a:t>    nederst på siden.</a:t>
            </a:r>
            <a:endParaRPr lang="nb-NO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92552"/>
            <a:ext cx="45243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3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spesiell datatype: Dato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18287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 smtClean="0"/>
              <a:t>Datoer må behandles på en spesiell måte i SPSS (og andre programmer).</a:t>
            </a:r>
          </a:p>
          <a:p>
            <a:r>
              <a:rPr lang="nb-NO" dirty="0" smtClean="0"/>
              <a:t>I «Variable </a:t>
            </a:r>
            <a:r>
              <a:rPr lang="nb-NO" dirty="0" err="1" smtClean="0"/>
              <a:t>View</a:t>
            </a:r>
            <a:r>
              <a:rPr lang="nb-NO" dirty="0" smtClean="0"/>
              <a:t>» i datasettet vårt, kan vi spesielt legge merke til variablene «</a:t>
            </a:r>
            <a:r>
              <a:rPr lang="nb-NO" dirty="0" err="1" smtClean="0"/>
              <a:t>examdate</a:t>
            </a:r>
            <a:r>
              <a:rPr lang="nb-NO" dirty="0" smtClean="0"/>
              <a:t>» og «</a:t>
            </a:r>
            <a:r>
              <a:rPr lang="nb-NO" dirty="0" err="1" smtClean="0"/>
              <a:t>exitdate</a:t>
            </a:r>
            <a:r>
              <a:rPr lang="nb-NO" dirty="0" smtClean="0"/>
              <a:t>».</a:t>
            </a:r>
          </a:p>
          <a:p>
            <a:endParaRPr lang="nb-NO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9144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5661248"/>
            <a:ext cx="8676456" cy="4568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38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spesiell datatype: Dato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31249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 smtClean="0"/>
              <a:t>Datoer må behandles på en spesiell måte i SPSS (og andre programmer).</a:t>
            </a:r>
          </a:p>
          <a:p>
            <a:r>
              <a:rPr lang="nb-NO" dirty="0" smtClean="0"/>
              <a:t>I «Variable </a:t>
            </a:r>
            <a:r>
              <a:rPr lang="nb-NO" dirty="0" err="1" smtClean="0"/>
              <a:t>View</a:t>
            </a:r>
            <a:r>
              <a:rPr lang="nb-NO" dirty="0" smtClean="0"/>
              <a:t>» i datasettet vårt, kan vi spesielt legge merke til variablene «</a:t>
            </a:r>
            <a:r>
              <a:rPr lang="nb-NO" dirty="0" err="1" smtClean="0"/>
              <a:t>examdate</a:t>
            </a:r>
            <a:r>
              <a:rPr lang="nb-NO" dirty="0" smtClean="0"/>
              <a:t>» og «</a:t>
            </a:r>
            <a:r>
              <a:rPr lang="nb-NO" dirty="0" err="1" smtClean="0"/>
              <a:t>exitdate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Vi er interessert i å lage en ny variable «folltime», som er tiden fra første undersøkelse til personen går ut av studien. Dvs. tid fra «</a:t>
            </a:r>
            <a:r>
              <a:rPr lang="nb-NO" dirty="0" err="1" smtClean="0"/>
              <a:t>examdate</a:t>
            </a:r>
            <a:r>
              <a:rPr lang="nb-NO" dirty="0" smtClean="0"/>
              <a:t>» til </a:t>
            </a:r>
            <a:r>
              <a:rPr lang="nb-NO" dirty="0" err="1" smtClean="0"/>
              <a:t>exitdate</a:t>
            </a:r>
            <a:r>
              <a:rPr lang="nb-NO" dirty="0" smtClean="0"/>
              <a:t>.</a:t>
            </a:r>
          </a:p>
          <a:p>
            <a:endParaRPr lang="nb-NO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9144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5661248"/>
            <a:ext cx="8676456" cy="4568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57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spesiell datatype: Dato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8308164" cy="1468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SPSS har en «Date and Time </a:t>
            </a:r>
            <a:r>
              <a:rPr lang="nb-NO" dirty="0" err="1" smtClean="0"/>
              <a:t>wizard</a:t>
            </a:r>
            <a:r>
              <a:rPr lang="nb-NO" dirty="0" smtClean="0"/>
              <a:t>» som gir oss mange muligheter til å håndtere datoer.</a:t>
            </a:r>
          </a:p>
          <a:p>
            <a:r>
              <a:rPr lang="nb-NO" dirty="0" smtClean="0"/>
              <a:t>Velg «</a:t>
            </a:r>
            <a:r>
              <a:rPr lang="nb-NO" dirty="0" err="1" smtClean="0"/>
              <a:t>Transform</a:t>
            </a:r>
            <a:r>
              <a:rPr lang="nb-NO" dirty="0" smtClean="0"/>
              <a:t>-&gt;Time and Date Wizard»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7544" y="3284984"/>
            <a:ext cx="4038600" cy="2592288"/>
          </a:xfrm>
        </p:spPr>
        <p:txBody>
          <a:bodyPr>
            <a:normAutofit/>
          </a:bodyPr>
          <a:lstStyle/>
          <a:p>
            <a:r>
              <a:rPr lang="nb-NO" dirty="0" smtClean="0"/>
              <a:t>Velg «</a:t>
            </a:r>
            <a:r>
              <a:rPr lang="nb-NO" dirty="0" err="1" smtClean="0"/>
              <a:t>calculate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date and times» i dialogboksen.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0968"/>
            <a:ext cx="3483628" cy="27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0968"/>
            <a:ext cx="5184576" cy="330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059832" y="4437112"/>
            <a:ext cx="1512168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6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spesiell datatype: Dato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8308164" cy="1468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SPSS har en «Date and Time </a:t>
            </a:r>
            <a:r>
              <a:rPr lang="nb-NO" dirty="0" err="1" smtClean="0"/>
              <a:t>wizard</a:t>
            </a:r>
            <a:r>
              <a:rPr lang="nb-NO" dirty="0" smtClean="0"/>
              <a:t>» som gir oss mange muligheter til å håndtere datoer.</a:t>
            </a:r>
          </a:p>
          <a:p>
            <a:r>
              <a:rPr lang="nb-NO" dirty="0" smtClean="0"/>
              <a:t>Velg «</a:t>
            </a:r>
            <a:r>
              <a:rPr lang="nb-NO" dirty="0" err="1" smtClean="0"/>
              <a:t>Transform</a:t>
            </a:r>
            <a:r>
              <a:rPr lang="nb-NO" dirty="0" smtClean="0"/>
              <a:t>-&gt;Time and Date Wizard»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7544" y="3284984"/>
            <a:ext cx="3600400" cy="2592288"/>
          </a:xfrm>
        </p:spPr>
        <p:txBody>
          <a:bodyPr>
            <a:normAutofit/>
          </a:bodyPr>
          <a:lstStyle/>
          <a:p>
            <a:r>
              <a:rPr lang="nb-NO" dirty="0" smtClean="0"/>
              <a:t>Velg «</a:t>
            </a:r>
            <a:r>
              <a:rPr lang="nb-NO" dirty="0" err="1" smtClean="0"/>
              <a:t>calculate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date and times» i dialogboksen.</a:t>
            </a:r>
          </a:p>
          <a:p>
            <a:r>
              <a:rPr lang="nb-NO" dirty="0" smtClean="0"/>
              <a:t>Velg så alt. 2 i den neste dialogboksen.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0968"/>
            <a:ext cx="3483628" cy="27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0968"/>
            <a:ext cx="5184576" cy="330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3851920" y="5085184"/>
            <a:ext cx="1080120" cy="2880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64" y="3143956"/>
            <a:ext cx="5212751" cy="330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3851920" y="3717032"/>
            <a:ext cx="756084" cy="165618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3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Typer data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Kontinuerlige data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Data som kan tallfestes, og er målt på en skala som har «uendelig» mange verdier.</a:t>
            </a:r>
          </a:p>
          <a:p>
            <a:pPr lvl="1"/>
            <a:r>
              <a:rPr lang="nb-NO" dirty="0"/>
              <a:t>Eks.: Høyde, BMI, Blodtrykk, alder, etc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Kategoriske </a:t>
            </a:r>
            <a:r>
              <a:rPr lang="nb-NO" dirty="0" smtClean="0">
                <a:solidFill>
                  <a:srgbClr val="FF0000"/>
                </a:solidFill>
              </a:rPr>
              <a:t>data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716016" y="2204864"/>
            <a:ext cx="4041775" cy="39512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/>
              <a:t>Angir egenskaper som ikke nødvendigvis kan tallfestes.</a:t>
            </a:r>
          </a:p>
          <a:p>
            <a:r>
              <a:rPr lang="nb-NO" dirty="0">
                <a:solidFill>
                  <a:srgbClr val="FF0000"/>
                </a:solidFill>
              </a:rPr>
              <a:t>Nominale</a:t>
            </a:r>
            <a:r>
              <a:rPr lang="nb-NO" dirty="0"/>
              <a:t> (uten en bestemt rekkefølge).</a:t>
            </a:r>
          </a:p>
          <a:p>
            <a:pPr lvl="1"/>
            <a:r>
              <a:rPr lang="nb-NO" dirty="0"/>
              <a:t>Eks.: Kjønn, nasjonalitet, etc.</a:t>
            </a:r>
          </a:p>
          <a:p>
            <a:r>
              <a:rPr lang="nb-NO" dirty="0">
                <a:solidFill>
                  <a:srgbClr val="FF0000"/>
                </a:solidFill>
              </a:rPr>
              <a:t>Ordinale </a:t>
            </a:r>
            <a:r>
              <a:rPr lang="nb-NO" dirty="0"/>
              <a:t>(Med en naturlig rangering).</a:t>
            </a:r>
          </a:p>
          <a:p>
            <a:pPr lvl="1"/>
            <a:r>
              <a:rPr lang="nb-NO" dirty="0"/>
              <a:t>Eks.: Karakterer, utdanningsnivå, smerteskala, aldersgrupper, etc.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Kategoriske data må </a:t>
            </a:r>
            <a:r>
              <a:rPr lang="nb-NO" i="1" dirty="0"/>
              <a:t>kvantifiseres</a:t>
            </a:r>
            <a:r>
              <a:rPr lang="nb-NO" dirty="0"/>
              <a:t> for å kunne brukes i en statistisk analyse (det kan SPSS gjøre for oss).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>
                <a:solidFill>
                  <a:srgbClr val="FF0000"/>
                </a:solidFill>
              </a:rPr>
              <a:t>Binære data </a:t>
            </a:r>
            <a:r>
              <a:rPr lang="nb-NO" dirty="0"/>
              <a:t>er kategoriske data med to nivåer.</a:t>
            </a:r>
          </a:p>
          <a:p>
            <a:pPr lvl="1"/>
            <a:r>
              <a:rPr lang="nb-NO" dirty="0"/>
              <a:t>Eks.: Frisk/syk, kjønn, røyker/ikke-røyker, etc.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623731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MERK! I SPSS kalles type data for «</a:t>
            </a:r>
            <a:r>
              <a:rPr lang="nb-NO" dirty="0" err="1" smtClean="0"/>
              <a:t>measure</a:t>
            </a:r>
            <a:r>
              <a:rPr lang="nb-NO" dirty="0" smtClean="0"/>
              <a:t>».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375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spesiell datatype: Dato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8308164" cy="1468760"/>
          </a:xfrm>
        </p:spPr>
        <p:txBody>
          <a:bodyPr>
            <a:normAutofit/>
          </a:bodyPr>
          <a:lstStyle/>
          <a:p>
            <a:r>
              <a:rPr lang="nb-NO" dirty="0" smtClean="0"/>
              <a:t>Før «</a:t>
            </a:r>
            <a:r>
              <a:rPr lang="nb-NO" dirty="0" err="1" smtClean="0"/>
              <a:t>exitdate</a:t>
            </a:r>
            <a:r>
              <a:rPr lang="nb-NO" dirty="0" smtClean="0"/>
              <a:t>» over til «Date 1», og «</a:t>
            </a:r>
            <a:r>
              <a:rPr lang="nb-NO" dirty="0" err="1" smtClean="0"/>
              <a:t>examdate</a:t>
            </a:r>
            <a:r>
              <a:rPr lang="nb-NO" dirty="0" smtClean="0"/>
              <a:t>» til «minus Date 2». Velg enhet «</a:t>
            </a:r>
            <a:r>
              <a:rPr lang="nb-NO" dirty="0" err="1" smtClean="0"/>
              <a:t>Years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Velg «</a:t>
            </a:r>
            <a:r>
              <a:rPr lang="nb-NO" dirty="0" err="1" smtClean="0"/>
              <a:t>Retain</a:t>
            </a:r>
            <a:r>
              <a:rPr lang="nb-NO" dirty="0" smtClean="0"/>
              <a:t> </a:t>
            </a:r>
            <a:r>
              <a:rPr lang="nb-NO" dirty="0" err="1" smtClean="0"/>
              <a:t>fractional</a:t>
            </a:r>
            <a:r>
              <a:rPr lang="nb-NO" dirty="0" smtClean="0"/>
              <a:t> part». Klikk «</a:t>
            </a:r>
            <a:r>
              <a:rPr lang="nb-NO" dirty="0" err="1" smtClean="0"/>
              <a:t>Next</a:t>
            </a:r>
            <a:r>
              <a:rPr lang="nb-NO" dirty="0" smtClean="0"/>
              <a:t>».</a:t>
            </a:r>
            <a:endParaRPr lang="nb-NO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51" y="3068960"/>
            <a:ext cx="8936853" cy="317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267744" y="3140968"/>
            <a:ext cx="3168352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Oval 5"/>
          <p:cNvSpPr/>
          <p:nvPr/>
        </p:nvSpPr>
        <p:spPr>
          <a:xfrm>
            <a:off x="2843808" y="5013176"/>
            <a:ext cx="151216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50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spesiell datatype: Dato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8308164" cy="1468760"/>
          </a:xfrm>
        </p:spPr>
        <p:txBody>
          <a:bodyPr>
            <a:normAutofit/>
          </a:bodyPr>
          <a:lstStyle/>
          <a:p>
            <a:r>
              <a:rPr lang="nb-NO" dirty="0" smtClean="0"/>
              <a:t>Gi den ny variabelen et navn i «</a:t>
            </a:r>
            <a:r>
              <a:rPr lang="nb-NO" dirty="0" err="1" smtClean="0"/>
              <a:t>Result</a:t>
            </a:r>
            <a:r>
              <a:rPr lang="nb-NO" dirty="0" smtClean="0"/>
              <a:t> Variable».</a:t>
            </a:r>
          </a:p>
          <a:p>
            <a:r>
              <a:rPr lang="nb-NO" dirty="0" smtClean="0"/>
              <a:t>Legg evt. til en forklaring til variabelen i «Variable </a:t>
            </a:r>
            <a:r>
              <a:rPr lang="nb-NO" dirty="0" err="1" smtClean="0"/>
              <a:t>Lable</a:t>
            </a:r>
            <a:r>
              <a:rPr lang="nb-NO" dirty="0" smtClean="0"/>
              <a:t>». Klikk «Finish»</a:t>
            </a:r>
            <a:endParaRPr lang="nb-NO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81" y="3358444"/>
            <a:ext cx="68865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7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spesiell datatype: Dato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Resultat i «Variable </a:t>
            </a:r>
            <a:r>
              <a:rPr lang="nb-NO" dirty="0" err="1" smtClean="0"/>
              <a:t>View</a:t>
            </a:r>
            <a:r>
              <a:rPr lang="nb-NO" dirty="0" smtClean="0"/>
              <a:t>»: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Resultat i «Data </a:t>
            </a:r>
            <a:r>
              <a:rPr lang="nb-NO" dirty="0" err="1" smtClean="0"/>
              <a:t>View</a:t>
            </a:r>
            <a:r>
              <a:rPr lang="nb-NO" dirty="0" smtClean="0"/>
              <a:t>»: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1800" y="3861048"/>
            <a:ext cx="5915000" cy="2520280"/>
          </a:xfrm>
        </p:spPr>
        <p:txBody>
          <a:bodyPr/>
          <a:lstStyle/>
          <a:p>
            <a:r>
              <a:rPr lang="nb-NO" dirty="0" smtClean="0"/>
              <a:t>Å benytte datatypen «Date» gir mange fordeler, bl.a. vet SPSS hvor mange dager det er i hver måned, når det har vært skuddår osv.</a:t>
            </a:r>
            <a:endParaRPr lang="nb-NO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60848"/>
            <a:ext cx="8892480" cy="66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857250" cy="309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9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Åpne Excel-filer i SPSS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4906888" cy="15407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Man kan enkelt åpne </a:t>
            </a:r>
            <a:r>
              <a:rPr lang="nb-NO" dirty="0" err="1" smtClean="0"/>
              <a:t>excel</a:t>
            </a:r>
            <a:r>
              <a:rPr lang="nb-NO" dirty="0" smtClean="0"/>
              <a:t>-filer i SPSS.</a:t>
            </a:r>
          </a:p>
          <a:p>
            <a:r>
              <a:rPr lang="nb-NO" dirty="0" smtClean="0"/>
              <a:t>Klikk «File-&gt;Open-&gt;Data».</a:t>
            </a:r>
          </a:p>
        </p:txBody>
      </p:sp>
    </p:spTree>
    <p:extLst>
      <p:ext uri="{BB962C8B-B14F-4D97-AF65-F5344CB8AC3E}">
        <p14:creationId xmlns:p14="http://schemas.microsoft.com/office/powerpoint/2010/main" val="37672989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Åpne Excel-filer i SPSS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4906888" cy="30529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Man kan enkelt åpne </a:t>
            </a:r>
            <a:r>
              <a:rPr lang="nb-NO" dirty="0" err="1" smtClean="0"/>
              <a:t>excel</a:t>
            </a:r>
            <a:r>
              <a:rPr lang="nb-NO" dirty="0" smtClean="0"/>
              <a:t>-filer i SPSS.</a:t>
            </a:r>
          </a:p>
          <a:p>
            <a:r>
              <a:rPr lang="nb-NO" dirty="0" smtClean="0"/>
              <a:t>Klikk «File-&gt;Open-&gt;Data».</a:t>
            </a:r>
          </a:p>
          <a:p>
            <a:pPr marL="0" indent="0">
              <a:buNone/>
            </a:pPr>
            <a:r>
              <a:rPr lang="nb-NO" dirty="0" smtClean="0"/>
              <a:t>I dialogboksen velger man «Excel» i rullegardinmenyen «Files </a:t>
            </a:r>
            <a:r>
              <a:rPr lang="nb-NO" dirty="0" err="1" smtClean="0"/>
              <a:t>of</a:t>
            </a:r>
            <a:r>
              <a:rPr lang="nb-NO" dirty="0" smtClean="0"/>
              <a:t> type».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358" y="1484784"/>
            <a:ext cx="3528392" cy="357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275856" y="4293096"/>
            <a:ext cx="2880320" cy="36004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097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Åpne Excel-filer i SPSS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Man kan enkelt åpne </a:t>
            </a:r>
            <a:r>
              <a:rPr lang="nb-NO" dirty="0" err="1" smtClean="0"/>
              <a:t>excel</a:t>
            </a:r>
            <a:r>
              <a:rPr lang="nb-NO" dirty="0" smtClean="0"/>
              <a:t>-filer i SPSS.</a:t>
            </a:r>
          </a:p>
          <a:p>
            <a:r>
              <a:rPr lang="nb-NO" dirty="0" smtClean="0"/>
              <a:t>Klikk «File-&gt;Open-&gt;Data».</a:t>
            </a:r>
          </a:p>
          <a:p>
            <a:pPr marL="0" indent="0">
              <a:buNone/>
            </a:pPr>
            <a:r>
              <a:rPr lang="nb-NO" dirty="0" smtClean="0"/>
              <a:t>I dialogboksen velger man «Excel» i rullegardinmenyen «Files </a:t>
            </a:r>
            <a:r>
              <a:rPr lang="nb-NO" dirty="0" err="1" smtClean="0"/>
              <a:t>of</a:t>
            </a:r>
            <a:r>
              <a:rPr lang="nb-NO" dirty="0" smtClean="0"/>
              <a:t> type».</a:t>
            </a:r>
          </a:p>
          <a:p>
            <a:r>
              <a:rPr lang="nb-NO" dirty="0" smtClean="0"/>
              <a:t>Velg fil, og klikk «Open».</a:t>
            </a:r>
          </a:p>
          <a:p>
            <a:r>
              <a:rPr lang="nb-NO" dirty="0" smtClean="0"/>
              <a:t>Klikk «OK» i dialogboksen som følger.</a:t>
            </a:r>
            <a:endParaRPr lang="nb-NO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358" y="1484784"/>
            <a:ext cx="3528392" cy="357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275856" y="4293096"/>
            <a:ext cx="2880320" cy="36004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9941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Åpne Excel-filer i SPSS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Vær oppmerksom på at det kan være nødvendig med noe «data </a:t>
            </a:r>
            <a:r>
              <a:rPr lang="nb-NO" dirty="0" err="1" smtClean="0"/>
              <a:t>managment</a:t>
            </a:r>
            <a:r>
              <a:rPr lang="nb-NO" dirty="0" smtClean="0"/>
              <a:t>»  når man åpner en Excel-fil i SPSS.</a:t>
            </a:r>
          </a:p>
          <a:p>
            <a:pPr lvl="1"/>
            <a:r>
              <a:rPr lang="nb-NO" dirty="0" smtClean="0"/>
              <a:t>Re-koding av </a:t>
            </a:r>
            <a:r>
              <a:rPr lang="nb-NO" dirty="0" err="1" smtClean="0"/>
              <a:t>String</a:t>
            </a:r>
            <a:r>
              <a:rPr lang="nb-NO" dirty="0" smtClean="0"/>
              <a:t>-variabler.</a:t>
            </a:r>
          </a:p>
          <a:p>
            <a:pPr lvl="1"/>
            <a:r>
              <a:rPr lang="nb-NO" dirty="0" smtClean="0"/>
              <a:t>Legge til «Value </a:t>
            </a:r>
            <a:r>
              <a:rPr lang="nb-NO" dirty="0" err="1" smtClean="0"/>
              <a:t>lables</a:t>
            </a:r>
            <a:r>
              <a:rPr lang="nb-NO" dirty="0" smtClean="0"/>
              <a:t>» og «</a:t>
            </a:r>
            <a:r>
              <a:rPr lang="nb-NO" dirty="0" err="1" smtClean="0"/>
              <a:t>Lables</a:t>
            </a:r>
            <a:r>
              <a:rPr lang="nb-NO" smtClean="0"/>
              <a:t>».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16984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Definere variabler i SPSS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/>
              <a:t>Idet man starter SPSS vil man se to faner nederst i venstre hjørne</a:t>
            </a:r>
          </a:p>
          <a:p>
            <a:pPr marL="285750" indent="-285750"/>
            <a:r>
              <a:rPr lang="nb-NO" dirty="0"/>
              <a:t>Data </a:t>
            </a:r>
            <a:r>
              <a:rPr lang="nb-NO" dirty="0" err="1"/>
              <a:t>View</a:t>
            </a:r>
            <a:endParaRPr lang="nb-NO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Her ser man en oversikt over alle enkeltdata for alle variabler og alle individer i hele datasettet</a:t>
            </a:r>
          </a:p>
          <a:p>
            <a:pPr marL="285750" indent="-285750"/>
            <a:r>
              <a:rPr lang="nb-NO" dirty="0"/>
              <a:t>Variable </a:t>
            </a:r>
            <a:r>
              <a:rPr lang="nb-NO" dirty="0" err="1"/>
              <a:t>View</a:t>
            </a:r>
            <a:endParaRPr lang="nb-NO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Her ser man kun info om hver variabel, ingen enkeltdata vises.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" name="Picture Placeholder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352" r="14805" b="-352"/>
          <a:stretch/>
        </p:blipFill>
        <p:spPr>
          <a:xfrm>
            <a:off x="2051720" y="3527976"/>
            <a:ext cx="6483880" cy="30885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Oval 10"/>
          <p:cNvSpPr/>
          <p:nvPr/>
        </p:nvSpPr>
        <p:spPr>
          <a:xfrm>
            <a:off x="2051720" y="5949280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2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Definere variabler i SPSS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4690864" cy="3701007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Gå til </a:t>
            </a:r>
            <a:r>
              <a:rPr lang="nb-NO" i="1" dirty="0" smtClean="0"/>
              <a:t>Variable </a:t>
            </a:r>
            <a:r>
              <a:rPr lang="nb-NO" i="1" dirty="0" err="1" smtClean="0"/>
              <a:t>View</a:t>
            </a:r>
            <a:endParaRPr lang="nb-NO" i="1" dirty="0" smtClean="0"/>
          </a:p>
          <a:p>
            <a:pPr marL="0" indent="0">
              <a:buNone/>
            </a:pPr>
            <a:r>
              <a:rPr lang="nb-NO" dirty="0" smtClean="0"/>
              <a:t>For å opprette en variabel «Kjønn», dobbeltklikker vi på i den første raden og kolonnen, og skriver navnet på variabelen.</a:t>
            </a:r>
          </a:p>
          <a:p>
            <a:r>
              <a:rPr lang="nb-NO" dirty="0" smtClean="0"/>
              <a:t>Trykk «</a:t>
            </a:r>
            <a:r>
              <a:rPr lang="nb-NO" dirty="0" err="1" smtClean="0"/>
              <a:t>enter</a:t>
            </a:r>
            <a:r>
              <a:rPr lang="nb-NO" dirty="0" smtClean="0"/>
              <a:t>».</a:t>
            </a:r>
          </a:p>
          <a:p>
            <a:pPr marL="0" indent="0">
              <a:buNone/>
            </a:pPr>
            <a:r>
              <a:rPr lang="nb-NO" dirty="0" smtClean="0"/>
              <a:t>SPSS antar automatisk en «Numerisk» variabel.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254" y="2132856"/>
            <a:ext cx="3169751" cy="194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42" y="5616128"/>
            <a:ext cx="8347864" cy="113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763688" y="6093296"/>
            <a:ext cx="93610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7164288" y="6093296"/>
            <a:ext cx="93610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515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Definere </a:t>
            </a:r>
            <a:r>
              <a:rPr lang="nb-NO" dirty="0" smtClean="0"/>
              <a:t>type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690864" cy="23328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Det SPSS kaller «Type» sier noe om variabelen består av tall, tekst, etc.</a:t>
            </a:r>
          </a:p>
          <a:p>
            <a:r>
              <a:rPr lang="nb-NO" dirty="0" smtClean="0"/>
              <a:t>Trykk på ruten hvor det står «</a:t>
            </a:r>
            <a:r>
              <a:rPr lang="nb-NO" dirty="0" err="1" smtClean="0"/>
              <a:t>Numeric</a:t>
            </a:r>
            <a:r>
              <a:rPr lang="nb-NO" dirty="0" smtClean="0"/>
              <a:t>». Trykk på boksen som vises.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028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452320" y="1858739"/>
            <a:ext cx="360040" cy="4901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87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Definere </a:t>
            </a:r>
            <a:r>
              <a:rPr lang="nb-NO" dirty="0" smtClean="0"/>
              <a:t>type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690864" cy="31249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Det SPSS kaller «Type» sier noe om variabelen består av tall, tekst, etc.</a:t>
            </a:r>
          </a:p>
          <a:p>
            <a:r>
              <a:rPr lang="nb-NO" dirty="0" smtClean="0"/>
              <a:t>Trykk på ruten hvor det står «</a:t>
            </a:r>
            <a:r>
              <a:rPr lang="nb-NO" dirty="0" err="1" smtClean="0"/>
              <a:t>Numeric</a:t>
            </a:r>
            <a:r>
              <a:rPr lang="nb-NO" dirty="0" smtClean="0"/>
              <a:t>». Trykk på boksen som vises. </a:t>
            </a:r>
          </a:p>
          <a:p>
            <a:r>
              <a:rPr lang="nb-NO" dirty="0" smtClean="0"/>
              <a:t>Velg «</a:t>
            </a:r>
            <a:r>
              <a:rPr lang="nb-NO" dirty="0" err="1" smtClean="0"/>
              <a:t>String</a:t>
            </a:r>
            <a:r>
              <a:rPr lang="nb-NO" dirty="0" smtClean="0"/>
              <a:t>» (tekst), og trykk OK.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028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60" y="2636912"/>
            <a:ext cx="392004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195260" y="4149080"/>
            <a:ext cx="81690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259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2133</Words>
  <Application>Microsoft Office PowerPoint</Application>
  <PresentationFormat>On-screen Show (4:3)</PresentationFormat>
  <Paragraphs>264</Paragraphs>
  <Slides>56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Worksheet</vt:lpstr>
      <vt:lpstr>SPSS-kurs</vt:lpstr>
      <vt:lpstr>Program</vt:lpstr>
      <vt:lpstr>SPSS-kurs</vt:lpstr>
      <vt:lpstr>Typer data</vt:lpstr>
      <vt:lpstr>Typer data</vt:lpstr>
      <vt:lpstr>Definere variabler i SPSS</vt:lpstr>
      <vt:lpstr>Definere variabler i SPSS</vt:lpstr>
      <vt:lpstr>Definere type variabel</vt:lpstr>
      <vt:lpstr>Definere type variabel</vt:lpstr>
      <vt:lpstr>Definere type variabel</vt:lpstr>
      <vt:lpstr>Definere type variabel</vt:lpstr>
      <vt:lpstr>Legge inn data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Oppgave</vt:lpstr>
      <vt:lpstr>Oppgave: Løsning</vt:lpstr>
      <vt:lpstr>Oppgave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Lagre datasettet</vt:lpstr>
      <vt:lpstr>Kursets datasett</vt:lpstr>
      <vt:lpstr>Kursets datasett</vt:lpstr>
      <vt:lpstr>Kursets datasett</vt:lpstr>
      <vt:lpstr>Åpne et eksisterende datasett</vt:lpstr>
      <vt:lpstr>En spesiell datatype: Dato</vt:lpstr>
      <vt:lpstr>En spesiell datatype: Dato</vt:lpstr>
      <vt:lpstr>En spesiell datatype: Dato</vt:lpstr>
      <vt:lpstr>En spesiell datatype: Dato</vt:lpstr>
      <vt:lpstr>En spesiell datatype: Dato</vt:lpstr>
      <vt:lpstr>En spesiell datatype: Dato</vt:lpstr>
      <vt:lpstr>En spesiell datatype: Dato</vt:lpstr>
      <vt:lpstr>Åpne Excel-filer i SPSS</vt:lpstr>
      <vt:lpstr>Åpne Excel-filer i SPSS</vt:lpstr>
      <vt:lpstr>Åpne Excel-filer i SPSS</vt:lpstr>
      <vt:lpstr>Åpne Excel-filer i SPSS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SPSS-kurs</dc:title>
  <dc:creator>Kristoffer Herland Hellton</dc:creator>
  <cp:lastModifiedBy>Morten Valberg</cp:lastModifiedBy>
  <cp:revision>63</cp:revision>
  <dcterms:created xsi:type="dcterms:W3CDTF">2015-04-20T08:36:47Z</dcterms:created>
  <dcterms:modified xsi:type="dcterms:W3CDTF">2015-11-30T10:23:48Z</dcterms:modified>
</cp:coreProperties>
</file>