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slides/slide112.xml" ContentType="application/vnd.openxmlformats-officedocument.presentationml.slide+xml"/>
  <Override PartName="/ppt/slides/slide113.xml" ContentType="application/vnd.openxmlformats-officedocument.presentationml.slide+xml"/>
  <Override PartName="/ppt/slides/slide1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6"/>
  </p:notesMasterIdLst>
  <p:sldIdLst>
    <p:sldId id="256" r:id="rId2"/>
    <p:sldId id="257" r:id="rId3"/>
    <p:sldId id="388" r:id="rId4"/>
    <p:sldId id="391" r:id="rId5"/>
    <p:sldId id="394" r:id="rId6"/>
    <p:sldId id="390" r:id="rId7"/>
    <p:sldId id="259" r:id="rId8"/>
    <p:sldId id="393" r:id="rId9"/>
    <p:sldId id="392" r:id="rId10"/>
    <p:sldId id="337" r:id="rId11"/>
    <p:sldId id="395" r:id="rId12"/>
    <p:sldId id="397" r:id="rId13"/>
    <p:sldId id="396" r:id="rId14"/>
    <p:sldId id="262" r:id="rId15"/>
    <p:sldId id="289" r:id="rId16"/>
    <p:sldId id="290" r:id="rId17"/>
    <p:sldId id="292" r:id="rId18"/>
    <p:sldId id="291" r:id="rId19"/>
    <p:sldId id="293" r:id="rId20"/>
    <p:sldId id="288" r:id="rId21"/>
    <p:sldId id="282" r:id="rId22"/>
    <p:sldId id="283" r:id="rId23"/>
    <p:sldId id="268" r:id="rId24"/>
    <p:sldId id="284" r:id="rId25"/>
    <p:sldId id="285" r:id="rId26"/>
    <p:sldId id="286" r:id="rId27"/>
    <p:sldId id="287" r:id="rId28"/>
    <p:sldId id="269" r:id="rId29"/>
    <p:sldId id="270" r:id="rId30"/>
    <p:sldId id="294" r:id="rId31"/>
    <p:sldId id="295" r:id="rId32"/>
    <p:sldId id="271" r:id="rId33"/>
    <p:sldId id="297" r:id="rId34"/>
    <p:sldId id="304" r:id="rId35"/>
    <p:sldId id="303" r:id="rId36"/>
    <p:sldId id="298" r:id="rId37"/>
    <p:sldId id="302" r:id="rId38"/>
    <p:sldId id="403" r:id="rId39"/>
    <p:sldId id="301" r:id="rId40"/>
    <p:sldId id="299" r:id="rId41"/>
    <p:sldId id="300" r:id="rId42"/>
    <p:sldId id="306" r:id="rId43"/>
    <p:sldId id="307" r:id="rId44"/>
    <p:sldId id="308" r:id="rId45"/>
    <p:sldId id="309" r:id="rId46"/>
    <p:sldId id="310" r:id="rId47"/>
    <p:sldId id="311" r:id="rId48"/>
    <p:sldId id="312" r:id="rId49"/>
    <p:sldId id="313" r:id="rId50"/>
    <p:sldId id="314" r:id="rId51"/>
    <p:sldId id="315" r:id="rId52"/>
    <p:sldId id="316" r:id="rId53"/>
    <p:sldId id="319" r:id="rId54"/>
    <p:sldId id="318" r:id="rId55"/>
    <p:sldId id="320" r:id="rId56"/>
    <p:sldId id="321" r:id="rId57"/>
    <p:sldId id="322" r:id="rId58"/>
    <p:sldId id="323" r:id="rId59"/>
    <p:sldId id="324" r:id="rId60"/>
    <p:sldId id="325" r:id="rId61"/>
    <p:sldId id="326" r:id="rId62"/>
    <p:sldId id="327" r:id="rId63"/>
    <p:sldId id="328" r:id="rId64"/>
    <p:sldId id="329" r:id="rId65"/>
    <p:sldId id="330" r:id="rId66"/>
    <p:sldId id="331" r:id="rId67"/>
    <p:sldId id="332" r:id="rId68"/>
    <p:sldId id="333" r:id="rId69"/>
    <p:sldId id="336" r:id="rId70"/>
    <p:sldId id="334" r:id="rId71"/>
    <p:sldId id="335" r:id="rId72"/>
    <p:sldId id="339" r:id="rId73"/>
    <p:sldId id="372" r:id="rId74"/>
    <p:sldId id="373" r:id="rId75"/>
    <p:sldId id="374" r:id="rId76"/>
    <p:sldId id="375" r:id="rId77"/>
    <p:sldId id="376" r:id="rId78"/>
    <p:sldId id="402" r:id="rId79"/>
    <p:sldId id="377" r:id="rId80"/>
    <p:sldId id="341" r:id="rId81"/>
    <p:sldId id="385" r:id="rId82"/>
    <p:sldId id="400" r:id="rId83"/>
    <p:sldId id="399" r:id="rId84"/>
    <p:sldId id="398" r:id="rId85"/>
    <p:sldId id="386" r:id="rId86"/>
    <p:sldId id="401" r:id="rId87"/>
    <p:sldId id="346" r:id="rId88"/>
    <p:sldId id="348" r:id="rId89"/>
    <p:sldId id="349" r:id="rId90"/>
    <p:sldId id="350" r:id="rId91"/>
    <p:sldId id="352" r:id="rId92"/>
    <p:sldId id="354" r:id="rId93"/>
    <p:sldId id="355" r:id="rId94"/>
    <p:sldId id="356" r:id="rId95"/>
    <p:sldId id="359" r:id="rId96"/>
    <p:sldId id="358" r:id="rId97"/>
    <p:sldId id="360" r:id="rId98"/>
    <p:sldId id="361" r:id="rId99"/>
    <p:sldId id="362" r:id="rId100"/>
    <p:sldId id="363" r:id="rId101"/>
    <p:sldId id="364" r:id="rId102"/>
    <p:sldId id="404" r:id="rId103"/>
    <p:sldId id="405" r:id="rId104"/>
    <p:sldId id="406" r:id="rId105"/>
    <p:sldId id="365" r:id="rId106"/>
    <p:sldId id="366" r:id="rId107"/>
    <p:sldId id="367" r:id="rId108"/>
    <p:sldId id="368" r:id="rId109"/>
    <p:sldId id="369" r:id="rId110"/>
    <p:sldId id="370" r:id="rId111"/>
    <p:sldId id="380" r:id="rId112"/>
    <p:sldId id="378" r:id="rId113"/>
    <p:sldId id="382" r:id="rId114"/>
    <p:sldId id="381" r:id="rId115"/>
  </p:sldIdLst>
  <p:sldSz cx="9144000" cy="6858000" type="screen4x3"/>
  <p:notesSz cx="6858000" cy="9144000"/>
  <p:defaultTextStyle>
    <a:defPPr>
      <a:defRPr lang="nb-N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515" autoAdjust="0"/>
    <p:restoredTop sz="94660"/>
  </p:normalViewPr>
  <p:slideViewPr>
    <p:cSldViewPr>
      <p:cViewPr>
        <p:scale>
          <a:sx n="100" d="100"/>
          <a:sy n="100" d="100"/>
        </p:scale>
        <p:origin x="-1314" y="-49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117" Type="http://schemas.openxmlformats.org/officeDocument/2006/relationships/presProps" Target="presProps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12" Type="http://schemas.openxmlformats.org/officeDocument/2006/relationships/slide" Target="slides/slide111.xml"/><Relationship Id="rId16" Type="http://schemas.openxmlformats.org/officeDocument/2006/relationships/slide" Target="slides/slide15.xml"/><Relationship Id="rId107" Type="http://schemas.openxmlformats.org/officeDocument/2006/relationships/slide" Target="slides/slide106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87" Type="http://schemas.openxmlformats.org/officeDocument/2006/relationships/slide" Target="slides/slide86.xml"/><Relationship Id="rId102" Type="http://schemas.openxmlformats.org/officeDocument/2006/relationships/slide" Target="slides/slide101.xml"/><Relationship Id="rId110" Type="http://schemas.openxmlformats.org/officeDocument/2006/relationships/slide" Target="slides/slide109.xml"/><Relationship Id="rId115" Type="http://schemas.openxmlformats.org/officeDocument/2006/relationships/slide" Target="slides/slide114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slide" Target="slides/slide104.xml"/><Relationship Id="rId113" Type="http://schemas.openxmlformats.org/officeDocument/2006/relationships/slide" Target="slides/slide112.xml"/><Relationship Id="rId118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103" Type="http://schemas.openxmlformats.org/officeDocument/2006/relationships/slide" Target="slides/slide102.xml"/><Relationship Id="rId108" Type="http://schemas.openxmlformats.org/officeDocument/2006/relationships/slide" Target="slides/slide107.xml"/><Relationship Id="rId116" Type="http://schemas.openxmlformats.org/officeDocument/2006/relationships/notesMaster" Target="notesMasters/notesMaster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11" Type="http://schemas.openxmlformats.org/officeDocument/2006/relationships/slide" Target="slides/slide11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6" Type="http://schemas.openxmlformats.org/officeDocument/2006/relationships/slide" Target="slides/slide105.xml"/><Relationship Id="rId114" Type="http://schemas.openxmlformats.org/officeDocument/2006/relationships/slide" Target="slides/slide113.xml"/><Relationship Id="rId119" Type="http://schemas.openxmlformats.org/officeDocument/2006/relationships/theme" Target="theme/theme1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slide" Target="slides/slide10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slide" Target="slides/slide103.xml"/><Relationship Id="rId120" Type="http://schemas.openxmlformats.org/officeDocument/2006/relationships/tableStyles" Target="tableStyle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29" Type="http://schemas.openxmlformats.org/officeDocument/2006/relationships/slide" Target="slides/slide2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00AAAC0-1AF1-4C08-8E46-CE65ADE56CDE}" type="datetimeFigureOut">
              <a:rPr lang="nb-NO" smtClean="0"/>
              <a:t>01.12.2015</a:t>
            </a:fld>
            <a:endParaRPr lang="nb-NO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b-NO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4F51561-66F3-441D-A6DB-C4407B3EEBA7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7792094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F51561-66F3-441D-A6DB-C4407B3EEBA7}" type="slidenum">
              <a:rPr lang="nb-NO" smtClean="0"/>
              <a:t>2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09474788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F51561-66F3-441D-A6DB-C4407B3EEBA7}" type="slidenum">
              <a:rPr lang="nb-NO" smtClean="0"/>
              <a:t>64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7390904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nb-NO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550C30-AC5B-49FF-BB0F-39AD174085A9}" type="datetimeFigureOut">
              <a:rPr lang="nb-NO" smtClean="0"/>
              <a:t>01.12.2015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759852-B028-4756-81ED-1D3F59429D73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1155212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550C30-AC5B-49FF-BB0F-39AD174085A9}" type="datetimeFigureOut">
              <a:rPr lang="nb-NO" smtClean="0"/>
              <a:t>01.12.2015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759852-B028-4756-81ED-1D3F59429D73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8755064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550C30-AC5B-49FF-BB0F-39AD174085A9}" type="datetimeFigureOut">
              <a:rPr lang="nb-NO" smtClean="0"/>
              <a:t>01.12.2015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759852-B028-4756-81ED-1D3F59429D73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7836903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550C30-AC5B-49FF-BB0F-39AD174085A9}" type="datetimeFigureOut">
              <a:rPr lang="nb-NO" smtClean="0"/>
              <a:t>01.12.2015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759852-B028-4756-81ED-1D3F59429D73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8687829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550C30-AC5B-49FF-BB0F-39AD174085A9}" type="datetimeFigureOut">
              <a:rPr lang="nb-NO" smtClean="0"/>
              <a:t>01.12.2015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759852-B028-4756-81ED-1D3F59429D73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9672959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550C30-AC5B-49FF-BB0F-39AD174085A9}" type="datetimeFigureOut">
              <a:rPr lang="nb-NO" smtClean="0"/>
              <a:t>01.12.2015</a:t>
            </a:fld>
            <a:endParaRPr lang="nb-N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759852-B028-4756-81ED-1D3F59429D73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2384278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550C30-AC5B-49FF-BB0F-39AD174085A9}" type="datetimeFigureOut">
              <a:rPr lang="nb-NO" smtClean="0"/>
              <a:t>01.12.2015</a:t>
            </a:fld>
            <a:endParaRPr lang="nb-NO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759852-B028-4756-81ED-1D3F59429D73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2851237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550C30-AC5B-49FF-BB0F-39AD174085A9}" type="datetimeFigureOut">
              <a:rPr lang="nb-NO" smtClean="0"/>
              <a:t>01.12.2015</a:t>
            </a:fld>
            <a:endParaRPr lang="nb-NO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759852-B028-4756-81ED-1D3F59429D73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1364532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550C30-AC5B-49FF-BB0F-39AD174085A9}" type="datetimeFigureOut">
              <a:rPr lang="nb-NO" smtClean="0"/>
              <a:t>01.12.2015</a:t>
            </a:fld>
            <a:endParaRPr lang="nb-NO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759852-B028-4756-81ED-1D3F59429D73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1833293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550C30-AC5B-49FF-BB0F-39AD174085A9}" type="datetimeFigureOut">
              <a:rPr lang="nb-NO" smtClean="0"/>
              <a:t>01.12.2015</a:t>
            </a:fld>
            <a:endParaRPr lang="nb-N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759852-B028-4756-81ED-1D3F59429D73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5377679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b-NO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550C30-AC5B-49FF-BB0F-39AD174085A9}" type="datetimeFigureOut">
              <a:rPr lang="nb-NO" smtClean="0"/>
              <a:t>01.12.2015</a:t>
            </a:fld>
            <a:endParaRPr lang="nb-N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759852-B028-4756-81ED-1D3F59429D73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8883933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550C30-AC5B-49FF-BB0F-39AD174085A9}" type="datetimeFigureOut">
              <a:rPr lang="nb-NO" smtClean="0"/>
              <a:t>01.12.2015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759852-B028-4756-81ED-1D3F59429D73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6227406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0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/Relationships>
</file>

<file path=ppt/slides/_rels/slide10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0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0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0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0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/Relationships>
</file>

<file path=ppt/slides/_rels/slide10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/Relationships>
</file>

<file path=ppt/slides/_rels/slide10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2.xml"/></Relationships>
</file>

<file path=ppt/slides/_rels/slide10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2.xml"/></Relationships>
</file>

<file path=ppt/slides/_rels/slide1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2.xml"/></Relationships>
</file>

<file path=ppt/slides/_rels/slide1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png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/Relationships>
</file>

<file path=ppt/slides/_rels/slide9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/Relationships>
</file>

<file path=ppt/slides/_rels/slide9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/Relationships>
</file>

<file path=ppt/slides/_rels/slide9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/Relationships>
</file>

<file path=ppt/slides/_rels/slide9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/Relationships>
</file>

<file path=ppt/slides/_rels/slide9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/Relationships>
</file>

<file path=ppt/slides/_rels/slide9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/Relationships>
</file>

<file path=ppt/slides/_rels/slide9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/Relationships>
</file>

<file path=ppt/slides/_rels/slide9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b-NO" dirty="0" smtClean="0"/>
              <a:t>SPSS-kurs</a:t>
            </a:r>
            <a:endParaRPr lang="nb-NO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nb-NO" dirty="0" smtClean="0"/>
              <a:t>Bolk 3 – Sammenligne gjennomsnitt i ulike grupper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5704618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4410" y="1287968"/>
            <a:ext cx="4435055" cy="25730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1143000"/>
          </a:xfrm>
        </p:spPr>
        <p:txBody>
          <a:bodyPr>
            <a:normAutofit/>
          </a:bodyPr>
          <a:lstStyle/>
          <a:p>
            <a:pPr marL="0" indent="0"/>
            <a:r>
              <a:rPr lang="nb-NO" dirty="0" smtClean="0"/>
              <a:t>T-test for et utvalg</a:t>
            </a:r>
            <a:endParaRPr lang="nb-NO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254460"/>
            <a:ext cx="4690864" cy="5501207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nb-NO" sz="2800" dirty="0" smtClean="0"/>
              <a:t>En et-utvalgs </a:t>
            </a:r>
            <a:r>
              <a:rPr lang="nb-NO" sz="2800" dirty="0"/>
              <a:t>t-test tester </a:t>
            </a:r>
            <a:r>
              <a:rPr lang="nb-NO" sz="2800" dirty="0" smtClean="0"/>
              <a:t>om </a:t>
            </a:r>
            <a:r>
              <a:rPr lang="nb-NO" sz="2800" dirty="0"/>
              <a:t>gjennomsnittet til en variable er lik en bestemt verdi. </a:t>
            </a:r>
          </a:p>
          <a:p>
            <a:r>
              <a:rPr lang="nb-NO" sz="2400" dirty="0" smtClean="0"/>
              <a:t>Velg «</a:t>
            </a:r>
            <a:r>
              <a:rPr lang="nb-NO" sz="2400" dirty="0" err="1" smtClean="0"/>
              <a:t>Analyze</a:t>
            </a:r>
            <a:r>
              <a:rPr lang="nb-NO" sz="2400" dirty="0"/>
              <a:t> </a:t>
            </a:r>
            <a:r>
              <a:rPr lang="nb-NO" sz="2400" dirty="0" smtClean="0"/>
              <a:t>=&gt; </a:t>
            </a:r>
            <a:r>
              <a:rPr lang="nb-NO" sz="2400" dirty="0" err="1" smtClean="0"/>
              <a:t>Compare</a:t>
            </a:r>
            <a:r>
              <a:rPr lang="nb-NO" sz="2400" dirty="0" smtClean="0"/>
              <a:t> </a:t>
            </a:r>
            <a:r>
              <a:rPr lang="nb-NO" sz="2400" dirty="0" err="1" smtClean="0"/>
              <a:t>Means</a:t>
            </a:r>
            <a:r>
              <a:rPr lang="nb-NO" sz="2400" dirty="0" smtClean="0"/>
              <a:t> =&gt; One Sample T-test»</a:t>
            </a:r>
          </a:p>
        </p:txBody>
      </p:sp>
    </p:spTree>
    <p:extLst>
      <p:ext uri="{BB962C8B-B14F-4D97-AF65-F5344CB8AC3E}">
        <p14:creationId xmlns:p14="http://schemas.microsoft.com/office/powerpoint/2010/main" val="3706466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332656"/>
            <a:ext cx="2736304" cy="612068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nb-NO" dirty="0" smtClean="0"/>
              <a:t>Lang output!</a:t>
            </a:r>
          </a:p>
          <a:p>
            <a:pPr marL="0" indent="0">
              <a:buNone/>
            </a:pPr>
            <a:r>
              <a:rPr lang="nb-NO" dirty="0" smtClean="0"/>
              <a:t>Det mest interessante nederst: </a:t>
            </a:r>
          </a:p>
          <a:p>
            <a:r>
              <a:rPr lang="nb-NO" dirty="0" smtClean="0"/>
              <a:t>Regresjons-koeffisienten</a:t>
            </a:r>
          </a:p>
          <a:p>
            <a:r>
              <a:rPr lang="nb-NO" dirty="0" smtClean="0"/>
              <a:t>P-verdien for </a:t>
            </a:r>
            <a:r>
              <a:rPr lang="nb-NO" dirty="0" err="1" smtClean="0"/>
              <a:t>reg.koef</a:t>
            </a:r>
            <a:r>
              <a:rPr lang="nb-NO" dirty="0" smtClean="0"/>
              <a:t>.</a:t>
            </a:r>
          </a:p>
          <a:p>
            <a:r>
              <a:rPr lang="nb-NO" dirty="0" err="1" smtClean="0"/>
              <a:t>Evt</a:t>
            </a:r>
            <a:r>
              <a:rPr lang="nb-NO" dirty="0" smtClean="0"/>
              <a:t> modell-tilpasningen R</a:t>
            </a:r>
            <a:r>
              <a:rPr lang="nb-NO" baseline="30000" dirty="0" smtClean="0"/>
              <a:t>2</a:t>
            </a:r>
            <a:endParaRPr lang="nb-NO" dirty="0"/>
          </a:p>
          <a:p>
            <a:pPr marL="0" indent="0">
              <a:buNone/>
            </a:pPr>
            <a:endParaRPr lang="nb-NO" dirty="0" smtClean="0"/>
          </a:p>
          <a:p>
            <a:endParaRPr lang="nb-NO" dirty="0" smtClean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317289"/>
            <a:ext cx="5496069" cy="6284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4572000" y="2924944"/>
            <a:ext cx="432048" cy="216024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40455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Oppgave</a:t>
            </a:r>
            <a:endParaRPr lang="nb-NO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1556792"/>
            <a:ext cx="8352928" cy="4525963"/>
          </a:xfrm>
        </p:spPr>
        <p:txBody>
          <a:bodyPr/>
          <a:lstStyle/>
          <a:p>
            <a:r>
              <a:rPr lang="nb-NO" dirty="0" smtClean="0"/>
              <a:t>Lag en regresjonsmodell med blodtrykk (</a:t>
            </a:r>
            <a:r>
              <a:rPr lang="nb-NO" i="1" dirty="0" err="1" smtClean="0"/>
              <a:t>BPbas</a:t>
            </a:r>
            <a:r>
              <a:rPr lang="nb-NO" dirty="0" smtClean="0"/>
              <a:t>) gitt av røyking (</a:t>
            </a:r>
            <a:r>
              <a:rPr lang="nb-NO" i="1" dirty="0" err="1" smtClean="0"/>
              <a:t>cursmoke</a:t>
            </a:r>
            <a:r>
              <a:rPr lang="nb-NO" dirty="0" smtClean="0"/>
              <a:t>) </a:t>
            </a:r>
          </a:p>
          <a:p>
            <a:r>
              <a:rPr lang="nb-NO" dirty="0" smtClean="0"/>
              <a:t>Sammenlign p-verdien til regresjonskoeffisienten for effekten av røyking på blodtrykk med p-verdien fra t-testen som sammenligner røyker og ikke-røykere (slide 49) </a:t>
            </a:r>
            <a:endParaRPr lang="nb-NO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7652"/>
          <a:stretch/>
        </p:blipFill>
        <p:spPr bwMode="auto">
          <a:xfrm>
            <a:off x="107504" y="4869160"/>
            <a:ext cx="8922524" cy="15665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798618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Oppgave: Løsning</a:t>
            </a:r>
            <a:endParaRPr lang="nb-NO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1556793"/>
            <a:ext cx="8352928" cy="1440160"/>
          </a:xfrm>
        </p:spPr>
        <p:txBody>
          <a:bodyPr/>
          <a:lstStyle/>
          <a:p>
            <a:r>
              <a:rPr lang="nb-NO" dirty="0" smtClean="0"/>
              <a:t>P-verdi.</a:t>
            </a:r>
            <a:endParaRPr lang="nb-NO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7652"/>
          <a:stretch/>
        </p:blipFill>
        <p:spPr bwMode="auto">
          <a:xfrm>
            <a:off x="107504" y="4869160"/>
            <a:ext cx="8922524" cy="15665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31" y="3429000"/>
            <a:ext cx="9064769" cy="1657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5868144" y="4437112"/>
            <a:ext cx="864096" cy="288032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8" name="Rectangle 7"/>
          <p:cNvSpPr/>
          <p:nvPr/>
        </p:nvSpPr>
        <p:spPr>
          <a:xfrm>
            <a:off x="5143164" y="5805264"/>
            <a:ext cx="864096" cy="288032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5768792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Oppgave: Løsning</a:t>
            </a:r>
            <a:endParaRPr lang="nb-NO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1556793"/>
            <a:ext cx="8352928" cy="1440160"/>
          </a:xfrm>
        </p:spPr>
        <p:txBody>
          <a:bodyPr/>
          <a:lstStyle/>
          <a:p>
            <a:r>
              <a:rPr lang="nb-NO" dirty="0" smtClean="0"/>
              <a:t>Forskjell i </a:t>
            </a:r>
            <a:r>
              <a:rPr lang="nb-NO" dirty="0" err="1" smtClean="0"/>
              <a:t>mean</a:t>
            </a:r>
            <a:r>
              <a:rPr lang="nb-NO" dirty="0" smtClean="0"/>
              <a:t>.</a:t>
            </a:r>
            <a:endParaRPr lang="nb-NO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7652"/>
          <a:stretch/>
        </p:blipFill>
        <p:spPr bwMode="auto">
          <a:xfrm>
            <a:off x="107504" y="4869160"/>
            <a:ext cx="8922524" cy="15665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31" y="3429000"/>
            <a:ext cx="9064769" cy="1657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2195736" y="4437112"/>
            <a:ext cx="864096" cy="288032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8" name="Rectangle 7"/>
          <p:cNvSpPr/>
          <p:nvPr/>
        </p:nvSpPr>
        <p:spPr>
          <a:xfrm>
            <a:off x="5868144" y="5805264"/>
            <a:ext cx="864096" cy="288032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8294258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Oppgave: Løsning</a:t>
            </a:r>
            <a:endParaRPr lang="nb-NO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1556793"/>
            <a:ext cx="8352928" cy="1440160"/>
          </a:xfrm>
        </p:spPr>
        <p:txBody>
          <a:bodyPr/>
          <a:lstStyle/>
          <a:p>
            <a:r>
              <a:rPr lang="nb-NO" dirty="0" smtClean="0"/>
              <a:t>Verdien av test-statistikken.</a:t>
            </a:r>
            <a:endParaRPr lang="nb-NO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7652"/>
          <a:stretch/>
        </p:blipFill>
        <p:spPr bwMode="auto">
          <a:xfrm>
            <a:off x="107504" y="4869160"/>
            <a:ext cx="8922524" cy="15665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31" y="3429000"/>
            <a:ext cx="9064769" cy="1657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5148064" y="4446059"/>
            <a:ext cx="792088" cy="288032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8" name="Rectangle 7"/>
          <p:cNvSpPr/>
          <p:nvPr/>
        </p:nvSpPr>
        <p:spPr>
          <a:xfrm>
            <a:off x="4067944" y="5802560"/>
            <a:ext cx="543671" cy="288032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6893873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4953" y="764704"/>
            <a:ext cx="8229600" cy="4525963"/>
          </a:xfrm>
        </p:spPr>
        <p:txBody>
          <a:bodyPr/>
          <a:lstStyle/>
          <a:p>
            <a:r>
              <a:rPr lang="nb-NO" dirty="0" smtClean="0"/>
              <a:t>Når man skal inkludere mer enn én uavhengig variables kan de ulike kombinasjonene av variabler kontrollers gjennom «Blocks»- og «Method»-funksjonene. 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6188" y="2924944"/>
            <a:ext cx="4540002" cy="36354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5436096" y="3788744"/>
            <a:ext cx="576064" cy="288032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dirty="0"/>
          </a:p>
        </p:txBody>
      </p:sp>
      <p:sp>
        <p:nvSpPr>
          <p:cNvPr id="6" name="Rectangle 5"/>
          <p:cNvSpPr/>
          <p:nvPr/>
        </p:nvSpPr>
        <p:spPr>
          <a:xfrm>
            <a:off x="4644008" y="4742684"/>
            <a:ext cx="576064" cy="288032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7661586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Blocks</a:t>
            </a:r>
            <a:endParaRPr lang="nb-NO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196752"/>
            <a:ext cx="4248472" cy="4525963"/>
          </a:xfrm>
        </p:spPr>
        <p:txBody>
          <a:bodyPr>
            <a:normAutofit lnSpcReduction="10000"/>
          </a:bodyPr>
          <a:lstStyle/>
          <a:p>
            <a:r>
              <a:rPr lang="nb-NO" dirty="0" smtClean="0"/>
              <a:t>Ved «Blocks» kan vi sette opp og test ulike regresjonsmodeller.</a:t>
            </a:r>
          </a:p>
          <a:p>
            <a:r>
              <a:rPr lang="nb-NO" dirty="0" smtClean="0"/>
              <a:t>Begynn med samme modell som tidligere, klikk «</a:t>
            </a:r>
            <a:r>
              <a:rPr lang="nb-NO" dirty="0" err="1" smtClean="0"/>
              <a:t>Next</a:t>
            </a:r>
            <a:r>
              <a:rPr lang="nb-NO" dirty="0" smtClean="0"/>
              <a:t>», velg så både </a:t>
            </a:r>
            <a:r>
              <a:rPr lang="nb-NO" dirty="0" err="1" smtClean="0"/>
              <a:t>Smoker</a:t>
            </a:r>
            <a:r>
              <a:rPr lang="nb-NO" dirty="0" smtClean="0"/>
              <a:t> og BMI som </a:t>
            </a:r>
            <a:r>
              <a:rPr lang="nb-NO" dirty="0" err="1" smtClean="0"/>
              <a:t>Independent</a:t>
            </a:r>
            <a:r>
              <a:rPr lang="nb-NO" dirty="0" smtClean="0"/>
              <a:t> i Block 2. </a:t>
            </a: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3415" y="1268760"/>
            <a:ext cx="4483333" cy="36595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3415" y="1268760"/>
            <a:ext cx="4536503" cy="36711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Straight Arrow Connector 4"/>
          <p:cNvCxnSpPr/>
          <p:nvPr/>
        </p:nvCxnSpPr>
        <p:spPr>
          <a:xfrm flipV="1">
            <a:off x="4067944" y="2060848"/>
            <a:ext cx="2016224" cy="2951015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31366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Method</a:t>
            </a:r>
            <a:endParaRPr lang="nb-NO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340768"/>
            <a:ext cx="4176464" cy="4525963"/>
          </a:xfrm>
        </p:spPr>
        <p:txBody>
          <a:bodyPr/>
          <a:lstStyle/>
          <a:p>
            <a:pPr marL="0" indent="0">
              <a:buNone/>
            </a:pPr>
            <a:r>
              <a:rPr lang="nb-NO" dirty="0" smtClean="0"/>
              <a:t>Ved mange uavhengige variabler (5-10) kan de tas inn/ut etter bestemte prosedyrer</a:t>
            </a:r>
          </a:p>
          <a:p>
            <a:r>
              <a:rPr lang="nb-NO" sz="2400" dirty="0" smtClean="0"/>
              <a:t>Enter: alle med en gang</a:t>
            </a:r>
          </a:p>
          <a:p>
            <a:r>
              <a:rPr lang="nb-NO" sz="2400" dirty="0" err="1" smtClean="0"/>
              <a:t>Stepwise</a:t>
            </a:r>
            <a:r>
              <a:rPr lang="nb-NO" sz="2400" dirty="0" smtClean="0"/>
              <a:t>: «størst effekt» velges inn først</a:t>
            </a: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340768"/>
            <a:ext cx="4484802" cy="3618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53324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Oppgave</a:t>
            </a:r>
            <a:endParaRPr lang="nb-NO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492941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b-NO" dirty="0" smtClean="0"/>
              <a:t>Vi ønsker i å teste effekten av røyking (</a:t>
            </a:r>
            <a:r>
              <a:rPr lang="nb-NO" i="1" dirty="0" err="1" smtClean="0"/>
              <a:t>cursmoke</a:t>
            </a:r>
            <a:r>
              <a:rPr lang="nb-NO" dirty="0" smtClean="0"/>
              <a:t>) på systolisk blodtrykk </a:t>
            </a:r>
            <a:r>
              <a:rPr lang="nb-NO" dirty="0" smtClean="0"/>
              <a:t>(</a:t>
            </a:r>
            <a:r>
              <a:rPr lang="nb-NO" i="1" dirty="0" err="1" smtClean="0"/>
              <a:t>BPbas</a:t>
            </a:r>
            <a:r>
              <a:rPr lang="nb-NO" dirty="0" smtClean="0"/>
              <a:t>) </a:t>
            </a:r>
            <a:r>
              <a:rPr lang="nb-NO" dirty="0" smtClean="0"/>
              <a:t>justert for BMI (</a:t>
            </a:r>
            <a:r>
              <a:rPr lang="nb-NO" i="1" dirty="0" err="1" smtClean="0"/>
              <a:t>bmi</a:t>
            </a:r>
            <a:r>
              <a:rPr lang="nb-NO" dirty="0"/>
              <a:t>)</a:t>
            </a:r>
            <a:r>
              <a:rPr lang="nb-NO" dirty="0" smtClean="0"/>
              <a:t> i datamaterialet i filen fra </a:t>
            </a:r>
            <a:r>
              <a:rPr lang="nb-NO" dirty="0" err="1" smtClean="0"/>
              <a:t>Caerphilly</a:t>
            </a:r>
            <a:r>
              <a:rPr lang="nb-NO" dirty="0" smtClean="0"/>
              <a:t>-studien.</a:t>
            </a:r>
          </a:p>
          <a:p>
            <a:pPr marL="0" indent="0">
              <a:buNone/>
            </a:pPr>
            <a:r>
              <a:rPr lang="nb-NO" dirty="0" smtClean="0"/>
              <a:t>Bruk «Blocks» til å lage to regresjonsmodeller, med blodtrykk som utfall mot</a:t>
            </a:r>
          </a:p>
          <a:p>
            <a:pPr marL="1314450" lvl="2" indent="-514350">
              <a:buFont typeface="+mj-lt"/>
              <a:buAutoNum type="arabicPeriod"/>
            </a:pPr>
            <a:r>
              <a:rPr lang="nb-NO" sz="3200" dirty="0"/>
              <a:t>Røyking (</a:t>
            </a:r>
            <a:r>
              <a:rPr lang="nb-NO" sz="3200" i="1" dirty="0" err="1"/>
              <a:t>cursmoke</a:t>
            </a:r>
            <a:r>
              <a:rPr lang="nb-NO" sz="3200" dirty="0" smtClean="0"/>
              <a:t>),</a:t>
            </a:r>
          </a:p>
          <a:p>
            <a:pPr marL="1314450" lvl="2" indent="-514350">
              <a:buFont typeface="+mj-lt"/>
              <a:buAutoNum type="arabicPeriod"/>
            </a:pPr>
            <a:r>
              <a:rPr lang="nb-NO" sz="3200" dirty="0"/>
              <a:t>Røyking (</a:t>
            </a:r>
            <a:r>
              <a:rPr lang="nb-NO" sz="3200" i="1" dirty="0" err="1"/>
              <a:t>cursmoke</a:t>
            </a:r>
            <a:r>
              <a:rPr lang="nb-NO" sz="3200" dirty="0" smtClean="0"/>
              <a:t>) og </a:t>
            </a:r>
            <a:r>
              <a:rPr lang="nb-NO" sz="3200" dirty="0"/>
              <a:t>BMI (</a:t>
            </a:r>
            <a:r>
              <a:rPr lang="nb-NO" sz="3200" i="1" dirty="0" err="1"/>
              <a:t>bmi</a:t>
            </a:r>
            <a:r>
              <a:rPr lang="nb-NO" sz="3200" dirty="0"/>
              <a:t>) .</a:t>
            </a:r>
            <a:endParaRPr lang="nb-NO" sz="3200" dirty="0" smtClean="0"/>
          </a:p>
          <a:p>
            <a:pPr marL="0" indent="0">
              <a:buNone/>
            </a:pPr>
            <a:r>
              <a:rPr lang="nb-NO" dirty="0" smtClean="0"/>
              <a:t>Hva kan vi konkludere?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7837199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1243" y="2420888"/>
            <a:ext cx="8229600" cy="3013795"/>
          </a:xfrm>
        </p:spPr>
        <p:txBody>
          <a:bodyPr/>
          <a:lstStyle/>
          <a:p>
            <a:r>
              <a:rPr lang="nb-NO" dirty="0"/>
              <a:t>Den ujustert effekten av røyking på blodtrykk er ikke signifikant.</a:t>
            </a: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116632"/>
            <a:ext cx="6200775" cy="2162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6"/>
          <p:cNvSpPr/>
          <p:nvPr/>
        </p:nvSpPr>
        <p:spPr>
          <a:xfrm>
            <a:off x="6876256" y="1186570"/>
            <a:ext cx="504056" cy="271942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dirty="0"/>
          </a:p>
        </p:txBody>
      </p:sp>
      <p:sp>
        <p:nvSpPr>
          <p:cNvPr id="5" name="Rectangle 4"/>
          <p:cNvSpPr/>
          <p:nvPr/>
        </p:nvSpPr>
        <p:spPr>
          <a:xfrm>
            <a:off x="3851920" y="1186570"/>
            <a:ext cx="504056" cy="271942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2765094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4410" y="1287968"/>
            <a:ext cx="4435055" cy="25730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1143000"/>
          </a:xfrm>
        </p:spPr>
        <p:txBody>
          <a:bodyPr>
            <a:normAutofit/>
          </a:bodyPr>
          <a:lstStyle/>
          <a:p>
            <a:pPr marL="0" indent="0"/>
            <a:r>
              <a:rPr lang="nb-NO" dirty="0" smtClean="0"/>
              <a:t>T-test for et utvalg</a:t>
            </a:r>
            <a:endParaRPr lang="nb-NO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254460"/>
            <a:ext cx="4690864" cy="5501207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nb-NO" sz="2800" dirty="0" smtClean="0"/>
              <a:t>En et-utvalgs </a:t>
            </a:r>
            <a:r>
              <a:rPr lang="nb-NO" sz="2800" dirty="0"/>
              <a:t>t-test tester </a:t>
            </a:r>
            <a:r>
              <a:rPr lang="nb-NO" sz="2800" dirty="0" smtClean="0"/>
              <a:t>om </a:t>
            </a:r>
            <a:r>
              <a:rPr lang="nb-NO" sz="2800" dirty="0"/>
              <a:t>gjennomsnittet til en variable er lik en bestemt verdi. </a:t>
            </a:r>
          </a:p>
          <a:p>
            <a:r>
              <a:rPr lang="nb-NO" sz="2400" dirty="0" smtClean="0"/>
              <a:t>Velg «</a:t>
            </a:r>
            <a:r>
              <a:rPr lang="nb-NO" sz="2400" dirty="0" err="1" smtClean="0"/>
              <a:t>Analyze</a:t>
            </a:r>
            <a:r>
              <a:rPr lang="nb-NO" sz="2400" dirty="0"/>
              <a:t> </a:t>
            </a:r>
            <a:r>
              <a:rPr lang="nb-NO" sz="2400" dirty="0" smtClean="0"/>
              <a:t>=&gt; </a:t>
            </a:r>
            <a:r>
              <a:rPr lang="nb-NO" sz="2400" dirty="0" err="1" smtClean="0"/>
              <a:t>Compare</a:t>
            </a:r>
            <a:r>
              <a:rPr lang="nb-NO" sz="2400" dirty="0" smtClean="0"/>
              <a:t> </a:t>
            </a:r>
            <a:r>
              <a:rPr lang="nb-NO" sz="2400" dirty="0" err="1" smtClean="0"/>
              <a:t>Means</a:t>
            </a:r>
            <a:r>
              <a:rPr lang="nb-NO" sz="2400" dirty="0" smtClean="0"/>
              <a:t> =&gt; One Sample T-test»</a:t>
            </a:r>
          </a:p>
          <a:p>
            <a:r>
              <a:rPr lang="nb-NO" sz="2400" dirty="0" smtClean="0"/>
              <a:t>Legg inn verdien du ønsker å teste i «Test Value».</a:t>
            </a:r>
          </a:p>
        </p:txBody>
      </p:sp>
      <p:sp>
        <p:nvSpPr>
          <p:cNvPr id="5" name="Oval 4"/>
          <p:cNvSpPr/>
          <p:nvPr/>
        </p:nvSpPr>
        <p:spPr>
          <a:xfrm>
            <a:off x="7097070" y="2996952"/>
            <a:ext cx="720080" cy="43204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cxnSp>
        <p:nvCxnSpPr>
          <p:cNvPr id="6" name="Straight Arrow Connector 5"/>
          <p:cNvCxnSpPr/>
          <p:nvPr/>
        </p:nvCxnSpPr>
        <p:spPr>
          <a:xfrm flipV="1">
            <a:off x="3419872" y="3284984"/>
            <a:ext cx="3204356" cy="648072"/>
          </a:xfrm>
          <a:prstGeom prst="straightConnector1">
            <a:avLst/>
          </a:prstGeom>
          <a:ln w="317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374204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1243" y="2420888"/>
            <a:ext cx="8229600" cy="3013795"/>
          </a:xfrm>
        </p:spPr>
        <p:txBody>
          <a:bodyPr/>
          <a:lstStyle/>
          <a:p>
            <a:r>
              <a:rPr lang="nb-NO" dirty="0" smtClean="0"/>
              <a:t>Den ujustert effekten av røyking på blodtrykk er ikke signifikant.</a:t>
            </a:r>
          </a:p>
          <a:p>
            <a:r>
              <a:rPr lang="nb-NO" dirty="0" smtClean="0"/>
              <a:t>Men ved å justere for BMI blir effekten mye større og signifikant.</a:t>
            </a:r>
          </a:p>
          <a:p>
            <a:endParaRPr lang="nb-NO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44624"/>
            <a:ext cx="6200775" cy="2162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6"/>
          <p:cNvSpPr/>
          <p:nvPr/>
        </p:nvSpPr>
        <p:spPr>
          <a:xfrm>
            <a:off x="6876256" y="1479959"/>
            <a:ext cx="504056" cy="271942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dirty="0"/>
          </a:p>
        </p:txBody>
      </p:sp>
      <p:sp>
        <p:nvSpPr>
          <p:cNvPr id="5" name="Rectangle 4"/>
          <p:cNvSpPr/>
          <p:nvPr/>
        </p:nvSpPr>
        <p:spPr>
          <a:xfrm>
            <a:off x="3851920" y="1479959"/>
            <a:ext cx="504056" cy="271942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2886733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1243" y="2420888"/>
            <a:ext cx="8229600" cy="4437112"/>
          </a:xfrm>
        </p:spPr>
        <p:txBody>
          <a:bodyPr>
            <a:noAutofit/>
          </a:bodyPr>
          <a:lstStyle/>
          <a:p>
            <a:r>
              <a:rPr lang="nb-NO" dirty="0" smtClean="0"/>
              <a:t>Den ujustert effekten av røyking på blodtrykk er ikke signifikant.</a:t>
            </a:r>
          </a:p>
          <a:p>
            <a:r>
              <a:rPr lang="nb-NO" dirty="0" smtClean="0"/>
              <a:t>Men ved å justere for BMI blir effekten mye større og signifikant.</a:t>
            </a:r>
          </a:p>
          <a:p>
            <a:r>
              <a:rPr lang="nb-NO" dirty="0" smtClean="0"/>
              <a:t>Dette skjer fordi BMI og røyking er negativt korrelerte i studien. </a:t>
            </a: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116632"/>
            <a:ext cx="6200775" cy="2162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6"/>
          <p:cNvSpPr/>
          <p:nvPr/>
        </p:nvSpPr>
        <p:spPr>
          <a:xfrm>
            <a:off x="6876256" y="1556792"/>
            <a:ext cx="504056" cy="271942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2458" y="5048364"/>
            <a:ext cx="4171925" cy="17927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732175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Oppsummering</a:t>
            </a:r>
            <a:endParaRPr lang="nb-NO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196752"/>
            <a:ext cx="8229600" cy="5400600"/>
          </a:xfrm>
        </p:spPr>
        <p:txBody>
          <a:bodyPr>
            <a:normAutofit/>
          </a:bodyPr>
          <a:lstStyle/>
          <a:p>
            <a:r>
              <a:rPr lang="nb-NO" dirty="0" smtClean="0"/>
              <a:t>T-test sammenligner gjennomsnitt til kontinuerlig variabel mellom grupper: </a:t>
            </a:r>
          </a:p>
          <a:p>
            <a:pPr lvl="1"/>
            <a:r>
              <a:rPr lang="nb-NO" dirty="0" smtClean="0"/>
              <a:t>Paret t-test (f. eks. ved før og etter behandling)</a:t>
            </a:r>
          </a:p>
          <a:p>
            <a:pPr lvl="1"/>
            <a:r>
              <a:rPr lang="nb-NO" dirty="0" smtClean="0"/>
              <a:t>Uavhengig utvalgs t-test (f. eks. </a:t>
            </a:r>
            <a:r>
              <a:rPr lang="nb-NO" dirty="0" err="1" smtClean="0"/>
              <a:t>behand</a:t>
            </a:r>
            <a:r>
              <a:rPr lang="nb-NO" dirty="0" smtClean="0"/>
              <a:t>/placebo)</a:t>
            </a:r>
          </a:p>
          <a:p>
            <a:pPr marL="0" indent="0">
              <a:buNone/>
            </a:pPr>
            <a:endParaRPr lang="nb-NO" dirty="0" smtClean="0"/>
          </a:p>
        </p:txBody>
      </p:sp>
    </p:spTree>
    <p:extLst>
      <p:ext uri="{BB962C8B-B14F-4D97-AF65-F5344CB8AC3E}">
        <p14:creationId xmlns:p14="http://schemas.microsoft.com/office/powerpoint/2010/main" val="21437953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Oppsummering</a:t>
            </a:r>
            <a:endParaRPr lang="nb-NO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196752"/>
            <a:ext cx="8229600" cy="5400600"/>
          </a:xfrm>
        </p:spPr>
        <p:txBody>
          <a:bodyPr>
            <a:normAutofit/>
          </a:bodyPr>
          <a:lstStyle/>
          <a:p>
            <a:r>
              <a:rPr lang="nb-NO" dirty="0" smtClean="0"/>
              <a:t>T-test sammenligner gjennomsnitt til kontinuerlig variabel mellom grupper: </a:t>
            </a:r>
          </a:p>
          <a:p>
            <a:pPr lvl="1"/>
            <a:r>
              <a:rPr lang="nb-NO" dirty="0" smtClean="0"/>
              <a:t>Paret t-test (f. eks. ved før og etter behandling)</a:t>
            </a:r>
          </a:p>
          <a:p>
            <a:pPr lvl="1"/>
            <a:r>
              <a:rPr lang="nb-NO" dirty="0" smtClean="0"/>
              <a:t>Uavhengig utvalgs t-test (f. eks. </a:t>
            </a:r>
            <a:r>
              <a:rPr lang="nb-NO" dirty="0" err="1" smtClean="0"/>
              <a:t>behand</a:t>
            </a:r>
            <a:r>
              <a:rPr lang="nb-NO" dirty="0" smtClean="0"/>
              <a:t>/placebo)</a:t>
            </a:r>
          </a:p>
          <a:p>
            <a:r>
              <a:rPr lang="nb-NO" dirty="0" smtClean="0"/>
              <a:t>T-tester krever normalfordelte data, ellers</a:t>
            </a:r>
          </a:p>
          <a:p>
            <a:pPr lvl="1"/>
            <a:r>
              <a:rPr lang="nb-NO" dirty="0" smtClean="0"/>
              <a:t>Ikke-parametriske tester</a:t>
            </a:r>
          </a:p>
          <a:p>
            <a:pPr lvl="1"/>
            <a:r>
              <a:rPr lang="nb-NO" dirty="0" smtClean="0"/>
              <a:t>Transformere data, f. eks. til logaritmeskala. </a:t>
            </a:r>
            <a:endParaRPr lang="nb-NO" dirty="0"/>
          </a:p>
          <a:p>
            <a:endParaRPr lang="nb-NO" dirty="0" smtClean="0"/>
          </a:p>
        </p:txBody>
      </p:sp>
    </p:spTree>
    <p:extLst>
      <p:ext uri="{BB962C8B-B14F-4D97-AF65-F5344CB8AC3E}">
        <p14:creationId xmlns:p14="http://schemas.microsoft.com/office/powerpoint/2010/main" val="35999427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Oppsummering</a:t>
            </a:r>
            <a:endParaRPr lang="nb-NO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196752"/>
            <a:ext cx="8229600" cy="5400600"/>
          </a:xfrm>
        </p:spPr>
        <p:txBody>
          <a:bodyPr>
            <a:normAutofit/>
          </a:bodyPr>
          <a:lstStyle/>
          <a:p>
            <a:r>
              <a:rPr lang="nb-NO" dirty="0" smtClean="0"/>
              <a:t>T-test sammenligner gjennomsnitt til kontinuerlig variabel mellom grupper: </a:t>
            </a:r>
          </a:p>
          <a:p>
            <a:pPr lvl="1"/>
            <a:r>
              <a:rPr lang="nb-NO" dirty="0" smtClean="0"/>
              <a:t>Paret t-test (f. eks. ved før og etter behandling)</a:t>
            </a:r>
          </a:p>
          <a:p>
            <a:pPr lvl="1"/>
            <a:r>
              <a:rPr lang="nb-NO" dirty="0" smtClean="0"/>
              <a:t>Uavhengig utvalgs t-test (f. eks. </a:t>
            </a:r>
            <a:r>
              <a:rPr lang="nb-NO" dirty="0" err="1" smtClean="0"/>
              <a:t>behand</a:t>
            </a:r>
            <a:r>
              <a:rPr lang="nb-NO" dirty="0" smtClean="0"/>
              <a:t>/placebo)</a:t>
            </a:r>
          </a:p>
          <a:p>
            <a:r>
              <a:rPr lang="nb-NO" dirty="0" smtClean="0"/>
              <a:t>T-tester krever normalfordelte data, ellers</a:t>
            </a:r>
          </a:p>
          <a:p>
            <a:pPr lvl="1"/>
            <a:r>
              <a:rPr lang="nb-NO" dirty="0" smtClean="0"/>
              <a:t>Ikke-parametriske tester</a:t>
            </a:r>
          </a:p>
          <a:p>
            <a:pPr lvl="1"/>
            <a:r>
              <a:rPr lang="nb-NO" dirty="0" smtClean="0"/>
              <a:t>Transformere data, f. eks. til logaritmeskala.</a:t>
            </a:r>
          </a:p>
          <a:p>
            <a:r>
              <a:rPr lang="nb-NO" dirty="0" smtClean="0"/>
              <a:t>Kan også bruke regresjon til å teste, hvis gruppene kodes 0 og 1. </a:t>
            </a:r>
            <a:endParaRPr lang="nb-NO" dirty="0"/>
          </a:p>
          <a:p>
            <a:endParaRPr lang="nb-NO" dirty="0" smtClean="0"/>
          </a:p>
        </p:txBody>
      </p:sp>
    </p:spTree>
    <p:extLst>
      <p:ext uri="{BB962C8B-B14F-4D97-AF65-F5344CB8AC3E}">
        <p14:creationId xmlns:p14="http://schemas.microsoft.com/office/powerpoint/2010/main" val="4024243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4410" y="1287968"/>
            <a:ext cx="4435055" cy="25730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1143000"/>
          </a:xfrm>
        </p:spPr>
        <p:txBody>
          <a:bodyPr>
            <a:normAutofit/>
          </a:bodyPr>
          <a:lstStyle/>
          <a:p>
            <a:pPr marL="0" indent="0"/>
            <a:r>
              <a:rPr lang="nb-NO" dirty="0" smtClean="0"/>
              <a:t>T-test for et utvalg</a:t>
            </a:r>
            <a:endParaRPr lang="nb-NO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254460"/>
            <a:ext cx="4690864" cy="5501207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nb-NO" sz="2800" dirty="0" smtClean="0"/>
              <a:t>En et-utvalgs </a:t>
            </a:r>
            <a:r>
              <a:rPr lang="nb-NO" sz="2800" dirty="0"/>
              <a:t>t-test tester </a:t>
            </a:r>
            <a:r>
              <a:rPr lang="nb-NO" sz="2800" dirty="0" smtClean="0"/>
              <a:t>om </a:t>
            </a:r>
            <a:r>
              <a:rPr lang="nb-NO" sz="2800" dirty="0"/>
              <a:t>gjennomsnittet til en variable er lik en bestemt verdi. </a:t>
            </a:r>
          </a:p>
          <a:p>
            <a:r>
              <a:rPr lang="nb-NO" sz="2400" dirty="0" smtClean="0"/>
              <a:t>Velg «</a:t>
            </a:r>
            <a:r>
              <a:rPr lang="nb-NO" sz="2400" dirty="0" err="1" smtClean="0"/>
              <a:t>Analyze</a:t>
            </a:r>
            <a:r>
              <a:rPr lang="nb-NO" sz="2400" dirty="0"/>
              <a:t> </a:t>
            </a:r>
            <a:r>
              <a:rPr lang="nb-NO" sz="2400" dirty="0" smtClean="0"/>
              <a:t>=&gt; </a:t>
            </a:r>
            <a:r>
              <a:rPr lang="nb-NO" sz="2400" dirty="0" err="1" smtClean="0"/>
              <a:t>Compare</a:t>
            </a:r>
            <a:r>
              <a:rPr lang="nb-NO" sz="2400" dirty="0" smtClean="0"/>
              <a:t> </a:t>
            </a:r>
            <a:r>
              <a:rPr lang="nb-NO" sz="2400" dirty="0" err="1" smtClean="0"/>
              <a:t>Means</a:t>
            </a:r>
            <a:r>
              <a:rPr lang="nb-NO" sz="2400" dirty="0" smtClean="0"/>
              <a:t> =&gt; One Sample T-test»</a:t>
            </a:r>
          </a:p>
          <a:p>
            <a:r>
              <a:rPr lang="nb-NO" sz="2400" dirty="0" smtClean="0"/>
              <a:t>Legg inn verdien du ønsker å teste i «Test Value».</a:t>
            </a:r>
          </a:p>
          <a:p>
            <a:r>
              <a:rPr lang="nb-NO" sz="2400" dirty="0"/>
              <a:t>Klikk «Options», og velg 95% CI</a:t>
            </a:r>
            <a:r>
              <a:rPr lang="nb-NO" sz="2400" dirty="0" smtClean="0"/>
              <a:t>.</a:t>
            </a:r>
          </a:p>
        </p:txBody>
      </p:sp>
      <p:sp>
        <p:nvSpPr>
          <p:cNvPr id="5" name="Oval 4"/>
          <p:cNvSpPr/>
          <p:nvPr/>
        </p:nvSpPr>
        <p:spPr>
          <a:xfrm>
            <a:off x="7097070" y="2996952"/>
            <a:ext cx="720080" cy="43204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cxnSp>
        <p:nvCxnSpPr>
          <p:cNvPr id="6" name="Straight Arrow Connector 5"/>
          <p:cNvCxnSpPr/>
          <p:nvPr/>
        </p:nvCxnSpPr>
        <p:spPr>
          <a:xfrm flipV="1">
            <a:off x="3419872" y="3284984"/>
            <a:ext cx="3204356" cy="648072"/>
          </a:xfrm>
          <a:prstGeom prst="straightConnector1">
            <a:avLst/>
          </a:prstGeom>
          <a:ln w="317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23438" y="3645024"/>
            <a:ext cx="2867344" cy="19686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9" name="Straight Arrow Connector 8"/>
          <p:cNvCxnSpPr/>
          <p:nvPr/>
        </p:nvCxnSpPr>
        <p:spPr>
          <a:xfrm flipV="1">
            <a:off x="4860032" y="4221088"/>
            <a:ext cx="2952328" cy="288032"/>
          </a:xfrm>
          <a:prstGeom prst="straightConnector1">
            <a:avLst/>
          </a:prstGeom>
          <a:ln w="317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29265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4410" y="1287968"/>
            <a:ext cx="4435055" cy="25730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1143000"/>
          </a:xfrm>
        </p:spPr>
        <p:txBody>
          <a:bodyPr>
            <a:normAutofit/>
          </a:bodyPr>
          <a:lstStyle/>
          <a:p>
            <a:pPr marL="0" indent="0"/>
            <a:r>
              <a:rPr lang="nb-NO" dirty="0" smtClean="0"/>
              <a:t>T-test for et utvalg</a:t>
            </a:r>
            <a:endParaRPr lang="nb-NO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254460"/>
            <a:ext cx="4690864" cy="5501207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nb-NO" sz="2800" dirty="0" smtClean="0"/>
              <a:t>En et-utvalgs </a:t>
            </a:r>
            <a:r>
              <a:rPr lang="nb-NO" sz="2800" dirty="0"/>
              <a:t>t-test tester </a:t>
            </a:r>
            <a:r>
              <a:rPr lang="nb-NO" sz="2800" dirty="0" smtClean="0"/>
              <a:t>om </a:t>
            </a:r>
            <a:r>
              <a:rPr lang="nb-NO" sz="2800" dirty="0"/>
              <a:t>gjennomsnittet til en variable er lik en bestemt verdi. </a:t>
            </a:r>
          </a:p>
          <a:p>
            <a:r>
              <a:rPr lang="nb-NO" sz="2400" dirty="0" smtClean="0"/>
              <a:t>Velg «</a:t>
            </a:r>
            <a:r>
              <a:rPr lang="nb-NO" sz="2400" dirty="0" err="1" smtClean="0"/>
              <a:t>Analyze</a:t>
            </a:r>
            <a:r>
              <a:rPr lang="nb-NO" sz="2400" dirty="0"/>
              <a:t> </a:t>
            </a:r>
            <a:r>
              <a:rPr lang="nb-NO" sz="2400" dirty="0" smtClean="0"/>
              <a:t>=&gt; </a:t>
            </a:r>
            <a:r>
              <a:rPr lang="nb-NO" sz="2400" dirty="0" err="1" smtClean="0"/>
              <a:t>Compare</a:t>
            </a:r>
            <a:r>
              <a:rPr lang="nb-NO" sz="2400" dirty="0" smtClean="0"/>
              <a:t> </a:t>
            </a:r>
            <a:r>
              <a:rPr lang="nb-NO" sz="2400" dirty="0" err="1" smtClean="0"/>
              <a:t>Means</a:t>
            </a:r>
            <a:r>
              <a:rPr lang="nb-NO" sz="2400" dirty="0" smtClean="0"/>
              <a:t> =&gt; One Sample T-test»</a:t>
            </a:r>
          </a:p>
          <a:p>
            <a:r>
              <a:rPr lang="nb-NO" sz="2400" dirty="0" smtClean="0"/>
              <a:t>Legg inn verdien du ønsker å teste i «Test Value».</a:t>
            </a:r>
          </a:p>
          <a:p>
            <a:r>
              <a:rPr lang="nb-NO" sz="2400" dirty="0"/>
              <a:t>Klikk «Options», og velg 95% CI</a:t>
            </a:r>
            <a:r>
              <a:rPr lang="nb-NO" sz="2400" dirty="0" smtClean="0"/>
              <a:t>.</a:t>
            </a:r>
          </a:p>
          <a:p>
            <a:r>
              <a:rPr lang="nb-NO" sz="2400" dirty="0"/>
              <a:t>Klikk «</a:t>
            </a:r>
            <a:r>
              <a:rPr lang="nb-NO" sz="2400" dirty="0" err="1"/>
              <a:t>Continue</a:t>
            </a:r>
            <a:r>
              <a:rPr lang="nb-NO" sz="2400" dirty="0"/>
              <a:t>» og «OK» i den opprinnelige dialogboksen</a:t>
            </a:r>
            <a:r>
              <a:rPr lang="nb-NO" sz="2400" dirty="0" smtClean="0"/>
              <a:t>.</a:t>
            </a:r>
          </a:p>
          <a:p>
            <a:pPr marL="0" indent="0">
              <a:buNone/>
            </a:pPr>
            <a:r>
              <a:rPr lang="nb-NO" dirty="0" smtClean="0"/>
              <a:t>Kommer tilbake til dette i andre settinger. </a:t>
            </a:r>
            <a:endParaRPr lang="nb-NO" dirty="0"/>
          </a:p>
          <a:p>
            <a:endParaRPr lang="nb-NO" sz="2400" dirty="0" smtClean="0"/>
          </a:p>
        </p:txBody>
      </p:sp>
      <p:sp>
        <p:nvSpPr>
          <p:cNvPr id="5" name="Oval 4"/>
          <p:cNvSpPr/>
          <p:nvPr/>
        </p:nvSpPr>
        <p:spPr>
          <a:xfrm>
            <a:off x="7097070" y="2996952"/>
            <a:ext cx="720080" cy="43204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cxnSp>
        <p:nvCxnSpPr>
          <p:cNvPr id="6" name="Straight Arrow Connector 5"/>
          <p:cNvCxnSpPr/>
          <p:nvPr/>
        </p:nvCxnSpPr>
        <p:spPr>
          <a:xfrm flipV="1">
            <a:off x="3419872" y="3284984"/>
            <a:ext cx="3204356" cy="648072"/>
          </a:xfrm>
          <a:prstGeom prst="straightConnector1">
            <a:avLst/>
          </a:prstGeom>
          <a:ln w="317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23438" y="3645024"/>
            <a:ext cx="2867344" cy="19686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9" name="Straight Arrow Connector 8"/>
          <p:cNvCxnSpPr/>
          <p:nvPr/>
        </p:nvCxnSpPr>
        <p:spPr>
          <a:xfrm flipV="1">
            <a:off x="4860032" y="4221088"/>
            <a:ext cx="2952328" cy="288032"/>
          </a:xfrm>
          <a:prstGeom prst="straightConnector1">
            <a:avLst/>
          </a:prstGeom>
          <a:ln w="317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37237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err="1" smtClean="0"/>
              <a:t>Paired</a:t>
            </a:r>
            <a:r>
              <a:rPr lang="nb-NO" dirty="0" smtClean="0"/>
              <a:t>-Samples T Test</a:t>
            </a:r>
            <a:endParaRPr lang="nb-NO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1340768"/>
            <a:ext cx="8208912" cy="489654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nb-NO" sz="2400" dirty="0" smtClean="0"/>
              <a:t>Vi ønsker å teste om det er signifikant forskjell i blodtrykk ved to målinger. For å kunne bruke t-testen må vi sjekke normalitet, men for et paret oppsett holder det å sjekke at differansen mellom målingene er normalfordelt.</a:t>
            </a:r>
          </a:p>
          <a:p>
            <a:r>
              <a:rPr lang="nb-NO" sz="2400" dirty="0" smtClean="0"/>
              <a:t>Lager først en variabel med differansen: «</a:t>
            </a:r>
            <a:r>
              <a:rPr lang="nb-NO" sz="2400" dirty="0" err="1" smtClean="0"/>
              <a:t>Transform</a:t>
            </a:r>
            <a:r>
              <a:rPr lang="nb-NO" sz="2400" dirty="0" smtClean="0"/>
              <a:t> =&gt; </a:t>
            </a:r>
            <a:r>
              <a:rPr lang="nb-NO" sz="2400" dirty="0" err="1" smtClean="0"/>
              <a:t>Compute</a:t>
            </a:r>
            <a:r>
              <a:rPr lang="nb-NO" sz="2400" dirty="0" smtClean="0"/>
              <a:t> variable»</a:t>
            </a:r>
            <a:endParaRPr lang="nb-NO" sz="2400" dirty="0"/>
          </a:p>
          <a:p>
            <a:pPr marL="0" indent="0">
              <a:buNone/>
            </a:pPr>
            <a:endParaRPr lang="nb-NO" sz="2400" dirty="0"/>
          </a:p>
          <a:p>
            <a:pPr marL="0" indent="0">
              <a:buNone/>
            </a:pPr>
            <a:endParaRPr lang="nb-NO" sz="2400" dirty="0" smtClean="0"/>
          </a:p>
          <a:p>
            <a:pPr marL="0" indent="0">
              <a:buNone/>
            </a:pPr>
            <a:endParaRPr lang="nb-NO" sz="2400" dirty="0" smtClean="0"/>
          </a:p>
          <a:p>
            <a:pPr marL="0" indent="0">
              <a:buNone/>
            </a:pPr>
            <a:endParaRPr lang="nb-NO" sz="2400" dirty="0"/>
          </a:p>
          <a:p>
            <a:pPr marL="0" indent="0">
              <a:buNone/>
            </a:pPr>
            <a:endParaRPr lang="nb-NO" sz="24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3573016"/>
            <a:ext cx="3533775" cy="2714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8" name="Straight Arrow Connector 7"/>
          <p:cNvCxnSpPr/>
          <p:nvPr/>
        </p:nvCxnSpPr>
        <p:spPr>
          <a:xfrm>
            <a:off x="3203848" y="3475090"/>
            <a:ext cx="3240360" cy="67399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430667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287370"/>
            <a:ext cx="2880320" cy="489654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nb-NO" sz="2400" dirty="0" smtClean="0"/>
              <a:t>Skriv først navn på ny variabel: </a:t>
            </a:r>
            <a:r>
              <a:rPr lang="nb-NO" sz="2400" i="1" dirty="0" err="1" smtClean="0"/>
              <a:t>DiffBP</a:t>
            </a:r>
            <a:r>
              <a:rPr lang="nb-NO" sz="2400" i="1" dirty="0" smtClean="0"/>
              <a:t>.</a:t>
            </a:r>
          </a:p>
          <a:p>
            <a:pPr marL="0" indent="0">
              <a:buNone/>
            </a:pPr>
            <a:r>
              <a:rPr lang="nb-NO" sz="2400" b="1" dirty="0" smtClean="0"/>
              <a:t>OBS! Navnet kan ikke inneholde mellomrom.</a:t>
            </a:r>
          </a:p>
          <a:p>
            <a:pPr marL="0" indent="0">
              <a:buNone/>
            </a:pPr>
            <a:endParaRPr lang="nb-NO" sz="2400" b="1" dirty="0"/>
          </a:p>
          <a:p>
            <a:pPr marL="0" indent="0">
              <a:buNone/>
            </a:pPr>
            <a:endParaRPr lang="nb-NO" sz="2400" dirty="0"/>
          </a:p>
          <a:p>
            <a:pPr marL="0" indent="0">
              <a:buNone/>
            </a:pPr>
            <a:endParaRPr lang="nb-NO" sz="2400" dirty="0" smtClean="0"/>
          </a:p>
          <a:p>
            <a:pPr marL="0" indent="0">
              <a:buNone/>
            </a:pPr>
            <a:endParaRPr lang="nb-NO" sz="2400" dirty="0" smtClean="0"/>
          </a:p>
          <a:p>
            <a:pPr marL="0" indent="0">
              <a:buNone/>
            </a:pPr>
            <a:endParaRPr lang="nb-NO" sz="2400" dirty="0"/>
          </a:p>
          <a:p>
            <a:pPr marL="0" indent="0">
              <a:buNone/>
            </a:pPr>
            <a:endParaRPr lang="nb-NO" sz="2400" dirty="0"/>
          </a:p>
        </p:txBody>
      </p:sp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4188" y="116632"/>
            <a:ext cx="5982171" cy="48245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7" name="Straight Arrow Connector 6"/>
          <p:cNvCxnSpPr/>
          <p:nvPr/>
        </p:nvCxnSpPr>
        <p:spPr>
          <a:xfrm flipV="1">
            <a:off x="2725781" y="692696"/>
            <a:ext cx="550075" cy="288032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932552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287370"/>
            <a:ext cx="2880320" cy="489654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nb-NO" sz="2400" dirty="0"/>
              <a:t>Skriv først navn på ny variabel: </a:t>
            </a:r>
            <a:r>
              <a:rPr lang="nb-NO" sz="2400" i="1" dirty="0" err="1"/>
              <a:t>DiffBP</a:t>
            </a:r>
            <a:r>
              <a:rPr lang="nb-NO" sz="2400" i="1" dirty="0"/>
              <a:t>.</a:t>
            </a:r>
          </a:p>
          <a:p>
            <a:pPr marL="0" indent="0">
              <a:buNone/>
            </a:pPr>
            <a:r>
              <a:rPr lang="nb-NO" sz="2400" b="1" dirty="0" smtClean="0"/>
              <a:t>OBS! Navnet kan ikke inneholde mellomrom.</a:t>
            </a:r>
          </a:p>
          <a:p>
            <a:pPr marL="0" indent="0">
              <a:buNone/>
            </a:pPr>
            <a:r>
              <a:rPr lang="nb-NO" sz="2400" dirty="0" smtClean="0"/>
              <a:t>Skriv inn Variable2 (</a:t>
            </a:r>
            <a:r>
              <a:rPr lang="nb-NO" sz="2400" dirty="0" err="1" smtClean="0"/>
              <a:t>BPafter</a:t>
            </a:r>
            <a:r>
              <a:rPr lang="nb-NO" sz="2400" dirty="0" smtClean="0"/>
              <a:t>) minus Variable1 (</a:t>
            </a:r>
            <a:r>
              <a:rPr lang="nb-NO" sz="2400" dirty="0" err="1" smtClean="0"/>
              <a:t>BPbas</a:t>
            </a:r>
            <a:r>
              <a:rPr lang="nb-NO" sz="2400" dirty="0" smtClean="0"/>
              <a:t>): </a:t>
            </a:r>
          </a:p>
          <a:p>
            <a:pPr marL="0" indent="0">
              <a:buNone/>
            </a:pPr>
            <a:r>
              <a:rPr lang="nb-NO" sz="2400" i="1" dirty="0" err="1" smtClean="0"/>
              <a:t>BPafter</a:t>
            </a:r>
            <a:r>
              <a:rPr lang="nb-NO" sz="2400" i="1" dirty="0" smtClean="0"/>
              <a:t> – </a:t>
            </a:r>
            <a:r>
              <a:rPr lang="nb-NO" sz="2400" i="1" dirty="0" err="1" smtClean="0"/>
              <a:t>BPbas</a:t>
            </a:r>
            <a:endParaRPr lang="nb-NO" sz="2400" i="1" dirty="0" smtClean="0"/>
          </a:p>
          <a:p>
            <a:pPr marL="0" indent="0">
              <a:buNone/>
            </a:pPr>
            <a:r>
              <a:rPr lang="nb-NO" sz="2400" dirty="0" smtClean="0"/>
              <a:t>i </a:t>
            </a:r>
            <a:r>
              <a:rPr lang="nb-NO" sz="2400" dirty="0" err="1" smtClean="0"/>
              <a:t>Numeric</a:t>
            </a:r>
            <a:r>
              <a:rPr lang="nb-NO" sz="2400" dirty="0" smtClean="0"/>
              <a:t> </a:t>
            </a:r>
            <a:r>
              <a:rPr lang="nb-NO" sz="2400" dirty="0" err="1" smtClean="0"/>
              <a:t>expression</a:t>
            </a:r>
            <a:r>
              <a:rPr lang="nb-NO" sz="2400" dirty="0" smtClean="0"/>
              <a:t>.</a:t>
            </a:r>
          </a:p>
          <a:p>
            <a:pPr marL="0" indent="0">
              <a:buNone/>
            </a:pPr>
            <a:endParaRPr lang="nb-NO" sz="2400" dirty="0"/>
          </a:p>
          <a:p>
            <a:pPr marL="0" indent="0">
              <a:buNone/>
            </a:pPr>
            <a:endParaRPr lang="nb-NO" sz="2400" dirty="0"/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4188" y="116632"/>
            <a:ext cx="5982171" cy="48245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7" name="Straight Arrow Connector 6"/>
          <p:cNvCxnSpPr/>
          <p:nvPr/>
        </p:nvCxnSpPr>
        <p:spPr>
          <a:xfrm flipV="1">
            <a:off x="2843808" y="764704"/>
            <a:ext cx="2232248" cy="2958108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20321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287370"/>
            <a:ext cx="2880320" cy="489654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nb-NO" sz="2400" dirty="0"/>
              <a:t>Skriv først navn på ny variabel: </a:t>
            </a:r>
            <a:r>
              <a:rPr lang="nb-NO" sz="2400" i="1" dirty="0" err="1"/>
              <a:t>DiffBP</a:t>
            </a:r>
            <a:r>
              <a:rPr lang="nb-NO" sz="2400" i="1" dirty="0"/>
              <a:t>.</a:t>
            </a:r>
          </a:p>
          <a:p>
            <a:pPr marL="0" indent="0">
              <a:buNone/>
            </a:pPr>
            <a:r>
              <a:rPr lang="nb-NO" sz="2400" b="1" dirty="0" smtClean="0"/>
              <a:t>OBS! Navnet kan ikke inneholde mellomrom.</a:t>
            </a:r>
          </a:p>
          <a:p>
            <a:pPr marL="0" indent="0">
              <a:buNone/>
            </a:pPr>
            <a:r>
              <a:rPr lang="nb-NO" sz="2400" dirty="0" smtClean="0"/>
              <a:t>Skriv inn Variable2 (</a:t>
            </a:r>
            <a:r>
              <a:rPr lang="nb-NO" sz="2400" dirty="0" err="1" smtClean="0"/>
              <a:t>BPafter</a:t>
            </a:r>
            <a:r>
              <a:rPr lang="nb-NO" sz="2400" dirty="0" smtClean="0"/>
              <a:t>) minus Variable1 (</a:t>
            </a:r>
            <a:r>
              <a:rPr lang="nb-NO" sz="2400" dirty="0" err="1" smtClean="0"/>
              <a:t>BPbas</a:t>
            </a:r>
            <a:r>
              <a:rPr lang="nb-NO" sz="2400" dirty="0" smtClean="0"/>
              <a:t>): </a:t>
            </a:r>
          </a:p>
          <a:p>
            <a:pPr marL="0" indent="0">
              <a:buNone/>
            </a:pPr>
            <a:r>
              <a:rPr lang="nb-NO" sz="2400" i="1" dirty="0" err="1" smtClean="0"/>
              <a:t>BPafter</a:t>
            </a:r>
            <a:r>
              <a:rPr lang="nb-NO" sz="2400" i="1" dirty="0" smtClean="0"/>
              <a:t> – </a:t>
            </a:r>
            <a:r>
              <a:rPr lang="nb-NO" sz="2400" i="1" dirty="0" err="1" smtClean="0"/>
              <a:t>BPbas</a:t>
            </a:r>
            <a:endParaRPr lang="nb-NO" sz="2400" i="1" dirty="0" smtClean="0"/>
          </a:p>
          <a:p>
            <a:pPr marL="0" indent="0">
              <a:buNone/>
            </a:pPr>
            <a:r>
              <a:rPr lang="nb-NO" sz="2400" dirty="0" smtClean="0"/>
              <a:t>i </a:t>
            </a:r>
            <a:r>
              <a:rPr lang="nb-NO" sz="2400" dirty="0" err="1" smtClean="0"/>
              <a:t>Numeric</a:t>
            </a:r>
            <a:r>
              <a:rPr lang="nb-NO" sz="2400" dirty="0" smtClean="0"/>
              <a:t> </a:t>
            </a:r>
            <a:r>
              <a:rPr lang="nb-NO" sz="2400" dirty="0" err="1" smtClean="0"/>
              <a:t>expression</a:t>
            </a:r>
            <a:r>
              <a:rPr lang="nb-NO" sz="2400" dirty="0" smtClean="0"/>
              <a:t>.</a:t>
            </a:r>
          </a:p>
          <a:p>
            <a:pPr marL="0" indent="0">
              <a:buNone/>
            </a:pPr>
            <a:r>
              <a:rPr lang="nb-NO" sz="2400" dirty="0" smtClean="0"/>
              <a:t>Her kan man også velge variabler i tabellen og </a:t>
            </a:r>
            <a:r>
              <a:rPr lang="nb-NO" sz="2400" dirty="0" err="1" smtClean="0"/>
              <a:t>dobbelklikke</a:t>
            </a:r>
            <a:r>
              <a:rPr lang="nb-NO" sz="2400" dirty="0" smtClean="0"/>
              <a:t>/dra.</a:t>
            </a:r>
          </a:p>
          <a:p>
            <a:pPr marL="0" indent="0">
              <a:buNone/>
            </a:pPr>
            <a:endParaRPr lang="nb-NO" sz="2400" dirty="0" smtClean="0"/>
          </a:p>
          <a:p>
            <a:pPr marL="0" indent="0">
              <a:buNone/>
            </a:pPr>
            <a:endParaRPr lang="nb-NO" sz="2400" dirty="0"/>
          </a:p>
          <a:p>
            <a:pPr marL="0" indent="0">
              <a:buNone/>
            </a:pPr>
            <a:endParaRPr lang="nb-NO" sz="2400" dirty="0"/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4188" y="116632"/>
            <a:ext cx="5982171" cy="48245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7" name="Straight Arrow Connector 6"/>
          <p:cNvCxnSpPr/>
          <p:nvPr/>
        </p:nvCxnSpPr>
        <p:spPr>
          <a:xfrm flipV="1">
            <a:off x="2483768" y="3717032"/>
            <a:ext cx="756084" cy="1340255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711498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287370"/>
            <a:ext cx="2880320" cy="489654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nb-NO" sz="2400" dirty="0"/>
              <a:t>Skriv først navn på ny variabel: </a:t>
            </a:r>
            <a:r>
              <a:rPr lang="nb-NO" sz="2400" i="1" dirty="0" err="1"/>
              <a:t>DiffBP</a:t>
            </a:r>
            <a:r>
              <a:rPr lang="nb-NO" sz="2400" i="1" dirty="0"/>
              <a:t>.</a:t>
            </a:r>
          </a:p>
          <a:p>
            <a:pPr marL="0" indent="0">
              <a:buNone/>
            </a:pPr>
            <a:r>
              <a:rPr lang="nb-NO" sz="2400" b="1" dirty="0" smtClean="0"/>
              <a:t>OBS! Navnet kan ikke inneholde mellomrom.</a:t>
            </a:r>
          </a:p>
          <a:p>
            <a:pPr marL="0" indent="0">
              <a:buNone/>
            </a:pPr>
            <a:r>
              <a:rPr lang="nb-NO" sz="2400" dirty="0" smtClean="0"/>
              <a:t>Skriv inn Variable2 (</a:t>
            </a:r>
            <a:r>
              <a:rPr lang="nb-NO" sz="2400" dirty="0" err="1" smtClean="0"/>
              <a:t>BPafter</a:t>
            </a:r>
            <a:r>
              <a:rPr lang="nb-NO" sz="2400" dirty="0" smtClean="0"/>
              <a:t>) minus Variable1 (</a:t>
            </a:r>
            <a:r>
              <a:rPr lang="nb-NO" sz="2400" dirty="0" err="1" smtClean="0"/>
              <a:t>BPbas</a:t>
            </a:r>
            <a:r>
              <a:rPr lang="nb-NO" sz="2400" dirty="0" smtClean="0"/>
              <a:t>): </a:t>
            </a:r>
          </a:p>
          <a:p>
            <a:pPr marL="0" indent="0">
              <a:buNone/>
            </a:pPr>
            <a:r>
              <a:rPr lang="nb-NO" sz="2400" i="1" dirty="0" err="1" smtClean="0"/>
              <a:t>BPafter</a:t>
            </a:r>
            <a:r>
              <a:rPr lang="nb-NO" sz="2400" i="1" dirty="0" smtClean="0"/>
              <a:t> – </a:t>
            </a:r>
            <a:r>
              <a:rPr lang="nb-NO" sz="2400" i="1" dirty="0" err="1" smtClean="0"/>
              <a:t>BPbas</a:t>
            </a:r>
            <a:endParaRPr lang="nb-NO" sz="2400" i="1" dirty="0" smtClean="0"/>
          </a:p>
          <a:p>
            <a:pPr marL="0" indent="0">
              <a:buNone/>
            </a:pPr>
            <a:r>
              <a:rPr lang="nb-NO" sz="2400" dirty="0" smtClean="0"/>
              <a:t>i </a:t>
            </a:r>
            <a:r>
              <a:rPr lang="nb-NO" sz="2400" dirty="0" err="1" smtClean="0"/>
              <a:t>Numeric</a:t>
            </a:r>
            <a:r>
              <a:rPr lang="nb-NO" sz="2400" dirty="0" smtClean="0"/>
              <a:t> </a:t>
            </a:r>
            <a:r>
              <a:rPr lang="nb-NO" sz="2400" dirty="0" err="1" smtClean="0"/>
              <a:t>expression</a:t>
            </a:r>
            <a:r>
              <a:rPr lang="nb-NO" sz="2400" dirty="0" smtClean="0"/>
              <a:t>.</a:t>
            </a:r>
            <a:endParaRPr lang="nb-NO" sz="2400" dirty="0"/>
          </a:p>
          <a:p>
            <a:pPr marL="0" indent="0">
              <a:buNone/>
            </a:pPr>
            <a:r>
              <a:rPr lang="nb-NO" sz="2400" dirty="0"/>
              <a:t>Her kan man også velge variabler i tabellen og </a:t>
            </a:r>
            <a:r>
              <a:rPr lang="nb-NO" sz="2400" dirty="0" err="1"/>
              <a:t>dobbelklikke</a:t>
            </a:r>
            <a:r>
              <a:rPr lang="nb-NO" sz="2400" dirty="0"/>
              <a:t>/dra.</a:t>
            </a:r>
          </a:p>
          <a:p>
            <a:pPr marL="0" indent="0">
              <a:buNone/>
            </a:pPr>
            <a:endParaRPr lang="nb-NO" sz="2400" dirty="0"/>
          </a:p>
          <a:p>
            <a:pPr marL="0" indent="0">
              <a:buNone/>
            </a:pPr>
            <a:r>
              <a:rPr lang="nb-NO" sz="2400" dirty="0" smtClean="0"/>
              <a:t>Klikk </a:t>
            </a:r>
            <a:r>
              <a:rPr lang="nb-NO" sz="2400" dirty="0"/>
              <a:t>«OK»</a:t>
            </a:r>
          </a:p>
          <a:p>
            <a:pPr marL="0" indent="0">
              <a:buNone/>
            </a:pPr>
            <a:endParaRPr lang="nb-NO" sz="2400" dirty="0" smtClean="0"/>
          </a:p>
          <a:p>
            <a:pPr marL="0" indent="0">
              <a:buNone/>
            </a:pPr>
            <a:endParaRPr lang="nb-NO" sz="2400" dirty="0" smtClean="0"/>
          </a:p>
          <a:p>
            <a:pPr marL="0" indent="0">
              <a:buNone/>
            </a:pPr>
            <a:endParaRPr lang="nb-NO" sz="2400" dirty="0"/>
          </a:p>
          <a:p>
            <a:pPr marL="0" indent="0">
              <a:buNone/>
            </a:pPr>
            <a:endParaRPr lang="nb-NO" sz="2400" dirty="0"/>
          </a:p>
        </p:txBody>
      </p:sp>
      <p:sp>
        <p:nvSpPr>
          <p:cNvPr id="5" name="TextBox 4"/>
          <p:cNvSpPr txBox="1"/>
          <p:nvPr/>
        </p:nvSpPr>
        <p:spPr>
          <a:xfrm>
            <a:off x="3923928" y="5697252"/>
            <a:ext cx="482453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2400" dirty="0" smtClean="0">
                <a:solidFill>
                  <a:srgbClr val="FF0000"/>
                </a:solidFill>
              </a:rPr>
              <a:t>OBS – hvis enten før eller etter er </a:t>
            </a:r>
            <a:r>
              <a:rPr lang="nb-NO" sz="2400" dirty="0" err="1" smtClean="0">
                <a:solidFill>
                  <a:srgbClr val="FF0000"/>
                </a:solidFill>
              </a:rPr>
              <a:t>missing</a:t>
            </a:r>
            <a:r>
              <a:rPr lang="nb-NO" sz="2400" dirty="0" smtClean="0">
                <a:solidFill>
                  <a:srgbClr val="FF0000"/>
                </a:solidFill>
              </a:rPr>
              <a:t>, blir også differansen </a:t>
            </a:r>
            <a:r>
              <a:rPr lang="nb-NO" sz="2400" dirty="0" err="1" smtClean="0">
                <a:solidFill>
                  <a:srgbClr val="FF0000"/>
                </a:solidFill>
              </a:rPr>
              <a:t>missing</a:t>
            </a:r>
            <a:endParaRPr lang="nb-NO" sz="2400" dirty="0">
              <a:solidFill>
                <a:srgbClr val="FF0000"/>
              </a:solidFill>
            </a:endParaRPr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4188" y="116632"/>
            <a:ext cx="5982171" cy="48245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7" name="Straight Arrow Connector 6"/>
          <p:cNvCxnSpPr/>
          <p:nvPr/>
        </p:nvCxnSpPr>
        <p:spPr>
          <a:xfrm flipV="1">
            <a:off x="1835696" y="4869160"/>
            <a:ext cx="2952328" cy="1656184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853133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280365"/>
            <a:ext cx="4680520" cy="2644580"/>
          </a:xfrm>
        </p:spPr>
        <p:txBody>
          <a:bodyPr/>
          <a:lstStyle/>
          <a:p>
            <a:pPr marL="0" indent="0">
              <a:buNone/>
            </a:pPr>
            <a:r>
              <a:rPr lang="nb-NO" dirty="0" smtClean="0"/>
              <a:t>Så kan vi lage histogram, </a:t>
            </a:r>
            <a:r>
              <a:rPr lang="nb-NO" dirty="0" err="1" smtClean="0"/>
              <a:t>boxplot</a:t>
            </a:r>
            <a:r>
              <a:rPr lang="nb-NO" dirty="0" smtClean="0"/>
              <a:t> og QQ-plot over differansen </a:t>
            </a:r>
            <a:r>
              <a:rPr lang="nb-NO" i="1" dirty="0" err="1" smtClean="0"/>
              <a:t>DiffBP</a:t>
            </a:r>
            <a:r>
              <a:rPr lang="nb-NO" dirty="0" smtClean="0"/>
              <a:t> (Bolk 2). </a:t>
            </a:r>
          </a:p>
          <a:p>
            <a:pPr marL="0" indent="0">
              <a:buNone/>
            </a:pPr>
            <a:r>
              <a:rPr lang="nb-NO" dirty="0" smtClean="0"/>
              <a:t>Normalitet ser ut til å være oppfylt: </a:t>
            </a:r>
            <a:r>
              <a:rPr lang="nb-NO" dirty="0" smtClean="0">
                <a:solidFill>
                  <a:srgbClr val="FF0000"/>
                </a:solidFill>
              </a:rPr>
              <a:t>T-test er greit!</a:t>
            </a:r>
          </a:p>
          <a:p>
            <a:pPr marL="0" indent="0">
              <a:buNone/>
            </a:pPr>
            <a:endParaRPr lang="nb-NO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995" y="2963883"/>
            <a:ext cx="4644007" cy="38861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115616" y="3613666"/>
            <a:ext cx="15121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dirty="0" smtClean="0"/>
              <a:t>En topp </a:t>
            </a:r>
            <a:endParaRPr lang="nb-NO" dirty="0"/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1002" y="40893"/>
            <a:ext cx="4001572" cy="35727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5525047" y="404664"/>
            <a:ext cx="15121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dirty="0" smtClean="0"/>
              <a:t>På linje</a:t>
            </a:r>
            <a:endParaRPr lang="nb-NO" dirty="0"/>
          </a:p>
        </p:txBody>
      </p:sp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3" y="3394348"/>
            <a:ext cx="4222542" cy="35334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5508104" y="3429000"/>
            <a:ext cx="15121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dirty="0" smtClean="0"/>
              <a:t>Symmetrisk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938804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Sammenligne gjennomsnitt</a:t>
            </a:r>
            <a:endParaRPr lang="nb-NO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268760"/>
            <a:ext cx="7632848" cy="4525963"/>
          </a:xfrm>
        </p:spPr>
        <p:txBody>
          <a:bodyPr wrap="square">
            <a:normAutofit/>
          </a:bodyPr>
          <a:lstStyle/>
          <a:p>
            <a:pPr marL="0" indent="0">
              <a:buNone/>
            </a:pPr>
            <a:r>
              <a:rPr lang="nb-NO" dirty="0" smtClean="0"/>
              <a:t>Ønsker ofte å sammenligne gjennomsnittet til en kontinuerlig variabel i ulike grupper.</a:t>
            </a:r>
          </a:p>
          <a:p>
            <a:pPr marL="0" indent="0">
              <a:buNone/>
            </a:pPr>
            <a:r>
              <a:rPr lang="nb-NO" dirty="0" smtClean="0"/>
              <a:t>Eksempler: </a:t>
            </a:r>
            <a:endParaRPr lang="nb-NO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63620906"/>
              </p:ext>
            </p:extLst>
          </p:nvPr>
        </p:nvGraphicFramePr>
        <p:xfrm>
          <a:off x="1331640" y="3140968"/>
          <a:ext cx="6096000" cy="2966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96344"/>
                <a:gridCol w="2999656"/>
              </a:tblGrid>
              <a:tr h="370840">
                <a:tc>
                  <a:txBody>
                    <a:bodyPr/>
                    <a:lstStyle/>
                    <a:p>
                      <a:r>
                        <a:rPr lang="nb-NO" dirty="0" smtClean="0"/>
                        <a:t>Kontinuerlig</a:t>
                      </a:r>
                      <a:r>
                        <a:rPr lang="nb-NO" baseline="0" dirty="0" smtClean="0"/>
                        <a:t> variabel</a:t>
                      </a:r>
                      <a:endParaRPr lang="nb-N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dirty="0" smtClean="0"/>
                        <a:t>Kategorisk variabel</a:t>
                      </a:r>
                      <a:endParaRPr lang="nb-NO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nb-NO" dirty="0" smtClean="0"/>
                        <a:t>Høyde</a:t>
                      </a:r>
                      <a:endParaRPr lang="nb-N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dirty="0" smtClean="0"/>
                        <a:t>Før</a:t>
                      </a:r>
                      <a:r>
                        <a:rPr lang="nb-NO" baseline="0" dirty="0" smtClean="0"/>
                        <a:t> og etter en behandling</a:t>
                      </a:r>
                      <a:endParaRPr lang="nb-NO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nb-NO" dirty="0" smtClean="0"/>
                        <a:t>Vekt</a:t>
                      </a:r>
                      <a:endParaRPr lang="nb-N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dirty="0" smtClean="0"/>
                        <a:t>Behandling</a:t>
                      </a:r>
                      <a:r>
                        <a:rPr lang="nb-NO" baseline="0" dirty="0" smtClean="0"/>
                        <a:t> og placebo</a:t>
                      </a:r>
                      <a:endParaRPr lang="nb-NO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nb-NO" dirty="0" smtClean="0"/>
                        <a:t>Blodtrykk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dirty="0" smtClean="0"/>
                        <a:t>Menn</a:t>
                      </a:r>
                      <a:r>
                        <a:rPr lang="nb-NO" baseline="0" dirty="0" smtClean="0"/>
                        <a:t> og kvinner</a:t>
                      </a:r>
                      <a:endParaRPr lang="nb-NO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nb-NO" dirty="0" err="1" smtClean="0"/>
                        <a:t>Triglyserider</a:t>
                      </a:r>
                      <a:r>
                        <a:rPr lang="nb-NO" baseline="0" dirty="0" smtClean="0"/>
                        <a:t> i blod</a:t>
                      </a:r>
                      <a:endParaRPr lang="nb-N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dirty="0" smtClean="0"/>
                        <a:t>To ulike behandlinger</a:t>
                      </a:r>
                      <a:endParaRPr lang="nb-NO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nb-NO" dirty="0" smtClean="0"/>
                        <a:t>CD4-nivå</a:t>
                      </a:r>
                      <a:endParaRPr lang="nb-N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b-NO" dirty="0" smtClean="0"/>
                        <a:t>Syke og frisk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nb-NO" dirty="0" smtClean="0"/>
                        <a:t>Kolesterol</a:t>
                      </a:r>
                      <a:endParaRPr lang="nb-N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b-NO" dirty="0" smtClean="0"/>
                        <a:t>Under-</a:t>
                      </a:r>
                      <a:r>
                        <a:rPr lang="nb-NO" baseline="0" dirty="0" smtClean="0"/>
                        <a:t>, normal- og overvekt</a:t>
                      </a:r>
                      <a:endParaRPr lang="nb-NO" dirty="0" smtClean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b-NO" dirty="0" smtClean="0"/>
                        <a:t>…..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dirty="0" smtClean="0"/>
                        <a:t>…..</a:t>
                      </a:r>
                      <a:endParaRPr lang="nb-NO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517848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err="1" smtClean="0"/>
              <a:t>Paired</a:t>
            </a:r>
            <a:r>
              <a:rPr lang="nb-NO" dirty="0" smtClean="0"/>
              <a:t>-Samples T Test</a:t>
            </a:r>
            <a:endParaRPr lang="nb-NO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1340768"/>
            <a:ext cx="4680520" cy="4896544"/>
          </a:xfrm>
        </p:spPr>
        <p:txBody>
          <a:bodyPr>
            <a:noAutofit/>
          </a:bodyPr>
          <a:lstStyle/>
          <a:p>
            <a:r>
              <a:rPr lang="nb-NO" sz="2400" dirty="0" smtClean="0"/>
              <a:t>Vi ønsker å teste om det er signifikant forskjell i blodtrykk før og etter en behandling. </a:t>
            </a:r>
          </a:p>
          <a:p>
            <a:r>
              <a:rPr lang="nb-NO" sz="2400" dirty="0" smtClean="0"/>
              <a:t>Velg </a:t>
            </a:r>
            <a:r>
              <a:rPr lang="nb-NO" sz="2400" dirty="0"/>
              <a:t>«</a:t>
            </a:r>
            <a:r>
              <a:rPr lang="nb-NO" sz="2400" dirty="0" err="1"/>
              <a:t>Analyze</a:t>
            </a:r>
            <a:r>
              <a:rPr lang="nb-NO" sz="2400" dirty="0"/>
              <a:t> </a:t>
            </a:r>
            <a:r>
              <a:rPr lang="nb-NO" sz="2400" dirty="0" smtClean="0"/>
              <a:t>=&gt; </a:t>
            </a:r>
            <a:r>
              <a:rPr lang="nb-NO" sz="2400" dirty="0" err="1" smtClean="0"/>
              <a:t>Compare</a:t>
            </a:r>
            <a:r>
              <a:rPr lang="nb-NO" sz="2400" dirty="0" smtClean="0"/>
              <a:t> </a:t>
            </a:r>
            <a:r>
              <a:rPr lang="nb-NO" sz="2400" dirty="0" err="1"/>
              <a:t>means</a:t>
            </a:r>
            <a:r>
              <a:rPr lang="nb-NO" sz="2400" dirty="0"/>
              <a:t> </a:t>
            </a:r>
            <a:r>
              <a:rPr lang="nb-NO" sz="2400" dirty="0" smtClean="0"/>
              <a:t>=&gt; </a:t>
            </a:r>
            <a:r>
              <a:rPr lang="nb-NO" sz="2400" dirty="0" err="1" smtClean="0"/>
              <a:t>Paired</a:t>
            </a:r>
            <a:r>
              <a:rPr lang="nb-NO" sz="2400" dirty="0" smtClean="0"/>
              <a:t>-Samples T-test»</a:t>
            </a:r>
            <a:endParaRPr lang="nb-NO" sz="2400" dirty="0"/>
          </a:p>
          <a:p>
            <a:pPr marL="0" indent="0">
              <a:buNone/>
            </a:pPr>
            <a:endParaRPr lang="nb-NO" sz="2400" dirty="0"/>
          </a:p>
          <a:p>
            <a:pPr marL="0" indent="0">
              <a:buNone/>
            </a:pPr>
            <a:endParaRPr lang="nb-NO" sz="2400" dirty="0" smtClean="0"/>
          </a:p>
          <a:p>
            <a:pPr marL="0" indent="0">
              <a:buNone/>
            </a:pPr>
            <a:endParaRPr lang="nb-NO" sz="2400" dirty="0" smtClean="0"/>
          </a:p>
          <a:p>
            <a:pPr marL="0" indent="0">
              <a:buNone/>
            </a:pPr>
            <a:endParaRPr lang="nb-NO" sz="2400" dirty="0"/>
          </a:p>
          <a:p>
            <a:pPr marL="0" indent="0">
              <a:buNone/>
            </a:pPr>
            <a:endParaRPr lang="nb-NO" sz="24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45174" y="1412776"/>
            <a:ext cx="3458344" cy="27766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Straight Arrow Connector 4"/>
          <p:cNvCxnSpPr/>
          <p:nvPr/>
        </p:nvCxnSpPr>
        <p:spPr>
          <a:xfrm>
            <a:off x="4572000" y="2801101"/>
            <a:ext cx="2736304" cy="195851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118801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err="1" smtClean="0"/>
              <a:t>Paired</a:t>
            </a:r>
            <a:r>
              <a:rPr lang="nb-NO" dirty="0" smtClean="0"/>
              <a:t>-Samples T Test</a:t>
            </a:r>
            <a:endParaRPr lang="nb-NO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1340768"/>
            <a:ext cx="4680520" cy="4896544"/>
          </a:xfrm>
        </p:spPr>
        <p:txBody>
          <a:bodyPr>
            <a:noAutofit/>
          </a:bodyPr>
          <a:lstStyle/>
          <a:p>
            <a:r>
              <a:rPr lang="nb-NO" sz="2400" dirty="0" smtClean="0"/>
              <a:t>Vi ønsker å teste om det er signifikant forskjell i blodtrykk før og etter en behandling. </a:t>
            </a:r>
          </a:p>
          <a:p>
            <a:r>
              <a:rPr lang="nb-NO" sz="2400" dirty="0" smtClean="0"/>
              <a:t>Velg </a:t>
            </a:r>
            <a:r>
              <a:rPr lang="nb-NO" sz="2400" dirty="0"/>
              <a:t>«</a:t>
            </a:r>
            <a:r>
              <a:rPr lang="nb-NO" sz="2400" dirty="0" err="1"/>
              <a:t>Analyze</a:t>
            </a:r>
            <a:r>
              <a:rPr lang="nb-NO" sz="2400" dirty="0"/>
              <a:t> </a:t>
            </a:r>
            <a:r>
              <a:rPr lang="nb-NO" sz="2400" dirty="0" smtClean="0"/>
              <a:t>=&gt; </a:t>
            </a:r>
            <a:r>
              <a:rPr lang="nb-NO" sz="2400" dirty="0" err="1" smtClean="0"/>
              <a:t>Compare</a:t>
            </a:r>
            <a:r>
              <a:rPr lang="nb-NO" sz="2400" dirty="0" smtClean="0"/>
              <a:t> </a:t>
            </a:r>
            <a:r>
              <a:rPr lang="nb-NO" sz="2400" dirty="0" err="1"/>
              <a:t>means</a:t>
            </a:r>
            <a:r>
              <a:rPr lang="nb-NO" sz="2400" dirty="0"/>
              <a:t> </a:t>
            </a:r>
            <a:r>
              <a:rPr lang="nb-NO" sz="2400" dirty="0" smtClean="0"/>
              <a:t>=&gt; </a:t>
            </a:r>
            <a:r>
              <a:rPr lang="nb-NO" sz="2400" dirty="0" err="1" smtClean="0"/>
              <a:t>Paired</a:t>
            </a:r>
            <a:r>
              <a:rPr lang="nb-NO" sz="2400" dirty="0" smtClean="0"/>
              <a:t>-Samples T-test»</a:t>
            </a:r>
          </a:p>
          <a:p>
            <a:r>
              <a:rPr lang="nb-NO" sz="2400" dirty="0"/>
              <a:t>Flytt over </a:t>
            </a:r>
            <a:r>
              <a:rPr lang="nb-NO" sz="2400" dirty="0" err="1" smtClean="0"/>
              <a:t>BPbas</a:t>
            </a:r>
            <a:r>
              <a:rPr lang="nb-NO" sz="2400" dirty="0" smtClean="0"/>
              <a:t> </a:t>
            </a:r>
            <a:r>
              <a:rPr lang="nb-NO" sz="2400" dirty="0"/>
              <a:t>til </a:t>
            </a:r>
            <a:r>
              <a:rPr lang="nb-NO" sz="2400" dirty="0" smtClean="0"/>
              <a:t>Variabel1 </a:t>
            </a:r>
            <a:r>
              <a:rPr lang="nb-NO" sz="2400" dirty="0"/>
              <a:t>og flytt </a:t>
            </a:r>
            <a:r>
              <a:rPr lang="nb-NO" sz="2400" dirty="0" err="1" smtClean="0"/>
              <a:t>BPafter</a:t>
            </a:r>
            <a:r>
              <a:rPr lang="nb-NO" sz="2400" dirty="0" smtClean="0"/>
              <a:t> til </a:t>
            </a:r>
            <a:r>
              <a:rPr lang="nb-NO" sz="2400" dirty="0"/>
              <a:t>Variable2</a:t>
            </a:r>
            <a:r>
              <a:rPr lang="nb-NO" sz="2400" dirty="0" smtClean="0"/>
              <a:t>.</a:t>
            </a:r>
          </a:p>
          <a:p>
            <a:endParaRPr lang="nb-NO" sz="2400" dirty="0" smtClean="0"/>
          </a:p>
          <a:p>
            <a:pPr marL="0" indent="0">
              <a:buNone/>
            </a:pPr>
            <a:endParaRPr lang="nb-NO" sz="2400" dirty="0"/>
          </a:p>
          <a:p>
            <a:pPr marL="0" indent="0">
              <a:buNone/>
            </a:pPr>
            <a:endParaRPr lang="nb-NO" sz="2400" dirty="0" smtClean="0"/>
          </a:p>
          <a:p>
            <a:pPr marL="0" indent="0">
              <a:buNone/>
            </a:pPr>
            <a:endParaRPr lang="nb-NO" sz="2400" dirty="0" smtClean="0"/>
          </a:p>
          <a:p>
            <a:pPr marL="0" indent="0">
              <a:buNone/>
            </a:pPr>
            <a:endParaRPr lang="nb-NO" sz="2400" dirty="0"/>
          </a:p>
          <a:p>
            <a:pPr marL="0" indent="0">
              <a:buNone/>
            </a:pPr>
            <a:endParaRPr lang="nb-NO" sz="24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45174" y="1412776"/>
            <a:ext cx="3458344" cy="27766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3881220"/>
            <a:ext cx="4680520" cy="27881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Straight Arrow Connector 4"/>
          <p:cNvCxnSpPr/>
          <p:nvPr/>
        </p:nvCxnSpPr>
        <p:spPr>
          <a:xfrm>
            <a:off x="4716016" y="3573016"/>
            <a:ext cx="1800200" cy="936104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873982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err="1" smtClean="0"/>
              <a:t>Paired</a:t>
            </a:r>
            <a:r>
              <a:rPr lang="nb-NO" dirty="0" smtClean="0"/>
              <a:t>-Samples T Test</a:t>
            </a:r>
            <a:endParaRPr lang="nb-NO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1340768"/>
            <a:ext cx="4680520" cy="4896544"/>
          </a:xfrm>
        </p:spPr>
        <p:txBody>
          <a:bodyPr>
            <a:noAutofit/>
          </a:bodyPr>
          <a:lstStyle/>
          <a:p>
            <a:r>
              <a:rPr lang="nb-NO" sz="2400" dirty="0" smtClean="0"/>
              <a:t>Vi ønsker å teste om det er signifikant forskjell i blodtrykk før og etter en behandling. </a:t>
            </a:r>
          </a:p>
          <a:p>
            <a:r>
              <a:rPr lang="nb-NO" sz="2400" dirty="0" smtClean="0"/>
              <a:t>Velg </a:t>
            </a:r>
            <a:r>
              <a:rPr lang="nb-NO" sz="2400" dirty="0"/>
              <a:t>«</a:t>
            </a:r>
            <a:r>
              <a:rPr lang="nb-NO" sz="2400" dirty="0" err="1"/>
              <a:t>Analyze</a:t>
            </a:r>
            <a:r>
              <a:rPr lang="nb-NO" sz="2400" dirty="0"/>
              <a:t> </a:t>
            </a:r>
            <a:r>
              <a:rPr lang="nb-NO" sz="2400" dirty="0" smtClean="0"/>
              <a:t>=&gt; </a:t>
            </a:r>
            <a:r>
              <a:rPr lang="nb-NO" sz="2400" dirty="0" err="1" smtClean="0"/>
              <a:t>Compare</a:t>
            </a:r>
            <a:r>
              <a:rPr lang="nb-NO" sz="2400" dirty="0" smtClean="0"/>
              <a:t> </a:t>
            </a:r>
            <a:r>
              <a:rPr lang="nb-NO" sz="2400" dirty="0" err="1"/>
              <a:t>means</a:t>
            </a:r>
            <a:r>
              <a:rPr lang="nb-NO" sz="2400" dirty="0"/>
              <a:t> </a:t>
            </a:r>
            <a:r>
              <a:rPr lang="nb-NO" sz="2400" dirty="0" smtClean="0"/>
              <a:t>=&gt; </a:t>
            </a:r>
            <a:r>
              <a:rPr lang="nb-NO" sz="2400" dirty="0" err="1" smtClean="0"/>
              <a:t>Paired</a:t>
            </a:r>
            <a:r>
              <a:rPr lang="nb-NO" sz="2400" dirty="0" smtClean="0"/>
              <a:t>-Samples T-test»</a:t>
            </a:r>
          </a:p>
          <a:p>
            <a:r>
              <a:rPr lang="nb-NO" sz="2400" dirty="0"/>
              <a:t>Flytt over </a:t>
            </a:r>
            <a:r>
              <a:rPr lang="nb-NO" sz="2400" dirty="0" err="1" smtClean="0"/>
              <a:t>BPbas</a:t>
            </a:r>
            <a:r>
              <a:rPr lang="nb-NO" sz="2400" dirty="0" smtClean="0"/>
              <a:t> </a:t>
            </a:r>
            <a:r>
              <a:rPr lang="nb-NO" sz="2400" dirty="0"/>
              <a:t>til </a:t>
            </a:r>
            <a:r>
              <a:rPr lang="nb-NO" sz="2400" dirty="0" smtClean="0"/>
              <a:t>Variabel1 </a:t>
            </a:r>
            <a:r>
              <a:rPr lang="nb-NO" sz="2400" dirty="0"/>
              <a:t>og flytt </a:t>
            </a:r>
            <a:r>
              <a:rPr lang="nb-NO" sz="2400" dirty="0" err="1" smtClean="0"/>
              <a:t>BPafter</a:t>
            </a:r>
            <a:r>
              <a:rPr lang="nb-NO" sz="2400" dirty="0" smtClean="0"/>
              <a:t> til </a:t>
            </a:r>
            <a:r>
              <a:rPr lang="nb-NO" sz="2400" dirty="0"/>
              <a:t>Variable2.</a:t>
            </a:r>
          </a:p>
          <a:p>
            <a:r>
              <a:rPr lang="nb-NO" sz="2400" dirty="0"/>
              <a:t>Klikk «OK».</a:t>
            </a:r>
          </a:p>
          <a:p>
            <a:pPr marL="0" indent="0">
              <a:buNone/>
            </a:pPr>
            <a:endParaRPr lang="nb-NO" sz="2400" dirty="0" smtClean="0"/>
          </a:p>
          <a:p>
            <a:pPr marL="0" indent="0">
              <a:buNone/>
            </a:pPr>
            <a:endParaRPr lang="nb-NO" sz="2400" dirty="0"/>
          </a:p>
          <a:p>
            <a:pPr marL="0" indent="0">
              <a:buNone/>
            </a:pPr>
            <a:endParaRPr lang="nb-NO" sz="2400" dirty="0" smtClean="0"/>
          </a:p>
          <a:p>
            <a:pPr marL="0" indent="0">
              <a:buNone/>
            </a:pPr>
            <a:endParaRPr lang="nb-NO" sz="2400" dirty="0" smtClean="0"/>
          </a:p>
          <a:p>
            <a:pPr marL="0" indent="0">
              <a:buNone/>
            </a:pPr>
            <a:endParaRPr lang="nb-NO" sz="2400" dirty="0"/>
          </a:p>
          <a:p>
            <a:pPr marL="0" indent="0">
              <a:buNone/>
            </a:pPr>
            <a:endParaRPr lang="nb-NO" sz="24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45174" y="1412776"/>
            <a:ext cx="3458344" cy="27766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3881220"/>
            <a:ext cx="4680520" cy="27881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Straight Arrow Connector 4"/>
          <p:cNvCxnSpPr/>
          <p:nvPr/>
        </p:nvCxnSpPr>
        <p:spPr>
          <a:xfrm>
            <a:off x="4211960" y="3861048"/>
            <a:ext cx="2862386" cy="576064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271963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27584" y="476672"/>
            <a:ext cx="75741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4000" dirty="0" smtClean="0"/>
              <a:t>Det viktigste i output  </a:t>
            </a:r>
            <a:endParaRPr lang="nb-NO" sz="4000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2529361"/>
            <a:ext cx="8737600" cy="433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357478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27584" y="476672"/>
            <a:ext cx="757414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4000" dirty="0"/>
              <a:t>Det viktigste i output 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1600" dirty="0" smtClean="0"/>
              <a:t>Først kommer gjennomsnittene og standardavvikene for de to tidspunktene</a:t>
            </a:r>
            <a:endParaRPr lang="nb-NO" sz="4000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2529361"/>
            <a:ext cx="8737600" cy="433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>
          <a:xfrm>
            <a:off x="2235302" y="3174684"/>
            <a:ext cx="680513" cy="614355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6" name="Rectangle 5"/>
          <p:cNvSpPr/>
          <p:nvPr/>
        </p:nvSpPr>
        <p:spPr>
          <a:xfrm>
            <a:off x="3563888" y="3174684"/>
            <a:ext cx="912416" cy="542347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8682695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27584" y="476672"/>
            <a:ext cx="757414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4000" dirty="0"/>
              <a:t>Det viktigste i output 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1600" dirty="0" smtClean="0"/>
              <a:t>Først kommer gjennomsnittene og standardavvikene for de to tidspunktene.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1600" dirty="0" smtClean="0"/>
              <a:t>Så kommer testen på differansen i hver par: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nb-NO" sz="1600" dirty="0" smtClean="0">
                <a:solidFill>
                  <a:srgbClr val="FF0000"/>
                </a:solidFill>
              </a:rPr>
              <a:t>Gjennomsnittlig differanse </a:t>
            </a:r>
            <a:r>
              <a:rPr lang="nb-NO" sz="1600" dirty="0" smtClean="0"/>
              <a:t>mellom før og etter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2527300"/>
            <a:ext cx="8737600" cy="433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>
          <a:xfrm>
            <a:off x="2195737" y="6165304"/>
            <a:ext cx="676014" cy="432048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388757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27584" y="476672"/>
            <a:ext cx="757414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4000" dirty="0"/>
              <a:t>Det viktigste i output 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1600" dirty="0" smtClean="0"/>
              <a:t>Først kommer gjennomsnittene og standardavvikene for de to tidspunktene.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1600" dirty="0" smtClean="0"/>
              <a:t>Så kommer testen på differansen i hver par: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nb-NO" sz="1600" dirty="0" smtClean="0"/>
              <a:t>Gjennomsnittlig differanse mellom før og etter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nb-NO" sz="1600" dirty="0" smtClean="0">
                <a:solidFill>
                  <a:srgbClr val="FF0000"/>
                </a:solidFill>
              </a:rPr>
              <a:t>P-verdien</a:t>
            </a:r>
            <a:r>
              <a:rPr lang="nb-NO" sz="1600" dirty="0" smtClean="0"/>
              <a:t> til testen om gjennomsnittlig differanse er lik 0. Her er p-verdien større enn 0.05 og ikke signifikant. 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2538613"/>
            <a:ext cx="8737600" cy="433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>
          <a:xfrm>
            <a:off x="7812360" y="6165304"/>
            <a:ext cx="865956" cy="51939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962102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27584" y="476672"/>
            <a:ext cx="7574140" cy="21852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4000" dirty="0"/>
              <a:t>Det viktigste i output 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1600" dirty="0" smtClean="0"/>
              <a:t>Først kommer gjennomsnittene og standardavvikene for de to tidspunktene.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1600" dirty="0" smtClean="0"/>
              <a:t>Så kommer testen på differansen i hver par: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nb-NO" sz="1600" dirty="0" smtClean="0"/>
              <a:t>Gjennomsnittlig differanse mellom før og etter,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nb-NO" sz="1600" dirty="0">
                <a:solidFill>
                  <a:srgbClr val="FF0000"/>
                </a:solidFill>
              </a:rPr>
              <a:t>P-verdien</a:t>
            </a:r>
            <a:r>
              <a:rPr lang="nb-NO" sz="1600" dirty="0"/>
              <a:t> til testen om gjennomsnittlig differanse er lik 0. Her er p-verdien større enn 0.05 og ikke signifikant.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nb-NO" sz="1600" dirty="0" smtClean="0"/>
              <a:t>Også interessant med </a:t>
            </a:r>
            <a:r>
              <a:rPr lang="nb-NO" sz="1600" dirty="0" smtClean="0">
                <a:solidFill>
                  <a:srgbClr val="FF0000"/>
                </a:solidFill>
              </a:rPr>
              <a:t>konfidensintervallet</a:t>
            </a:r>
            <a:r>
              <a:rPr lang="nb-NO" sz="1600" dirty="0" smtClean="0"/>
              <a:t> for gjennomsnittlig differanse. </a:t>
            </a:r>
          </a:p>
        </p:txBody>
      </p:sp>
      <p:sp>
        <p:nvSpPr>
          <p:cNvPr id="4" name="Rectangle 3"/>
          <p:cNvSpPr/>
          <p:nvPr/>
        </p:nvSpPr>
        <p:spPr>
          <a:xfrm>
            <a:off x="755576" y="5977505"/>
            <a:ext cx="748883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b-NO" b="1" dirty="0"/>
              <a:t>OBS </a:t>
            </a:r>
            <a:r>
              <a:rPr lang="nb-NO" dirty="0"/>
              <a:t>- SPSS tester differansen Variabel1 – Variabel2, </a:t>
            </a:r>
            <a:r>
              <a:rPr lang="nb-NO" dirty="0" smtClean="0"/>
              <a:t>her altså </a:t>
            </a:r>
            <a:r>
              <a:rPr lang="nb-NO" dirty="0" err="1"/>
              <a:t>Before</a:t>
            </a:r>
            <a:r>
              <a:rPr lang="nb-NO" dirty="0"/>
              <a:t> </a:t>
            </a:r>
            <a:r>
              <a:rPr lang="nb-NO" dirty="0" smtClean="0"/>
              <a:t>minus </a:t>
            </a:r>
            <a:r>
              <a:rPr lang="nb-NO" dirty="0" err="1" smtClean="0"/>
              <a:t>After</a:t>
            </a:r>
            <a:r>
              <a:rPr lang="nb-NO" dirty="0" smtClean="0"/>
              <a:t>, så en </a:t>
            </a:r>
            <a:r>
              <a:rPr lang="nb-NO" dirty="0"/>
              <a:t>økning </a:t>
            </a:r>
            <a:r>
              <a:rPr lang="nb-NO" dirty="0" smtClean="0"/>
              <a:t>vil gi en negativ </a:t>
            </a:r>
            <a:r>
              <a:rPr lang="nb-NO" dirty="0"/>
              <a:t>differanse. </a:t>
            </a:r>
            <a:r>
              <a:rPr lang="nb-NO" dirty="0" smtClean="0"/>
              <a:t>Hvis man ønsker omvendt, må man velge </a:t>
            </a:r>
            <a:r>
              <a:rPr lang="nb-NO" dirty="0" err="1" smtClean="0"/>
              <a:t>After</a:t>
            </a:r>
            <a:r>
              <a:rPr lang="nb-NO" dirty="0" smtClean="0"/>
              <a:t> som Variable1 og </a:t>
            </a:r>
            <a:r>
              <a:rPr lang="nb-NO" dirty="0" err="1" smtClean="0"/>
              <a:t>Before</a:t>
            </a:r>
            <a:r>
              <a:rPr lang="nb-NO" dirty="0" smtClean="0"/>
              <a:t> som Variabel2. </a:t>
            </a:r>
            <a:endParaRPr lang="nb-NO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6444" y="2661887"/>
            <a:ext cx="7849740" cy="33156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>
          <a:xfrm>
            <a:off x="4932040" y="5445224"/>
            <a:ext cx="1584176" cy="432048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10426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Oppgave - </a:t>
            </a:r>
            <a:r>
              <a:rPr lang="nb-NO" dirty="0" err="1" smtClean="0"/>
              <a:t>Kolestrol</a:t>
            </a:r>
            <a:r>
              <a:rPr lang="nb-NO" dirty="0" smtClean="0"/>
              <a:t> </a:t>
            </a:r>
            <a:endParaRPr lang="nb-NO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nb-NO" dirty="0" err="1" smtClean="0"/>
              <a:t>Caerphilly</a:t>
            </a:r>
            <a:r>
              <a:rPr lang="nb-NO" dirty="0" smtClean="0"/>
              <a:t>-studien målte total kolesterol ved to forskjellige legebesøk (</a:t>
            </a:r>
            <a:r>
              <a:rPr lang="nb-NO" i="1" dirty="0" err="1" smtClean="0"/>
              <a:t>totchol</a:t>
            </a:r>
            <a:r>
              <a:rPr lang="nb-NO" i="1" dirty="0" smtClean="0"/>
              <a:t> </a:t>
            </a:r>
            <a:r>
              <a:rPr lang="nb-NO" dirty="0" smtClean="0"/>
              <a:t>og </a:t>
            </a:r>
            <a:r>
              <a:rPr lang="nb-NO" i="1" dirty="0" smtClean="0"/>
              <a:t>totchol2</a:t>
            </a:r>
            <a:r>
              <a:rPr lang="nb-NO" dirty="0" smtClean="0"/>
              <a:t>).</a:t>
            </a:r>
          </a:p>
          <a:p>
            <a:pPr marL="0" indent="0">
              <a:buNone/>
            </a:pPr>
            <a:r>
              <a:rPr lang="nb-NO" dirty="0" smtClean="0"/>
              <a:t>Undersøk om det er signifikant forskjell i total kolesterol mellom første og andre legebesøk.</a:t>
            </a:r>
          </a:p>
          <a:p>
            <a:pPr marL="0" indent="0">
              <a:buNone/>
            </a:pPr>
            <a:endParaRPr lang="nb-NO" dirty="0" smtClean="0"/>
          </a:p>
          <a:p>
            <a:pPr marL="0" indent="0">
              <a:buNone/>
            </a:pPr>
            <a:r>
              <a:rPr lang="nb-NO" dirty="0" smtClean="0"/>
              <a:t>Hint: </a:t>
            </a:r>
          </a:p>
          <a:p>
            <a:r>
              <a:rPr lang="nb-NO" dirty="0" smtClean="0"/>
              <a:t>Sjekk normalitet</a:t>
            </a:r>
          </a:p>
          <a:p>
            <a:r>
              <a:rPr lang="nb-NO" dirty="0" err="1" smtClean="0"/>
              <a:t>Paired</a:t>
            </a:r>
            <a:r>
              <a:rPr lang="nb-NO" dirty="0" smtClean="0"/>
              <a:t> samples T test  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5418002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Løsning</a:t>
            </a:r>
            <a:endParaRPr lang="nb-NO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4713387"/>
          </a:xfrm>
        </p:spPr>
        <p:txBody>
          <a:bodyPr/>
          <a:lstStyle/>
          <a:p>
            <a:pPr marL="0" indent="0">
              <a:buNone/>
            </a:pPr>
            <a:r>
              <a:rPr lang="nb-NO" dirty="0" smtClean="0"/>
              <a:t>Steg 1: Normalitets plot av differansen =&gt; Anta normalfordeling er greit.    </a:t>
            </a:r>
            <a:endParaRPr lang="nb-NO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3" y="2492009"/>
            <a:ext cx="4792955" cy="38404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2564904"/>
            <a:ext cx="4032448" cy="36724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418002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Paret eller uavhengig oppsett</a:t>
            </a:r>
            <a:endParaRPr lang="nb-NO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84784"/>
            <a:ext cx="8229600" cy="4641379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nb-NO" sz="2800" dirty="0" smtClean="0"/>
              <a:t>Når man sammenligner gjennomsnitt i forskjellige grupper må man skille mellom to ulike oppsett:</a:t>
            </a:r>
          </a:p>
          <a:p>
            <a:pPr>
              <a:buFontTx/>
              <a:buChar char="-"/>
            </a:pPr>
            <a:r>
              <a:rPr lang="nb-NO" sz="2800" dirty="0" smtClean="0"/>
              <a:t>Parede observasjoner; </a:t>
            </a:r>
            <a:r>
              <a:rPr lang="nb-NO" sz="2800" dirty="0" smtClean="0">
                <a:solidFill>
                  <a:srgbClr val="FF0000"/>
                </a:solidFill>
              </a:rPr>
              <a:t>samme</a:t>
            </a:r>
            <a:r>
              <a:rPr lang="nb-NO" sz="2800" dirty="0" smtClean="0"/>
              <a:t> individ er målt </a:t>
            </a:r>
            <a:r>
              <a:rPr lang="nb-NO" sz="2800" dirty="0" smtClean="0">
                <a:solidFill>
                  <a:srgbClr val="FF0000"/>
                </a:solidFill>
              </a:rPr>
              <a:t>to</a:t>
            </a:r>
            <a:r>
              <a:rPr lang="nb-NO" sz="2800" dirty="0" smtClean="0"/>
              <a:t> ganger, f. eks. før og etter behandling.</a:t>
            </a:r>
          </a:p>
          <a:p>
            <a:pPr>
              <a:buFontTx/>
              <a:buChar char="-"/>
            </a:pPr>
            <a:r>
              <a:rPr lang="nb-NO" sz="2800" dirty="0" smtClean="0"/>
              <a:t>To utvalg; med to </a:t>
            </a:r>
            <a:r>
              <a:rPr lang="nb-NO" sz="2800" dirty="0" smtClean="0">
                <a:solidFill>
                  <a:srgbClr val="FF0000"/>
                </a:solidFill>
              </a:rPr>
              <a:t>uavhengige</a:t>
            </a:r>
            <a:r>
              <a:rPr lang="nb-NO" sz="2800" dirty="0" smtClean="0"/>
              <a:t> grupper med individer er målt, f. eks behandling og placebo</a:t>
            </a:r>
            <a:r>
              <a:rPr lang="nb-NO" sz="2800" dirty="0"/>
              <a:t>. </a:t>
            </a:r>
            <a:endParaRPr lang="nb-NO" sz="2800" dirty="0" smtClean="0"/>
          </a:p>
        </p:txBody>
      </p:sp>
    </p:spTree>
    <p:extLst>
      <p:ext uri="{BB962C8B-B14F-4D97-AF65-F5344CB8AC3E}">
        <p14:creationId xmlns:p14="http://schemas.microsoft.com/office/powerpoint/2010/main" val="1858054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b-NO" dirty="0" smtClean="0"/>
              <a:t>Steg 2: </a:t>
            </a:r>
            <a:r>
              <a:rPr lang="nb-NO" dirty="0" err="1" smtClean="0"/>
              <a:t>Paired</a:t>
            </a:r>
            <a:r>
              <a:rPr lang="nb-NO" dirty="0" smtClean="0"/>
              <a:t> samples T test</a:t>
            </a:r>
            <a:endParaRPr lang="nb-NO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595" y="1268760"/>
            <a:ext cx="8686800" cy="436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805392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Steg 2: </a:t>
            </a:r>
            <a:r>
              <a:rPr lang="nb-NO" dirty="0" err="1" smtClean="0"/>
              <a:t>Paired</a:t>
            </a:r>
            <a:r>
              <a:rPr lang="nb-NO" dirty="0" smtClean="0"/>
              <a:t> samples T test</a:t>
            </a:r>
            <a:endParaRPr lang="nb-NO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864" y="5589240"/>
            <a:ext cx="8229600" cy="1184995"/>
          </a:xfrm>
        </p:spPr>
        <p:txBody>
          <a:bodyPr/>
          <a:lstStyle/>
          <a:p>
            <a:pPr marL="0" indent="0">
              <a:buNone/>
            </a:pPr>
            <a:r>
              <a:rPr lang="nb-NO" dirty="0" smtClean="0"/>
              <a:t>P-verdien er over 0.05: Ikke-signifikant forskjell i total kolesterol mellom legebesøk 1 og besøk 2. </a:t>
            </a:r>
            <a:endParaRPr lang="nb-NO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595" y="1268760"/>
            <a:ext cx="8686800" cy="436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8164650" y="5007923"/>
            <a:ext cx="576064" cy="36004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5142841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err="1" smtClean="0"/>
              <a:t>Independent</a:t>
            </a:r>
            <a:r>
              <a:rPr lang="nb-NO" dirty="0" smtClean="0"/>
              <a:t> Samples T test</a:t>
            </a:r>
            <a:endParaRPr lang="nb-NO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412776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lang="nb-NO" dirty="0" smtClean="0"/>
              <a:t>Vi ønsker å avgjøre om gjennomsnittet i to ulike grupper er forskjellig: f. eks. blodtrykk målt hos røykere og ikke-røykere. </a:t>
            </a:r>
          </a:p>
          <a:p>
            <a:pPr marL="0" indent="0">
              <a:buNone/>
            </a:pPr>
            <a:endParaRPr lang="nb-NO" dirty="0"/>
          </a:p>
          <a:p>
            <a:pPr marL="0" indent="0">
              <a:buNone/>
            </a:pPr>
            <a:r>
              <a:rPr lang="nb-NO" dirty="0" smtClean="0"/>
              <a:t>Hvis målingene i begge grupper kan antas å være normalfordelt, kan bruke man bruke: </a:t>
            </a:r>
            <a:r>
              <a:rPr lang="nb-NO" dirty="0" err="1" smtClean="0"/>
              <a:t>Independent</a:t>
            </a:r>
            <a:r>
              <a:rPr lang="nb-NO" dirty="0" smtClean="0"/>
              <a:t> Samples T test. </a:t>
            </a:r>
          </a:p>
        </p:txBody>
      </p:sp>
    </p:spTree>
    <p:extLst>
      <p:ext uri="{BB962C8B-B14F-4D97-AF65-F5344CB8AC3E}">
        <p14:creationId xmlns:p14="http://schemas.microsoft.com/office/powerpoint/2010/main" val="3489326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1143000"/>
          </a:xfrm>
        </p:spPr>
        <p:txBody>
          <a:bodyPr/>
          <a:lstStyle/>
          <a:p>
            <a:r>
              <a:rPr lang="nb-NO" dirty="0"/>
              <a:t>Hvordan sjekke normalitet?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52736"/>
            <a:ext cx="8229600" cy="4525963"/>
          </a:xfrm>
        </p:spPr>
        <p:txBody>
          <a:bodyPr>
            <a:normAutofit/>
          </a:bodyPr>
          <a:lstStyle/>
          <a:p>
            <a:r>
              <a:rPr lang="nb-NO" sz="2800" dirty="0" smtClean="0"/>
              <a:t>Husk! Når variabelen er målt i </a:t>
            </a:r>
            <a:r>
              <a:rPr lang="nb-NO" sz="2800" dirty="0" smtClean="0">
                <a:solidFill>
                  <a:srgbClr val="FF0000"/>
                </a:solidFill>
              </a:rPr>
              <a:t>uavhengige</a:t>
            </a:r>
            <a:r>
              <a:rPr lang="nb-NO" sz="2800" dirty="0" smtClean="0"/>
              <a:t> grupper må datafilen organiseres i en </a:t>
            </a:r>
            <a:r>
              <a:rPr lang="nb-NO" sz="2800" dirty="0"/>
              <a:t>variabel</a:t>
            </a:r>
            <a:r>
              <a:rPr lang="nb-NO" sz="2800" dirty="0" smtClean="0"/>
              <a:t>kolonne og en gruppeindikator-kolonne.</a:t>
            </a:r>
          </a:p>
        </p:txBody>
      </p:sp>
      <p:pic>
        <p:nvPicPr>
          <p:cNvPr id="9" name="Picture 8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31" b="4789"/>
          <a:stretch/>
        </p:blipFill>
        <p:spPr bwMode="auto">
          <a:xfrm>
            <a:off x="5940152" y="2708920"/>
            <a:ext cx="2524125" cy="33084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8" name="Straight Arrow Connector 7"/>
          <p:cNvCxnSpPr/>
          <p:nvPr/>
        </p:nvCxnSpPr>
        <p:spPr>
          <a:xfrm>
            <a:off x="4572000" y="2204864"/>
            <a:ext cx="3096344" cy="576064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599338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1143000"/>
          </a:xfrm>
        </p:spPr>
        <p:txBody>
          <a:bodyPr/>
          <a:lstStyle/>
          <a:p>
            <a:r>
              <a:rPr lang="nb-NO" dirty="0"/>
              <a:t>Hvordan sjekke normalitet?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52736"/>
            <a:ext cx="8229600" cy="4525963"/>
          </a:xfrm>
        </p:spPr>
        <p:txBody>
          <a:bodyPr>
            <a:normAutofit/>
          </a:bodyPr>
          <a:lstStyle/>
          <a:p>
            <a:r>
              <a:rPr lang="nb-NO" sz="2800" dirty="0" smtClean="0"/>
              <a:t>Husk! </a:t>
            </a:r>
            <a:r>
              <a:rPr lang="nb-NO" sz="2800" dirty="0"/>
              <a:t>Når variabelen er målt i </a:t>
            </a:r>
            <a:r>
              <a:rPr lang="nb-NO" sz="2800" dirty="0">
                <a:solidFill>
                  <a:srgbClr val="FF0000"/>
                </a:solidFill>
              </a:rPr>
              <a:t>uavhengige</a:t>
            </a:r>
            <a:r>
              <a:rPr lang="nb-NO" sz="2800" dirty="0"/>
              <a:t> grupper må datafilen organiseres i en variabelkolonne og en gruppeindikator-kolonne.</a:t>
            </a:r>
          </a:p>
          <a:p>
            <a:r>
              <a:rPr lang="nb-NO" sz="2800" dirty="0" smtClean="0"/>
              <a:t>Sjekker normalitet med «</a:t>
            </a:r>
            <a:r>
              <a:rPr lang="nb-NO" sz="2800" dirty="0" err="1" smtClean="0"/>
              <a:t>Analyze</a:t>
            </a:r>
            <a:r>
              <a:rPr lang="nb-NO" sz="2800" dirty="0"/>
              <a:t> </a:t>
            </a:r>
            <a:r>
              <a:rPr lang="nb-NO" sz="2800" dirty="0" smtClean="0"/>
              <a:t>=&gt; </a:t>
            </a:r>
            <a:r>
              <a:rPr lang="nb-NO" sz="2800" dirty="0" err="1" smtClean="0"/>
              <a:t>Descriptive</a:t>
            </a:r>
            <a:r>
              <a:rPr lang="nb-NO" sz="2800" dirty="0"/>
              <a:t> </a:t>
            </a:r>
            <a:r>
              <a:rPr lang="nb-NO" sz="2800" dirty="0" err="1" smtClean="0"/>
              <a:t>Statistics</a:t>
            </a:r>
            <a:r>
              <a:rPr lang="nb-NO" sz="2800" dirty="0" smtClean="0"/>
              <a:t> =&gt; </a:t>
            </a:r>
            <a:r>
              <a:rPr lang="nb-NO" sz="2800" dirty="0" err="1" smtClean="0"/>
              <a:t>Explore</a:t>
            </a:r>
            <a:r>
              <a:rPr lang="nb-NO" sz="2800" dirty="0" smtClean="0"/>
              <a:t>», men legger gruppeindikatoren under </a:t>
            </a:r>
            <a:r>
              <a:rPr lang="nb-NO" sz="2800" dirty="0" err="1" smtClean="0"/>
              <a:t>Factor</a:t>
            </a:r>
            <a:r>
              <a:rPr lang="nb-NO" sz="2800" dirty="0" smtClean="0"/>
              <a:t> List.</a:t>
            </a: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356992"/>
            <a:ext cx="4391025" cy="301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8" name="Straight Arrow Connector 7"/>
          <p:cNvCxnSpPr/>
          <p:nvPr/>
        </p:nvCxnSpPr>
        <p:spPr>
          <a:xfrm>
            <a:off x="3419872" y="3573016"/>
            <a:ext cx="3168352" cy="1008112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28688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1143000"/>
          </a:xfrm>
        </p:spPr>
        <p:txBody>
          <a:bodyPr/>
          <a:lstStyle/>
          <a:p>
            <a:r>
              <a:rPr lang="nb-NO" dirty="0"/>
              <a:t>Hvordan sjekke normalitet?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52736"/>
            <a:ext cx="8229600" cy="3312367"/>
          </a:xfrm>
        </p:spPr>
        <p:txBody>
          <a:bodyPr>
            <a:normAutofit/>
          </a:bodyPr>
          <a:lstStyle/>
          <a:p>
            <a:r>
              <a:rPr lang="nb-NO" sz="2800" dirty="0" smtClean="0"/>
              <a:t>Husk! Når variabelen er målt i </a:t>
            </a:r>
            <a:r>
              <a:rPr lang="nb-NO" sz="2800" dirty="0" smtClean="0">
                <a:solidFill>
                  <a:srgbClr val="FF0000"/>
                </a:solidFill>
              </a:rPr>
              <a:t>uavhengige</a:t>
            </a:r>
            <a:r>
              <a:rPr lang="nb-NO" sz="2800" dirty="0" smtClean="0"/>
              <a:t> grupper må datafilen organiseres i en variabelkolonne og en gruppeindikator-kolonne.</a:t>
            </a:r>
          </a:p>
          <a:p>
            <a:r>
              <a:rPr lang="nb-NO" sz="2800" dirty="0" smtClean="0"/>
              <a:t>Sjekker normalitet med «</a:t>
            </a:r>
            <a:r>
              <a:rPr lang="nb-NO" sz="2800" dirty="0" err="1" smtClean="0"/>
              <a:t>Analyze</a:t>
            </a:r>
            <a:r>
              <a:rPr lang="nb-NO" sz="2800" dirty="0"/>
              <a:t> </a:t>
            </a:r>
            <a:r>
              <a:rPr lang="nb-NO" sz="2800" dirty="0" smtClean="0"/>
              <a:t>=&gt; </a:t>
            </a:r>
            <a:r>
              <a:rPr lang="nb-NO" sz="2800" dirty="0" err="1" smtClean="0"/>
              <a:t>Descriptive</a:t>
            </a:r>
            <a:r>
              <a:rPr lang="nb-NO" sz="2800" dirty="0"/>
              <a:t> </a:t>
            </a:r>
            <a:r>
              <a:rPr lang="nb-NO" sz="2800" dirty="0" err="1" smtClean="0"/>
              <a:t>Statistics</a:t>
            </a:r>
            <a:r>
              <a:rPr lang="nb-NO" sz="2800" dirty="0" smtClean="0"/>
              <a:t> =&gt; </a:t>
            </a:r>
            <a:r>
              <a:rPr lang="nb-NO" sz="2800" dirty="0" err="1" smtClean="0"/>
              <a:t>Explore</a:t>
            </a:r>
            <a:r>
              <a:rPr lang="nb-NO" sz="2800" dirty="0" smtClean="0"/>
              <a:t>», men legger gruppeindikatoren under </a:t>
            </a:r>
            <a:r>
              <a:rPr lang="nb-NO" sz="2800" dirty="0" err="1" smtClean="0"/>
              <a:t>Factor</a:t>
            </a:r>
            <a:r>
              <a:rPr lang="nb-NO" sz="2800" dirty="0" smtClean="0"/>
              <a:t> List.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71714" y="4005064"/>
            <a:ext cx="381642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2400" dirty="0" smtClean="0"/>
              <a:t>Klikker «Plots» og fjerner «Stem-and-</a:t>
            </a:r>
            <a:r>
              <a:rPr lang="nb-NO" sz="2400" dirty="0" err="1" smtClean="0"/>
              <a:t>leaf</a:t>
            </a:r>
            <a:r>
              <a:rPr lang="nb-NO" sz="2400" dirty="0" smtClean="0"/>
              <a:t>». Velger «Histogram» </a:t>
            </a:r>
            <a:r>
              <a:rPr lang="nb-NO" sz="2400" dirty="0"/>
              <a:t>og </a:t>
            </a:r>
            <a:r>
              <a:rPr lang="nb-NO" sz="2400" dirty="0" smtClean="0"/>
              <a:t>«</a:t>
            </a:r>
            <a:r>
              <a:rPr lang="nb-NO" sz="2400" dirty="0" err="1" smtClean="0"/>
              <a:t>Normality</a:t>
            </a:r>
            <a:r>
              <a:rPr lang="nb-NO" sz="2400" dirty="0" smtClean="0"/>
              <a:t> plots </a:t>
            </a:r>
            <a:r>
              <a:rPr lang="nb-NO" sz="2400" dirty="0" err="1" smtClean="0"/>
              <a:t>with</a:t>
            </a:r>
            <a:r>
              <a:rPr lang="nb-NO" sz="2400" dirty="0" smtClean="0"/>
              <a:t> test», som i Bolk 2. </a:t>
            </a:r>
            <a:endParaRPr lang="nb-NO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nb-NO" sz="2400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3356992"/>
            <a:ext cx="3476625" cy="34427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8" name="Straight Arrow Connector 7"/>
          <p:cNvCxnSpPr/>
          <p:nvPr/>
        </p:nvCxnSpPr>
        <p:spPr>
          <a:xfrm flipV="1">
            <a:off x="2987824" y="4005064"/>
            <a:ext cx="4104456" cy="601042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088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1143000"/>
          </a:xfrm>
        </p:spPr>
        <p:txBody>
          <a:bodyPr/>
          <a:lstStyle/>
          <a:p>
            <a:r>
              <a:rPr lang="nb-NO" dirty="0" smtClean="0"/>
              <a:t>Hvordan sjekke normalitet?</a:t>
            </a:r>
            <a:endParaRPr lang="nb-NO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52736"/>
            <a:ext cx="8229600" cy="4106489"/>
          </a:xfrm>
        </p:spPr>
        <p:txBody>
          <a:bodyPr>
            <a:normAutofit/>
          </a:bodyPr>
          <a:lstStyle/>
          <a:p>
            <a:r>
              <a:rPr lang="nb-NO" sz="2800" dirty="0"/>
              <a:t>Husk! Når variabelen er målt i </a:t>
            </a:r>
            <a:r>
              <a:rPr lang="nb-NO" sz="2800" dirty="0">
                <a:solidFill>
                  <a:srgbClr val="FF0000"/>
                </a:solidFill>
              </a:rPr>
              <a:t>uavhengige</a:t>
            </a:r>
            <a:r>
              <a:rPr lang="nb-NO" sz="2800" dirty="0"/>
              <a:t> grupper må datafilen organiseres i en variabelkolonne og en gruppeindikator-kolonne.</a:t>
            </a:r>
          </a:p>
          <a:p>
            <a:r>
              <a:rPr lang="nb-NO" sz="2800" dirty="0" smtClean="0"/>
              <a:t>Sjekker normalitet med «</a:t>
            </a:r>
            <a:r>
              <a:rPr lang="nb-NO" sz="2800" dirty="0" err="1" smtClean="0"/>
              <a:t>Analyze</a:t>
            </a:r>
            <a:r>
              <a:rPr lang="nb-NO" sz="2800" dirty="0"/>
              <a:t> </a:t>
            </a:r>
            <a:r>
              <a:rPr lang="nb-NO" sz="2800" dirty="0" smtClean="0"/>
              <a:t>=&gt; </a:t>
            </a:r>
            <a:r>
              <a:rPr lang="nb-NO" sz="2800" dirty="0" err="1" smtClean="0"/>
              <a:t>Descriptive</a:t>
            </a:r>
            <a:r>
              <a:rPr lang="nb-NO" sz="2800" dirty="0"/>
              <a:t> </a:t>
            </a:r>
            <a:r>
              <a:rPr lang="nb-NO" sz="2800" dirty="0" err="1" smtClean="0"/>
              <a:t>Statistics</a:t>
            </a:r>
            <a:r>
              <a:rPr lang="nb-NO" sz="2800" dirty="0" smtClean="0"/>
              <a:t> =&gt; </a:t>
            </a:r>
            <a:r>
              <a:rPr lang="nb-NO" sz="2800" dirty="0" err="1" smtClean="0"/>
              <a:t>Explore</a:t>
            </a:r>
            <a:r>
              <a:rPr lang="nb-NO" sz="2800" dirty="0" smtClean="0"/>
              <a:t>», men legger gruppeindikatoren under </a:t>
            </a:r>
            <a:r>
              <a:rPr lang="nb-NO" sz="2800" dirty="0" err="1" smtClean="0"/>
              <a:t>Factor</a:t>
            </a:r>
            <a:r>
              <a:rPr lang="nb-NO" sz="2800" dirty="0" smtClean="0"/>
              <a:t> List.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71714" y="4005064"/>
            <a:ext cx="381642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2400" dirty="0" smtClean="0"/>
              <a:t>Klikker «Plots» </a:t>
            </a:r>
            <a:r>
              <a:rPr lang="nb-NO" sz="2400" dirty="0"/>
              <a:t>og fjerner «Stem-and-</a:t>
            </a:r>
            <a:r>
              <a:rPr lang="nb-NO" sz="2400" dirty="0" err="1"/>
              <a:t>leaf</a:t>
            </a:r>
            <a:r>
              <a:rPr lang="nb-NO" sz="2400" dirty="0"/>
              <a:t>». Velger «</a:t>
            </a:r>
            <a:r>
              <a:rPr lang="nb-NO" sz="2400" dirty="0" smtClean="0"/>
              <a:t>Histogram» og «</a:t>
            </a:r>
            <a:r>
              <a:rPr lang="nb-NO" sz="2400" dirty="0" err="1" smtClean="0"/>
              <a:t>Normality</a:t>
            </a:r>
            <a:r>
              <a:rPr lang="nb-NO" sz="2400" dirty="0" smtClean="0"/>
              <a:t> plots </a:t>
            </a:r>
            <a:r>
              <a:rPr lang="nb-NO" sz="2400" dirty="0" err="1" smtClean="0"/>
              <a:t>with</a:t>
            </a:r>
            <a:r>
              <a:rPr lang="nb-NO" sz="2400" dirty="0" smtClean="0"/>
              <a:t> test», som i Bolk 2. </a:t>
            </a:r>
            <a:endParaRPr lang="nb-NO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nb-NO" sz="2400" dirty="0"/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3356992"/>
            <a:ext cx="3476625" cy="34427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0" name="Straight Arrow Connector 9"/>
          <p:cNvCxnSpPr/>
          <p:nvPr/>
        </p:nvCxnSpPr>
        <p:spPr>
          <a:xfrm flipV="1">
            <a:off x="2555776" y="4221088"/>
            <a:ext cx="4464496" cy="802194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028955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1143000"/>
          </a:xfrm>
        </p:spPr>
        <p:txBody>
          <a:bodyPr/>
          <a:lstStyle/>
          <a:p>
            <a:r>
              <a:rPr lang="nb-NO" dirty="0"/>
              <a:t>Hvordan sjekke normalitet?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52736"/>
            <a:ext cx="8229600" cy="3672407"/>
          </a:xfrm>
        </p:spPr>
        <p:txBody>
          <a:bodyPr>
            <a:normAutofit/>
          </a:bodyPr>
          <a:lstStyle/>
          <a:p>
            <a:r>
              <a:rPr lang="nb-NO" sz="2800" dirty="0"/>
              <a:t>Husk! Når variabelen er målt i </a:t>
            </a:r>
            <a:r>
              <a:rPr lang="nb-NO" sz="2800" dirty="0">
                <a:solidFill>
                  <a:srgbClr val="FF0000"/>
                </a:solidFill>
              </a:rPr>
              <a:t>uavhengige</a:t>
            </a:r>
            <a:r>
              <a:rPr lang="nb-NO" sz="2800" dirty="0"/>
              <a:t> grupper må datafilen organiseres i en variabelkolonne og en gruppeindikator-kolonne.</a:t>
            </a:r>
          </a:p>
          <a:p>
            <a:r>
              <a:rPr lang="nb-NO" sz="2800" dirty="0" smtClean="0"/>
              <a:t>Sjekker normalitet med «</a:t>
            </a:r>
            <a:r>
              <a:rPr lang="nb-NO" sz="2800" dirty="0" err="1" smtClean="0"/>
              <a:t>Analyze</a:t>
            </a:r>
            <a:r>
              <a:rPr lang="nb-NO" sz="2800" dirty="0"/>
              <a:t> </a:t>
            </a:r>
            <a:r>
              <a:rPr lang="nb-NO" sz="2800" dirty="0" smtClean="0"/>
              <a:t>=&gt; </a:t>
            </a:r>
            <a:r>
              <a:rPr lang="nb-NO" sz="2800" dirty="0" err="1" smtClean="0"/>
              <a:t>Descriptive</a:t>
            </a:r>
            <a:r>
              <a:rPr lang="nb-NO" sz="2800" dirty="0"/>
              <a:t> </a:t>
            </a:r>
            <a:r>
              <a:rPr lang="nb-NO" sz="2800" dirty="0" err="1" smtClean="0"/>
              <a:t>Statistics</a:t>
            </a:r>
            <a:r>
              <a:rPr lang="nb-NO" sz="2800" dirty="0" smtClean="0"/>
              <a:t> =&gt; </a:t>
            </a:r>
            <a:r>
              <a:rPr lang="nb-NO" sz="2800" dirty="0" err="1" smtClean="0"/>
              <a:t>Explore</a:t>
            </a:r>
            <a:r>
              <a:rPr lang="nb-NO" sz="2800" dirty="0" smtClean="0"/>
              <a:t>», men legger gruppeindikatoren under </a:t>
            </a:r>
            <a:r>
              <a:rPr lang="nb-NO" sz="2800" dirty="0" err="1" smtClean="0"/>
              <a:t>Factor</a:t>
            </a:r>
            <a:r>
              <a:rPr lang="nb-NO" sz="2800" dirty="0" smtClean="0"/>
              <a:t> List.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71714" y="4005064"/>
            <a:ext cx="381642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2400" dirty="0" smtClean="0"/>
              <a:t>Klikker «Plots» </a:t>
            </a:r>
            <a:r>
              <a:rPr lang="nb-NO" sz="2400" dirty="0"/>
              <a:t>og fjerner «Stem-and-</a:t>
            </a:r>
            <a:r>
              <a:rPr lang="nb-NO" sz="2400" dirty="0" err="1"/>
              <a:t>leaf</a:t>
            </a:r>
            <a:r>
              <a:rPr lang="nb-NO" sz="2400" dirty="0"/>
              <a:t>». Velger «</a:t>
            </a:r>
            <a:r>
              <a:rPr lang="nb-NO" sz="2400" dirty="0" smtClean="0"/>
              <a:t>Histogram» </a:t>
            </a:r>
            <a:r>
              <a:rPr lang="nb-NO" sz="2400" dirty="0"/>
              <a:t>og </a:t>
            </a:r>
            <a:r>
              <a:rPr lang="nb-NO" sz="2400" dirty="0" smtClean="0"/>
              <a:t>«</a:t>
            </a:r>
            <a:r>
              <a:rPr lang="nb-NO" sz="2400" dirty="0" err="1" smtClean="0"/>
              <a:t>Normality</a:t>
            </a:r>
            <a:r>
              <a:rPr lang="nb-NO" sz="2400" dirty="0" smtClean="0"/>
              <a:t> plots </a:t>
            </a:r>
            <a:r>
              <a:rPr lang="nb-NO" sz="2400" dirty="0" err="1" smtClean="0"/>
              <a:t>with</a:t>
            </a:r>
            <a:r>
              <a:rPr lang="nb-NO" sz="2400" dirty="0" smtClean="0"/>
              <a:t> test», som i Bolk 2.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nb-NO" sz="2400" dirty="0"/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3356992"/>
            <a:ext cx="3476625" cy="34427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2" name="Straight Arrow Connector 11"/>
          <p:cNvCxnSpPr/>
          <p:nvPr/>
        </p:nvCxnSpPr>
        <p:spPr>
          <a:xfrm flipV="1">
            <a:off x="3635896" y="4941168"/>
            <a:ext cx="1512168" cy="459586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17373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1143000"/>
          </a:xfrm>
        </p:spPr>
        <p:txBody>
          <a:bodyPr/>
          <a:lstStyle/>
          <a:p>
            <a:r>
              <a:rPr lang="nb-NO" dirty="0"/>
              <a:t>Hvordan sjekke normalitet?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52736"/>
            <a:ext cx="8229600" cy="3672407"/>
          </a:xfrm>
        </p:spPr>
        <p:txBody>
          <a:bodyPr>
            <a:normAutofit/>
          </a:bodyPr>
          <a:lstStyle/>
          <a:p>
            <a:r>
              <a:rPr lang="nb-NO" sz="2800" dirty="0"/>
              <a:t>Husk! Når variabelen er målt i </a:t>
            </a:r>
            <a:r>
              <a:rPr lang="nb-NO" sz="2800" dirty="0">
                <a:solidFill>
                  <a:srgbClr val="FF0000"/>
                </a:solidFill>
              </a:rPr>
              <a:t>uavhengige</a:t>
            </a:r>
            <a:r>
              <a:rPr lang="nb-NO" sz="2800" dirty="0"/>
              <a:t> grupper må datafilen organiseres i en variabelkolonne og en gruppeindikator-kolonne.</a:t>
            </a:r>
          </a:p>
          <a:p>
            <a:r>
              <a:rPr lang="nb-NO" sz="2800" dirty="0" smtClean="0"/>
              <a:t>Sjekker normalitet med «</a:t>
            </a:r>
            <a:r>
              <a:rPr lang="nb-NO" sz="2800" dirty="0" err="1" smtClean="0"/>
              <a:t>Analyze</a:t>
            </a:r>
            <a:r>
              <a:rPr lang="nb-NO" sz="2800" dirty="0"/>
              <a:t> </a:t>
            </a:r>
            <a:r>
              <a:rPr lang="nb-NO" sz="2800" dirty="0" smtClean="0"/>
              <a:t>=&gt; </a:t>
            </a:r>
            <a:r>
              <a:rPr lang="nb-NO" sz="2800" dirty="0" err="1" smtClean="0"/>
              <a:t>Descriptive</a:t>
            </a:r>
            <a:r>
              <a:rPr lang="nb-NO" sz="2800" dirty="0"/>
              <a:t> </a:t>
            </a:r>
            <a:r>
              <a:rPr lang="nb-NO" sz="2800" dirty="0" err="1" smtClean="0"/>
              <a:t>Statistics</a:t>
            </a:r>
            <a:r>
              <a:rPr lang="nb-NO" sz="2800" dirty="0" smtClean="0"/>
              <a:t> =&gt; </a:t>
            </a:r>
            <a:r>
              <a:rPr lang="nb-NO" sz="2800" dirty="0" err="1" smtClean="0"/>
              <a:t>Explore</a:t>
            </a:r>
            <a:r>
              <a:rPr lang="nb-NO" sz="2800" dirty="0" smtClean="0"/>
              <a:t>», men legger gruppeindikatoren under </a:t>
            </a:r>
            <a:r>
              <a:rPr lang="nb-NO" sz="2800" dirty="0" err="1" smtClean="0"/>
              <a:t>Factor</a:t>
            </a:r>
            <a:r>
              <a:rPr lang="nb-NO" sz="2800" dirty="0" smtClean="0"/>
              <a:t> List.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71714" y="4005064"/>
            <a:ext cx="3816424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2400" dirty="0" smtClean="0"/>
              <a:t>Klikker «Plots» </a:t>
            </a:r>
            <a:r>
              <a:rPr lang="nb-NO" sz="2400" dirty="0"/>
              <a:t>og fjerner «Stem-and-</a:t>
            </a:r>
            <a:r>
              <a:rPr lang="nb-NO" sz="2400" dirty="0" err="1"/>
              <a:t>leaf</a:t>
            </a:r>
            <a:r>
              <a:rPr lang="nb-NO" sz="2400" dirty="0"/>
              <a:t>». Velger «</a:t>
            </a:r>
            <a:r>
              <a:rPr lang="nb-NO" sz="2400" dirty="0" smtClean="0"/>
              <a:t>Histogram» </a:t>
            </a:r>
            <a:r>
              <a:rPr lang="nb-NO" sz="2400" dirty="0"/>
              <a:t>og </a:t>
            </a:r>
            <a:r>
              <a:rPr lang="nb-NO" sz="2400" dirty="0" smtClean="0"/>
              <a:t>«</a:t>
            </a:r>
            <a:r>
              <a:rPr lang="nb-NO" sz="2400" dirty="0" err="1" smtClean="0"/>
              <a:t>Normality</a:t>
            </a:r>
            <a:r>
              <a:rPr lang="nb-NO" sz="2400" dirty="0" smtClean="0"/>
              <a:t> plots </a:t>
            </a:r>
            <a:r>
              <a:rPr lang="nb-NO" sz="2400" dirty="0" err="1" smtClean="0"/>
              <a:t>with</a:t>
            </a:r>
            <a:r>
              <a:rPr lang="nb-NO" sz="2400" dirty="0" smtClean="0"/>
              <a:t> test», som i Bolk 2.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2400" dirty="0" err="1" smtClean="0"/>
              <a:t>Boxplot</a:t>
            </a:r>
            <a:r>
              <a:rPr lang="nb-NO" sz="2400" dirty="0" smtClean="0"/>
              <a:t> er valgt.</a:t>
            </a:r>
            <a:endParaRPr lang="nb-NO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nb-NO" sz="2400" dirty="0"/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3356992"/>
            <a:ext cx="3476625" cy="34427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2" name="Straight Arrow Connector 11"/>
          <p:cNvCxnSpPr/>
          <p:nvPr/>
        </p:nvCxnSpPr>
        <p:spPr>
          <a:xfrm flipV="1">
            <a:off x="2987824" y="4005064"/>
            <a:ext cx="2232248" cy="2088232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654549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332656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lang="nb-NO" dirty="0" smtClean="0"/>
              <a:t>Får da ut normalitetsplot for de to gruppene (Røyker/Ikke-røyker) hver for seg:</a:t>
            </a:r>
            <a:endParaRPr lang="nb-NO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264" y="1746999"/>
            <a:ext cx="4846465" cy="38833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944" y="1761467"/>
            <a:ext cx="4810173" cy="38542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83931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Paret eller uavhengig oppsett</a:t>
            </a:r>
            <a:endParaRPr lang="nb-NO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84784"/>
            <a:ext cx="8229600" cy="4641379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nb-NO" sz="2800" dirty="0" smtClean="0"/>
              <a:t>Når man sammenligner gjennomsnitt i forskjellige grupper må man skille mellom to ulike oppsett:</a:t>
            </a:r>
          </a:p>
          <a:p>
            <a:pPr>
              <a:buFontTx/>
              <a:buChar char="-"/>
            </a:pPr>
            <a:r>
              <a:rPr lang="nb-NO" sz="2800" dirty="0" smtClean="0"/>
              <a:t>Parede observasjoner; </a:t>
            </a:r>
            <a:r>
              <a:rPr lang="nb-NO" sz="2800" dirty="0" smtClean="0">
                <a:solidFill>
                  <a:srgbClr val="FF0000"/>
                </a:solidFill>
              </a:rPr>
              <a:t>samme</a:t>
            </a:r>
            <a:r>
              <a:rPr lang="nb-NO" sz="2800" dirty="0" smtClean="0"/>
              <a:t> individ er målt </a:t>
            </a:r>
            <a:r>
              <a:rPr lang="nb-NO" sz="2800" dirty="0" smtClean="0">
                <a:solidFill>
                  <a:srgbClr val="FF0000"/>
                </a:solidFill>
              </a:rPr>
              <a:t>to</a:t>
            </a:r>
            <a:r>
              <a:rPr lang="nb-NO" sz="2800" dirty="0" smtClean="0"/>
              <a:t> ganger, f. eks. før og etter behandling.</a:t>
            </a:r>
          </a:p>
          <a:p>
            <a:pPr>
              <a:buFontTx/>
              <a:buChar char="-"/>
            </a:pPr>
            <a:r>
              <a:rPr lang="nb-NO" sz="2800" dirty="0" smtClean="0"/>
              <a:t>To utvalg; med to </a:t>
            </a:r>
            <a:r>
              <a:rPr lang="nb-NO" sz="2800" dirty="0" smtClean="0">
                <a:solidFill>
                  <a:srgbClr val="FF0000"/>
                </a:solidFill>
              </a:rPr>
              <a:t>uavhengige</a:t>
            </a:r>
            <a:r>
              <a:rPr lang="nb-NO" sz="2800" dirty="0" smtClean="0"/>
              <a:t> grupper med individer er målt, f. eks behandling og placebo</a:t>
            </a:r>
            <a:r>
              <a:rPr lang="nb-NO" sz="2800" dirty="0"/>
              <a:t>. </a:t>
            </a:r>
            <a:endParaRPr lang="nb-NO" sz="2800" dirty="0" smtClean="0"/>
          </a:p>
          <a:p>
            <a:pPr marL="0" indent="0">
              <a:buNone/>
            </a:pPr>
            <a:r>
              <a:rPr lang="nb-NO" sz="2800" dirty="0" smtClean="0"/>
              <a:t>Dette </a:t>
            </a:r>
            <a:r>
              <a:rPr lang="nb-NO" sz="2800" dirty="0"/>
              <a:t>gir to </a:t>
            </a:r>
            <a:r>
              <a:rPr lang="nb-NO" sz="2800" dirty="0" smtClean="0"/>
              <a:t>forskjellige t-tester</a:t>
            </a:r>
            <a:r>
              <a:rPr lang="nb-NO" sz="2800" dirty="0"/>
              <a:t>: </a:t>
            </a:r>
          </a:p>
          <a:p>
            <a:r>
              <a:rPr lang="nb-NO" sz="2800" dirty="0" err="1">
                <a:solidFill>
                  <a:schemeClr val="accent1"/>
                </a:solidFill>
              </a:rPr>
              <a:t>Paired</a:t>
            </a:r>
            <a:r>
              <a:rPr lang="nb-NO" sz="2800" dirty="0">
                <a:solidFill>
                  <a:schemeClr val="accent1"/>
                </a:solidFill>
              </a:rPr>
              <a:t> sample t-test</a:t>
            </a:r>
          </a:p>
          <a:p>
            <a:r>
              <a:rPr lang="nb-NO" sz="2800" dirty="0" err="1">
                <a:solidFill>
                  <a:schemeClr val="accent1"/>
                </a:solidFill>
              </a:rPr>
              <a:t>Independent</a:t>
            </a:r>
            <a:r>
              <a:rPr lang="nb-NO" sz="2800" dirty="0">
                <a:solidFill>
                  <a:schemeClr val="accent1"/>
                </a:solidFill>
              </a:rPr>
              <a:t> sample t-test</a:t>
            </a:r>
          </a:p>
          <a:p>
            <a:pPr marL="0" indent="0">
              <a:buNone/>
            </a:pPr>
            <a:endParaRPr lang="nb-NO" sz="2800" dirty="0" smtClean="0"/>
          </a:p>
        </p:txBody>
      </p:sp>
    </p:spTree>
    <p:extLst>
      <p:ext uri="{BB962C8B-B14F-4D97-AF65-F5344CB8AC3E}">
        <p14:creationId xmlns:p14="http://schemas.microsoft.com/office/powerpoint/2010/main" val="570551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332656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lang="nb-NO" dirty="0" smtClean="0"/>
              <a:t>Får da ut normalitetsplot for de to gruppene (Røyker/Ikke-røyker) hver for seg:</a:t>
            </a:r>
            <a:endParaRPr lang="nb-NO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264" y="1746999"/>
            <a:ext cx="4846465" cy="38833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944" y="1761467"/>
            <a:ext cx="4810173" cy="38542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07504" y="5650116"/>
            <a:ext cx="9289032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dirty="0" smtClean="0"/>
              <a:t>           		Ikke-røykere			Røykere</a:t>
            </a:r>
            <a:endParaRPr lang="nb-NO" dirty="0"/>
          </a:p>
          <a:p>
            <a:r>
              <a:rPr lang="nb-NO" sz="2800" dirty="0" smtClean="0"/>
              <a:t>Det ser greit ut å anta normalfordelte data i begge grupper.  </a:t>
            </a:r>
            <a:endParaRPr lang="nb-NO" sz="2800" dirty="0"/>
          </a:p>
        </p:txBody>
      </p:sp>
    </p:spTree>
    <p:extLst>
      <p:ext uri="{BB962C8B-B14F-4D97-AF65-F5344CB8AC3E}">
        <p14:creationId xmlns:p14="http://schemas.microsoft.com/office/powerpoint/2010/main" val="30398473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1787763"/>
            <a:ext cx="4048125" cy="266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548680"/>
            <a:ext cx="82296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b-NO" sz="2800" dirty="0" smtClean="0"/>
              <a:t>For å teste om forskjellen i gjennomsnitt: </a:t>
            </a:r>
          </a:p>
          <a:p>
            <a:r>
              <a:rPr lang="nb-NO" sz="2800" dirty="0" smtClean="0"/>
              <a:t>Velg «</a:t>
            </a:r>
            <a:r>
              <a:rPr lang="nb-NO" sz="2800" dirty="0" err="1" smtClean="0"/>
              <a:t>Analyze</a:t>
            </a:r>
            <a:r>
              <a:rPr lang="nb-NO" sz="2800" dirty="0" smtClean="0"/>
              <a:t> =&gt; </a:t>
            </a:r>
            <a:r>
              <a:rPr lang="nb-NO" sz="2800" dirty="0" err="1" smtClean="0"/>
              <a:t>Compare</a:t>
            </a:r>
            <a:r>
              <a:rPr lang="nb-NO" sz="2800" dirty="0" smtClean="0"/>
              <a:t> </a:t>
            </a:r>
            <a:r>
              <a:rPr lang="nb-NO" sz="2800" dirty="0" err="1" smtClean="0"/>
              <a:t>Means</a:t>
            </a:r>
            <a:r>
              <a:rPr lang="nb-NO" sz="2800" dirty="0" smtClean="0"/>
              <a:t> =&gt; </a:t>
            </a:r>
            <a:r>
              <a:rPr lang="nb-NO" sz="2800" dirty="0" err="1" smtClean="0"/>
              <a:t>Independent</a:t>
            </a:r>
            <a:r>
              <a:rPr lang="nb-NO" sz="2800" dirty="0" smtClean="0"/>
              <a:t> Samples T test» </a:t>
            </a:r>
            <a:endParaRPr lang="nb-NO" sz="2800" dirty="0"/>
          </a:p>
        </p:txBody>
      </p:sp>
      <p:cxnSp>
        <p:nvCxnSpPr>
          <p:cNvPr id="5" name="Straight Arrow Connector 4"/>
          <p:cNvCxnSpPr/>
          <p:nvPr/>
        </p:nvCxnSpPr>
        <p:spPr>
          <a:xfrm>
            <a:off x="3268017" y="1787763"/>
            <a:ext cx="3464223" cy="1569229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37874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3429000"/>
            <a:ext cx="4381500" cy="2657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548680"/>
            <a:ext cx="7848872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b-NO" sz="2800" dirty="0" smtClean="0"/>
              <a:t>For å teste om forskjellen i gjennomsnitt: </a:t>
            </a:r>
          </a:p>
          <a:p>
            <a:r>
              <a:rPr lang="nb-NO" sz="2800" dirty="0" smtClean="0"/>
              <a:t>Velg «</a:t>
            </a:r>
            <a:r>
              <a:rPr lang="nb-NO" sz="2800" dirty="0" err="1" smtClean="0"/>
              <a:t>Analyze</a:t>
            </a:r>
            <a:r>
              <a:rPr lang="nb-NO" sz="2800" dirty="0" smtClean="0"/>
              <a:t> =&gt; </a:t>
            </a:r>
            <a:r>
              <a:rPr lang="nb-NO" sz="2800" dirty="0" err="1" smtClean="0"/>
              <a:t>Compare</a:t>
            </a:r>
            <a:r>
              <a:rPr lang="nb-NO" sz="2800" dirty="0" smtClean="0"/>
              <a:t> </a:t>
            </a:r>
            <a:r>
              <a:rPr lang="nb-NO" sz="2800" dirty="0" err="1" smtClean="0"/>
              <a:t>Means</a:t>
            </a:r>
            <a:r>
              <a:rPr lang="nb-NO" sz="2800" dirty="0" smtClean="0"/>
              <a:t> =&gt; </a:t>
            </a:r>
            <a:r>
              <a:rPr lang="nb-NO" sz="2800" dirty="0" err="1" smtClean="0"/>
              <a:t>Independent</a:t>
            </a:r>
            <a:r>
              <a:rPr lang="nb-NO" sz="2800" dirty="0" smtClean="0"/>
              <a:t> Samples T test» </a:t>
            </a:r>
          </a:p>
          <a:p>
            <a:r>
              <a:rPr lang="nb-NO" sz="2800" dirty="0" smtClean="0"/>
              <a:t>Flytt den kontinuerlige variabelen </a:t>
            </a:r>
            <a:r>
              <a:rPr lang="nb-NO" sz="2800" dirty="0" smtClean="0"/>
              <a:t>(</a:t>
            </a:r>
            <a:r>
              <a:rPr lang="nb-NO" sz="2800" i="1" dirty="0" err="1" smtClean="0"/>
              <a:t>BPbas</a:t>
            </a:r>
            <a:r>
              <a:rPr lang="nb-NO" sz="2800" dirty="0" smtClean="0"/>
              <a:t>) </a:t>
            </a:r>
            <a:r>
              <a:rPr lang="nb-NO" sz="2800" dirty="0" smtClean="0"/>
              <a:t>til «Test Variable(s)», </a:t>
            </a:r>
            <a:endParaRPr lang="nb-NO" sz="2800" dirty="0"/>
          </a:p>
        </p:txBody>
      </p:sp>
      <p:cxnSp>
        <p:nvCxnSpPr>
          <p:cNvPr id="5" name="Straight Arrow Connector 4"/>
          <p:cNvCxnSpPr/>
          <p:nvPr/>
        </p:nvCxnSpPr>
        <p:spPr>
          <a:xfrm>
            <a:off x="3563888" y="2708920"/>
            <a:ext cx="3096344" cy="1296144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67984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3429000"/>
            <a:ext cx="4410075" cy="266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548680"/>
            <a:ext cx="7848872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b-NO" sz="2800" dirty="0" smtClean="0"/>
              <a:t>For å teste om forskjellen i gjennomsnitt: </a:t>
            </a:r>
          </a:p>
          <a:p>
            <a:r>
              <a:rPr lang="nb-NO" sz="2800" dirty="0" smtClean="0"/>
              <a:t>Velg «</a:t>
            </a:r>
            <a:r>
              <a:rPr lang="nb-NO" sz="2800" dirty="0" err="1" smtClean="0"/>
              <a:t>Analyze</a:t>
            </a:r>
            <a:r>
              <a:rPr lang="nb-NO" sz="2800" dirty="0" smtClean="0"/>
              <a:t> =&gt; </a:t>
            </a:r>
            <a:r>
              <a:rPr lang="nb-NO" sz="2800" dirty="0" err="1" smtClean="0"/>
              <a:t>Compare</a:t>
            </a:r>
            <a:r>
              <a:rPr lang="nb-NO" sz="2800" dirty="0" smtClean="0"/>
              <a:t> </a:t>
            </a:r>
            <a:r>
              <a:rPr lang="nb-NO" sz="2800" dirty="0" err="1" smtClean="0"/>
              <a:t>Means</a:t>
            </a:r>
            <a:r>
              <a:rPr lang="nb-NO" sz="2800" dirty="0" smtClean="0"/>
              <a:t> =&gt; </a:t>
            </a:r>
            <a:r>
              <a:rPr lang="nb-NO" sz="2800" dirty="0" err="1" smtClean="0"/>
              <a:t>Independent</a:t>
            </a:r>
            <a:r>
              <a:rPr lang="nb-NO" sz="2800" dirty="0" smtClean="0"/>
              <a:t> Samples T test» </a:t>
            </a:r>
          </a:p>
          <a:p>
            <a:r>
              <a:rPr lang="nb-NO" sz="2800" dirty="0" smtClean="0"/>
              <a:t>Flytt den kontinuerlige variabelen </a:t>
            </a:r>
            <a:r>
              <a:rPr lang="nb-NO" sz="2800" dirty="0" smtClean="0"/>
              <a:t>(</a:t>
            </a:r>
            <a:r>
              <a:rPr lang="nb-NO" sz="2800" i="1" dirty="0" err="1" smtClean="0"/>
              <a:t>BPbas</a:t>
            </a:r>
            <a:r>
              <a:rPr lang="nb-NO" sz="2800" dirty="0" smtClean="0"/>
              <a:t>) </a:t>
            </a:r>
            <a:r>
              <a:rPr lang="nb-NO" sz="2800" dirty="0" smtClean="0"/>
              <a:t>til «Test Variable(s)» og gruppeindikator (</a:t>
            </a:r>
            <a:r>
              <a:rPr lang="nb-NO" sz="2800" i="1" dirty="0" err="1" smtClean="0"/>
              <a:t>Smoker</a:t>
            </a:r>
            <a:r>
              <a:rPr lang="nb-NO" sz="2800" dirty="0" smtClean="0"/>
              <a:t>) til «</a:t>
            </a:r>
            <a:r>
              <a:rPr lang="nb-NO" sz="2800" dirty="0" err="1" smtClean="0"/>
              <a:t>Grouping</a:t>
            </a:r>
            <a:r>
              <a:rPr lang="nb-NO" sz="2800" dirty="0" smtClean="0"/>
              <a:t> Variable», og klikk «</a:t>
            </a:r>
            <a:r>
              <a:rPr lang="nb-NO" sz="2800" dirty="0" err="1" smtClean="0"/>
              <a:t>Define</a:t>
            </a:r>
            <a:r>
              <a:rPr lang="nb-NO" sz="2800" dirty="0" smtClean="0"/>
              <a:t> Groups»</a:t>
            </a:r>
          </a:p>
        </p:txBody>
      </p:sp>
      <p:cxnSp>
        <p:nvCxnSpPr>
          <p:cNvPr id="7" name="Straight Arrow Connector 6"/>
          <p:cNvCxnSpPr/>
          <p:nvPr/>
        </p:nvCxnSpPr>
        <p:spPr>
          <a:xfrm>
            <a:off x="6068638" y="3341789"/>
            <a:ext cx="879626" cy="2175443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974919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3458232"/>
            <a:ext cx="4309492" cy="2619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548680"/>
            <a:ext cx="7848872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b-NO" sz="2800" dirty="0" smtClean="0"/>
              <a:t>For å teste om forskjellen i gjennomsnitt: </a:t>
            </a:r>
          </a:p>
          <a:p>
            <a:r>
              <a:rPr lang="nb-NO" sz="2800" dirty="0" smtClean="0"/>
              <a:t>Velg «</a:t>
            </a:r>
            <a:r>
              <a:rPr lang="nb-NO" sz="2800" dirty="0" err="1" smtClean="0"/>
              <a:t>Analyze</a:t>
            </a:r>
            <a:r>
              <a:rPr lang="nb-NO" sz="2800" dirty="0" smtClean="0"/>
              <a:t> =&gt; </a:t>
            </a:r>
            <a:r>
              <a:rPr lang="nb-NO" sz="2800" dirty="0" err="1" smtClean="0"/>
              <a:t>Compare</a:t>
            </a:r>
            <a:r>
              <a:rPr lang="nb-NO" sz="2800" dirty="0" smtClean="0"/>
              <a:t> </a:t>
            </a:r>
            <a:r>
              <a:rPr lang="nb-NO" sz="2800" dirty="0" err="1" smtClean="0"/>
              <a:t>Means</a:t>
            </a:r>
            <a:r>
              <a:rPr lang="nb-NO" sz="2800" dirty="0" smtClean="0"/>
              <a:t> =&gt; </a:t>
            </a:r>
            <a:r>
              <a:rPr lang="nb-NO" sz="2800" dirty="0" err="1" smtClean="0"/>
              <a:t>Independent</a:t>
            </a:r>
            <a:r>
              <a:rPr lang="nb-NO" sz="2800" dirty="0" smtClean="0"/>
              <a:t> Samples T test» </a:t>
            </a:r>
          </a:p>
          <a:p>
            <a:r>
              <a:rPr lang="nb-NO" sz="2800" dirty="0" smtClean="0"/>
              <a:t>Flytt den kontinuerlige variabelen </a:t>
            </a:r>
            <a:r>
              <a:rPr lang="nb-NO" sz="2800" dirty="0" smtClean="0"/>
              <a:t>(</a:t>
            </a:r>
            <a:r>
              <a:rPr lang="nb-NO" sz="2800" i="1" dirty="0" err="1" smtClean="0"/>
              <a:t>BPbas</a:t>
            </a:r>
            <a:r>
              <a:rPr lang="nb-NO" sz="2800" dirty="0" smtClean="0"/>
              <a:t>) </a:t>
            </a:r>
            <a:r>
              <a:rPr lang="nb-NO" sz="2800" dirty="0" smtClean="0"/>
              <a:t>til «Test Variable(s)» og gruppeindikator (</a:t>
            </a:r>
            <a:r>
              <a:rPr lang="nb-NO" sz="2800" i="1" dirty="0" err="1" smtClean="0"/>
              <a:t>Smoker</a:t>
            </a:r>
            <a:r>
              <a:rPr lang="nb-NO" sz="2800" dirty="0" smtClean="0"/>
              <a:t>) til «</a:t>
            </a:r>
            <a:r>
              <a:rPr lang="nb-NO" sz="2800" dirty="0" err="1" smtClean="0"/>
              <a:t>Grouping</a:t>
            </a:r>
            <a:r>
              <a:rPr lang="nb-NO" sz="2800" dirty="0" smtClean="0"/>
              <a:t> Variable», og klikk «</a:t>
            </a:r>
            <a:r>
              <a:rPr lang="nb-NO" sz="2800" dirty="0" err="1" smtClean="0"/>
              <a:t>Define</a:t>
            </a:r>
            <a:r>
              <a:rPr lang="nb-NO" sz="2800" dirty="0" smtClean="0"/>
              <a:t> Groups»</a:t>
            </a:r>
          </a:p>
        </p:txBody>
      </p:sp>
      <p:cxnSp>
        <p:nvCxnSpPr>
          <p:cNvPr id="7" name="Straight Arrow Connector 6"/>
          <p:cNvCxnSpPr/>
          <p:nvPr/>
        </p:nvCxnSpPr>
        <p:spPr>
          <a:xfrm flipV="1">
            <a:off x="4355976" y="4653136"/>
            <a:ext cx="2232248" cy="114784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323528" y="3357944"/>
            <a:ext cx="432048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2800" dirty="0"/>
              <a:t>Gruppeindikator er </a:t>
            </a:r>
            <a:r>
              <a:rPr lang="nb-NO" sz="2800" dirty="0" smtClean="0"/>
              <a:t>definert </a:t>
            </a:r>
            <a:r>
              <a:rPr lang="nb-NO" sz="2800" dirty="0"/>
              <a:t>‘Røyker=1’, ‘Ikke-røyker=0</a:t>
            </a:r>
            <a:r>
              <a:rPr lang="nb-NO" sz="2800" dirty="0" smtClean="0"/>
              <a:t>’ (sjekkes i Variable </a:t>
            </a:r>
            <a:r>
              <a:rPr lang="nb-NO" sz="2800" dirty="0" err="1" smtClean="0"/>
              <a:t>view</a:t>
            </a:r>
            <a:r>
              <a:rPr lang="nb-NO" sz="2800" dirty="0" smtClean="0"/>
              <a:t>): </a:t>
            </a:r>
            <a:endParaRPr lang="nb-NO" sz="28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b-NO" sz="2800" dirty="0" smtClean="0"/>
              <a:t>Skriv inn 0 ved Group 1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nb-NO" sz="2800" dirty="0"/>
          </a:p>
        </p:txBody>
      </p:sp>
    </p:spTree>
    <p:extLst>
      <p:ext uri="{BB962C8B-B14F-4D97-AF65-F5344CB8AC3E}">
        <p14:creationId xmlns:p14="http://schemas.microsoft.com/office/powerpoint/2010/main" val="1172536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5501" y="3501008"/>
            <a:ext cx="4309492" cy="2619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548680"/>
            <a:ext cx="7848872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b-NO" sz="2800" dirty="0" smtClean="0"/>
              <a:t>For å teste om forskjellen i gjennomsnitt: </a:t>
            </a:r>
          </a:p>
          <a:p>
            <a:r>
              <a:rPr lang="nb-NO" sz="2800" dirty="0" smtClean="0"/>
              <a:t>Velg «</a:t>
            </a:r>
            <a:r>
              <a:rPr lang="nb-NO" sz="2800" dirty="0" err="1" smtClean="0"/>
              <a:t>Analyze</a:t>
            </a:r>
            <a:r>
              <a:rPr lang="nb-NO" sz="2800" dirty="0" smtClean="0"/>
              <a:t> =&gt; </a:t>
            </a:r>
            <a:r>
              <a:rPr lang="nb-NO" sz="2800" dirty="0" err="1" smtClean="0"/>
              <a:t>Compare</a:t>
            </a:r>
            <a:r>
              <a:rPr lang="nb-NO" sz="2800" dirty="0" smtClean="0"/>
              <a:t> </a:t>
            </a:r>
            <a:r>
              <a:rPr lang="nb-NO" sz="2800" dirty="0" err="1" smtClean="0"/>
              <a:t>Means</a:t>
            </a:r>
            <a:r>
              <a:rPr lang="nb-NO" sz="2800" dirty="0" smtClean="0"/>
              <a:t> =&gt; </a:t>
            </a:r>
            <a:r>
              <a:rPr lang="nb-NO" sz="2800" dirty="0" err="1" smtClean="0"/>
              <a:t>Independent</a:t>
            </a:r>
            <a:r>
              <a:rPr lang="nb-NO" sz="2800" dirty="0" smtClean="0"/>
              <a:t> Samples T test» </a:t>
            </a:r>
          </a:p>
          <a:p>
            <a:r>
              <a:rPr lang="nb-NO" sz="2800" dirty="0" smtClean="0"/>
              <a:t>Flytt den kontinuerlige variabelen </a:t>
            </a:r>
            <a:r>
              <a:rPr lang="nb-NO" sz="2800" dirty="0" smtClean="0"/>
              <a:t>(</a:t>
            </a:r>
            <a:r>
              <a:rPr lang="nb-NO" sz="2800" i="1" dirty="0" err="1" smtClean="0"/>
              <a:t>BPbas</a:t>
            </a:r>
            <a:r>
              <a:rPr lang="nb-NO" sz="2800" dirty="0" smtClean="0"/>
              <a:t>) </a:t>
            </a:r>
            <a:r>
              <a:rPr lang="nb-NO" sz="2800" dirty="0" smtClean="0"/>
              <a:t>til «Test Variable(s)» og gruppeindikator (</a:t>
            </a:r>
            <a:r>
              <a:rPr lang="nb-NO" sz="2800" i="1" dirty="0" err="1" smtClean="0"/>
              <a:t>Smoker</a:t>
            </a:r>
            <a:r>
              <a:rPr lang="nb-NO" sz="2800" dirty="0" smtClean="0"/>
              <a:t>) til «</a:t>
            </a:r>
            <a:r>
              <a:rPr lang="nb-NO" sz="2800" dirty="0" err="1" smtClean="0"/>
              <a:t>Grouping</a:t>
            </a:r>
            <a:r>
              <a:rPr lang="nb-NO" sz="2800" dirty="0" smtClean="0"/>
              <a:t> Variable», og klikk «</a:t>
            </a:r>
            <a:r>
              <a:rPr lang="nb-NO" sz="2800" dirty="0" err="1" smtClean="0"/>
              <a:t>Define</a:t>
            </a:r>
            <a:r>
              <a:rPr lang="nb-NO" sz="2800" dirty="0" smtClean="0"/>
              <a:t> Groups»</a:t>
            </a:r>
          </a:p>
        </p:txBody>
      </p:sp>
      <p:cxnSp>
        <p:nvCxnSpPr>
          <p:cNvPr id="7" name="Straight Arrow Connector 6"/>
          <p:cNvCxnSpPr/>
          <p:nvPr/>
        </p:nvCxnSpPr>
        <p:spPr>
          <a:xfrm flipV="1">
            <a:off x="4139952" y="4858863"/>
            <a:ext cx="2664296" cy="442346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323528" y="3357944"/>
            <a:ext cx="432048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2800" dirty="0"/>
              <a:t>Gruppeindikator er </a:t>
            </a:r>
            <a:r>
              <a:rPr lang="nb-NO" sz="2800" dirty="0" smtClean="0"/>
              <a:t>definert </a:t>
            </a:r>
            <a:r>
              <a:rPr lang="nb-NO" sz="2800" dirty="0"/>
              <a:t>‘Røyker=1’, ‘Ikke-røyker=0</a:t>
            </a:r>
            <a:r>
              <a:rPr lang="nb-NO" sz="2800" dirty="0" smtClean="0"/>
              <a:t>’:</a:t>
            </a:r>
          </a:p>
          <a:p>
            <a:r>
              <a:rPr lang="nb-NO" sz="2800" dirty="0"/>
              <a:t>(sjekkes i Variable </a:t>
            </a:r>
            <a:r>
              <a:rPr lang="nb-NO" sz="2800" dirty="0" err="1"/>
              <a:t>view</a:t>
            </a:r>
            <a:r>
              <a:rPr lang="nb-NO" sz="2800" dirty="0"/>
              <a:t>): </a:t>
            </a:r>
            <a:r>
              <a:rPr lang="nb-NO" sz="2800" dirty="0" smtClean="0"/>
              <a:t> </a:t>
            </a:r>
            <a:endParaRPr lang="nb-NO" sz="28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b-NO" sz="2800" dirty="0" smtClean="0"/>
              <a:t>Skriv inn 0 ved Group 1, og skriv 1 ved Group 2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nb-NO" sz="2800" dirty="0"/>
          </a:p>
        </p:txBody>
      </p:sp>
    </p:spTree>
    <p:extLst>
      <p:ext uri="{BB962C8B-B14F-4D97-AF65-F5344CB8AC3E}">
        <p14:creationId xmlns:p14="http://schemas.microsoft.com/office/powerpoint/2010/main" val="3386957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5299" y="3579877"/>
            <a:ext cx="4309492" cy="2619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548680"/>
            <a:ext cx="7848872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b-NO" sz="2800" dirty="0" smtClean="0"/>
              <a:t>For å teste om forskjellen i gjennomsnitt: </a:t>
            </a:r>
          </a:p>
          <a:p>
            <a:r>
              <a:rPr lang="nb-NO" sz="2800" dirty="0" smtClean="0"/>
              <a:t>Velg «</a:t>
            </a:r>
            <a:r>
              <a:rPr lang="nb-NO" sz="2800" dirty="0" err="1" smtClean="0"/>
              <a:t>Analyze</a:t>
            </a:r>
            <a:r>
              <a:rPr lang="nb-NO" sz="2800" dirty="0" smtClean="0"/>
              <a:t> =&gt; </a:t>
            </a:r>
            <a:r>
              <a:rPr lang="nb-NO" sz="2800" dirty="0" err="1" smtClean="0"/>
              <a:t>Compare</a:t>
            </a:r>
            <a:r>
              <a:rPr lang="nb-NO" sz="2800" dirty="0" smtClean="0"/>
              <a:t> </a:t>
            </a:r>
            <a:r>
              <a:rPr lang="nb-NO" sz="2800" dirty="0" err="1" smtClean="0"/>
              <a:t>Means</a:t>
            </a:r>
            <a:r>
              <a:rPr lang="nb-NO" sz="2800" dirty="0" smtClean="0"/>
              <a:t> =&gt; </a:t>
            </a:r>
            <a:r>
              <a:rPr lang="nb-NO" sz="2800" dirty="0" err="1" smtClean="0"/>
              <a:t>Independent</a:t>
            </a:r>
            <a:r>
              <a:rPr lang="nb-NO" sz="2800" dirty="0" smtClean="0"/>
              <a:t> Samples T test» </a:t>
            </a:r>
          </a:p>
          <a:p>
            <a:r>
              <a:rPr lang="nb-NO" sz="2800" dirty="0"/>
              <a:t>Flytt den kontinuerlige variabelen </a:t>
            </a:r>
            <a:r>
              <a:rPr lang="nb-NO" sz="2800" dirty="0" smtClean="0"/>
              <a:t>(</a:t>
            </a:r>
            <a:r>
              <a:rPr lang="nb-NO" sz="2800" i="1" dirty="0" err="1" smtClean="0"/>
              <a:t>BPbas</a:t>
            </a:r>
            <a:r>
              <a:rPr lang="nb-NO" sz="2800" dirty="0" smtClean="0"/>
              <a:t>) </a:t>
            </a:r>
            <a:r>
              <a:rPr lang="nb-NO" sz="2800" dirty="0"/>
              <a:t>til «Test Variable(s)» og gruppeindikator (</a:t>
            </a:r>
            <a:r>
              <a:rPr lang="nb-NO" sz="2800" i="1" dirty="0" err="1"/>
              <a:t>Smoker</a:t>
            </a:r>
            <a:r>
              <a:rPr lang="nb-NO" sz="2800" dirty="0"/>
              <a:t>) til «</a:t>
            </a:r>
            <a:r>
              <a:rPr lang="nb-NO" sz="2800" dirty="0" err="1"/>
              <a:t>Grouping</a:t>
            </a:r>
            <a:r>
              <a:rPr lang="nb-NO" sz="2800" dirty="0"/>
              <a:t> Variable», og klikk «</a:t>
            </a:r>
            <a:r>
              <a:rPr lang="nb-NO" sz="2800" dirty="0" err="1"/>
              <a:t>Define</a:t>
            </a:r>
            <a:r>
              <a:rPr lang="nb-NO" sz="2800" dirty="0"/>
              <a:t> Groups»</a:t>
            </a:r>
          </a:p>
        </p:txBody>
      </p:sp>
      <p:cxnSp>
        <p:nvCxnSpPr>
          <p:cNvPr id="7" name="Straight Arrow Connector 6"/>
          <p:cNvCxnSpPr/>
          <p:nvPr/>
        </p:nvCxnSpPr>
        <p:spPr>
          <a:xfrm flipV="1">
            <a:off x="4139952" y="4858863"/>
            <a:ext cx="2664296" cy="442346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323528" y="3357944"/>
            <a:ext cx="432048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2800" dirty="0" smtClean="0"/>
              <a:t>Gruppeindikator er definert ‘Røyker=1’, ‘Ikke-røyker=0’ (</a:t>
            </a:r>
            <a:r>
              <a:rPr lang="nb-NO" sz="2800" dirty="0"/>
              <a:t>sjekkes i Variable </a:t>
            </a:r>
            <a:r>
              <a:rPr lang="nb-NO" sz="2800" dirty="0" err="1"/>
              <a:t>view</a:t>
            </a:r>
            <a:r>
              <a:rPr lang="nb-NO" sz="2800" dirty="0"/>
              <a:t>): </a:t>
            </a:r>
            <a:endParaRPr lang="nb-NO" sz="2800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b-NO" sz="2800" dirty="0" smtClean="0"/>
              <a:t>Skriv inn 0 ved Group 1, og skriv 1 ved Group 2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b-NO" sz="2800" dirty="0" smtClean="0"/>
              <a:t>Klikk «</a:t>
            </a:r>
            <a:r>
              <a:rPr lang="nb-NO" sz="2800" dirty="0" err="1" smtClean="0"/>
              <a:t>Continue</a:t>
            </a:r>
            <a:r>
              <a:rPr lang="nb-NO" sz="2800" dirty="0" smtClean="0"/>
              <a:t>» og «OK»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nb-NO" sz="2800" dirty="0"/>
          </a:p>
        </p:txBody>
      </p:sp>
    </p:spTree>
    <p:extLst>
      <p:ext uri="{BB962C8B-B14F-4D97-AF65-F5344CB8AC3E}">
        <p14:creationId xmlns:p14="http://schemas.microsoft.com/office/powerpoint/2010/main" val="2964063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2924944"/>
            <a:ext cx="8922524" cy="29925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08473" y="260648"/>
            <a:ext cx="835292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2800" dirty="0" err="1" smtClean="0"/>
              <a:t>Independent</a:t>
            </a:r>
            <a:r>
              <a:rPr lang="nb-NO" sz="2800" dirty="0" smtClean="0"/>
              <a:t> Samples T test regnes ut for to antagelser</a:t>
            </a:r>
          </a:p>
          <a:p>
            <a:r>
              <a:rPr lang="nb-NO" sz="2800" dirty="0" smtClean="0"/>
              <a:t> - lik og ulik varians i de to gruppene – sjekkes med </a:t>
            </a:r>
          </a:p>
          <a:p>
            <a:r>
              <a:rPr lang="nb-NO" sz="2800" dirty="0" err="1" smtClean="0"/>
              <a:t>Levene’s</a:t>
            </a:r>
            <a:r>
              <a:rPr lang="nb-NO" sz="2800" dirty="0" smtClean="0"/>
              <a:t> test der nullhypotesen er at variansen er </a:t>
            </a:r>
            <a:r>
              <a:rPr lang="nb-NO" sz="2800" dirty="0" smtClean="0">
                <a:solidFill>
                  <a:srgbClr val="FF0000"/>
                </a:solidFill>
              </a:rPr>
              <a:t>lik:</a:t>
            </a:r>
            <a:endParaRPr lang="nb-NO" sz="2800" dirty="0" smtClean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41773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2924944"/>
            <a:ext cx="8922524" cy="29925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08473" y="260648"/>
            <a:ext cx="8352928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2800" dirty="0" err="1" smtClean="0"/>
              <a:t>Independent</a:t>
            </a:r>
            <a:r>
              <a:rPr lang="nb-NO" sz="2800" dirty="0" smtClean="0"/>
              <a:t> Samples T test regnes ut for to antagelser</a:t>
            </a:r>
          </a:p>
          <a:p>
            <a:r>
              <a:rPr lang="nb-NO" sz="2800" dirty="0" smtClean="0"/>
              <a:t> - lik og ulik varians i de to gruppene – sjekkes med </a:t>
            </a:r>
          </a:p>
          <a:p>
            <a:r>
              <a:rPr lang="nb-NO" sz="2800" dirty="0" err="1" smtClean="0"/>
              <a:t>Levene’s</a:t>
            </a:r>
            <a:r>
              <a:rPr lang="nb-NO" sz="2800" dirty="0" smtClean="0"/>
              <a:t> test der nullhypotesen er at variansen er </a:t>
            </a:r>
            <a:r>
              <a:rPr lang="nb-NO" sz="2800" dirty="0" smtClean="0">
                <a:solidFill>
                  <a:srgbClr val="FF0000"/>
                </a:solidFill>
              </a:rPr>
              <a:t>lik:</a:t>
            </a:r>
            <a:endParaRPr lang="nb-NO" sz="2800" dirty="0" smtClean="0">
              <a:solidFill>
                <a:schemeClr val="accent1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b-NO" sz="2800" dirty="0" smtClean="0">
                <a:solidFill>
                  <a:schemeClr val="accent1"/>
                </a:solidFill>
              </a:rPr>
              <a:t>Hvis p-verdien er &gt; 0.05 anta variansen lik, </a:t>
            </a:r>
          </a:p>
        </p:txBody>
      </p:sp>
      <p:sp>
        <p:nvSpPr>
          <p:cNvPr id="7" name="Rectangle 6"/>
          <p:cNvSpPr/>
          <p:nvPr/>
        </p:nvSpPr>
        <p:spPr>
          <a:xfrm>
            <a:off x="3635896" y="5301208"/>
            <a:ext cx="360040" cy="288032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1940133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2924944"/>
            <a:ext cx="8922524" cy="29925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08473" y="260648"/>
            <a:ext cx="8352928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2800" dirty="0" err="1" smtClean="0"/>
              <a:t>Independent</a:t>
            </a:r>
            <a:r>
              <a:rPr lang="nb-NO" sz="2800" dirty="0" smtClean="0"/>
              <a:t> Samples T test regnes ut for to antagelser</a:t>
            </a:r>
          </a:p>
          <a:p>
            <a:r>
              <a:rPr lang="nb-NO" sz="2800" dirty="0" smtClean="0"/>
              <a:t> - lik og ulik varians i de to gruppene – sjekkes med </a:t>
            </a:r>
          </a:p>
          <a:p>
            <a:r>
              <a:rPr lang="nb-NO" sz="2800" dirty="0" err="1" smtClean="0"/>
              <a:t>Levene’s</a:t>
            </a:r>
            <a:r>
              <a:rPr lang="nb-NO" sz="2800" dirty="0" smtClean="0"/>
              <a:t> test der nullhypotesen er at variansen er </a:t>
            </a:r>
            <a:r>
              <a:rPr lang="nb-NO" sz="2800" dirty="0" smtClean="0">
                <a:solidFill>
                  <a:srgbClr val="FF0000"/>
                </a:solidFill>
              </a:rPr>
              <a:t>lik:</a:t>
            </a:r>
            <a:endParaRPr lang="nb-NO" sz="2800" dirty="0" smtClean="0">
              <a:solidFill>
                <a:schemeClr val="accent1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b-NO" sz="2800" dirty="0" smtClean="0">
                <a:solidFill>
                  <a:schemeClr val="accent1"/>
                </a:solidFill>
              </a:rPr>
              <a:t>Hvis p-verdien er &gt; 0.05 anta variansen lik, og les av </a:t>
            </a:r>
            <a:r>
              <a:rPr lang="nb-NO" sz="2800" dirty="0" smtClean="0">
                <a:solidFill>
                  <a:srgbClr val="FF0000"/>
                </a:solidFill>
              </a:rPr>
              <a:t>første linje. </a:t>
            </a:r>
          </a:p>
        </p:txBody>
      </p:sp>
      <p:sp>
        <p:nvSpPr>
          <p:cNvPr id="5" name="Rectangle 4"/>
          <p:cNvSpPr/>
          <p:nvPr/>
        </p:nvSpPr>
        <p:spPr>
          <a:xfrm>
            <a:off x="1259632" y="5286497"/>
            <a:ext cx="936104" cy="288032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926908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Eksempler</a:t>
            </a:r>
            <a:endParaRPr lang="nb-NO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50467570"/>
              </p:ext>
            </p:extLst>
          </p:nvPr>
        </p:nvGraphicFramePr>
        <p:xfrm>
          <a:off x="971600" y="1484784"/>
          <a:ext cx="7200800" cy="425881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72447"/>
                <a:gridCol w="3628353"/>
              </a:tblGrid>
              <a:tr h="473202">
                <a:tc>
                  <a:txBody>
                    <a:bodyPr/>
                    <a:lstStyle/>
                    <a:p>
                      <a:r>
                        <a:rPr lang="nb-NO" sz="2400" dirty="0" smtClean="0"/>
                        <a:t>Paret oppsett</a:t>
                      </a:r>
                      <a:endParaRPr lang="nb-NO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sz="2400" dirty="0" smtClean="0"/>
                        <a:t>Uavhengig</a:t>
                      </a:r>
                      <a:r>
                        <a:rPr lang="nb-NO" sz="2400" baseline="0" dirty="0" smtClean="0"/>
                        <a:t> oppsett</a:t>
                      </a:r>
                      <a:endParaRPr lang="nb-NO" sz="2400" dirty="0"/>
                    </a:p>
                  </a:txBody>
                  <a:tcPr/>
                </a:tc>
              </a:tr>
              <a:tr h="851764">
                <a:tc>
                  <a:txBody>
                    <a:bodyPr/>
                    <a:lstStyle/>
                    <a:p>
                      <a:r>
                        <a:rPr lang="nb-NO" sz="2400" dirty="0" smtClean="0"/>
                        <a:t>Før</a:t>
                      </a:r>
                      <a:r>
                        <a:rPr lang="nb-NO" sz="2400" baseline="0" dirty="0" smtClean="0"/>
                        <a:t> og etter behandling</a:t>
                      </a:r>
                      <a:endParaRPr lang="nb-NO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b-NO" sz="2400" dirty="0" smtClean="0"/>
                        <a:t>Menn</a:t>
                      </a:r>
                      <a:r>
                        <a:rPr lang="nb-NO" sz="2400" baseline="0" dirty="0" smtClean="0"/>
                        <a:t> og kvinner</a:t>
                      </a:r>
                      <a:endParaRPr lang="nb-NO" sz="2400" dirty="0"/>
                    </a:p>
                  </a:txBody>
                  <a:tcPr/>
                </a:tc>
              </a:tr>
              <a:tr h="1230324">
                <a:tc>
                  <a:txBody>
                    <a:bodyPr/>
                    <a:lstStyle/>
                    <a:p>
                      <a:r>
                        <a:rPr lang="nb-NO" sz="2400" dirty="0" smtClean="0"/>
                        <a:t>To ulike behandlinger</a:t>
                      </a:r>
                      <a:r>
                        <a:rPr lang="nb-NO" sz="2400" baseline="0" dirty="0" smtClean="0"/>
                        <a:t> på samme individ</a:t>
                      </a:r>
                      <a:endParaRPr lang="nb-NO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sz="2400" dirty="0" smtClean="0"/>
                        <a:t>Behandling</a:t>
                      </a:r>
                      <a:r>
                        <a:rPr lang="nb-NO" sz="2400" baseline="0" dirty="0" smtClean="0"/>
                        <a:t> og placebo i to uavhengige grupper</a:t>
                      </a:r>
                      <a:endParaRPr lang="nb-NO" sz="2400" dirty="0" smtClean="0"/>
                    </a:p>
                  </a:txBody>
                  <a:tcPr/>
                </a:tc>
              </a:tr>
              <a:tr h="1230324">
                <a:tc>
                  <a:txBody>
                    <a:bodyPr/>
                    <a:lstStyle/>
                    <a:p>
                      <a:r>
                        <a:rPr lang="nb-NO" sz="2400" dirty="0" smtClean="0"/>
                        <a:t>Behandling</a:t>
                      </a:r>
                      <a:r>
                        <a:rPr lang="nb-NO" sz="2400" baseline="0" dirty="0" smtClean="0"/>
                        <a:t> og placebo med eneggede tvillinger </a:t>
                      </a:r>
                      <a:endParaRPr lang="nb-NO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sz="2400" dirty="0" smtClean="0"/>
                        <a:t>Case og</a:t>
                      </a:r>
                      <a:r>
                        <a:rPr lang="nb-NO" sz="2400" baseline="0" dirty="0" smtClean="0"/>
                        <a:t> kontroll </a:t>
                      </a:r>
                      <a:endParaRPr lang="nb-NO" sz="2400" dirty="0"/>
                    </a:p>
                  </a:txBody>
                  <a:tcPr/>
                </a:tc>
              </a:tr>
              <a:tr h="473202">
                <a:tc>
                  <a:txBody>
                    <a:bodyPr/>
                    <a:lstStyle/>
                    <a:p>
                      <a:r>
                        <a:rPr lang="nb-NO" sz="2400" dirty="0" smtClean="0"/>
                        <a:t>…</a:t>
                      </a:r>
                      <a:endParaRPr lang="nb-NO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sz="2400" dirty="0" smtClean="0"/>
                        <a:t>…</a:t>
                      </a:r>
                      <a:endParaRPr lang="nb-NO" sz="24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219914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2924944"/>
            <a:ext cx="8922524" cy="29925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08473" y="260648"/>
            <a:ext cx="8352928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2800" dirty="0" err="1" smtClean="0"/>
              <a:t>Independent</a:t>
            </a:r>
            <a:r>
              <a:rPr lang="nb-NO" sz="2800" dirty="0" smtClean="0"/>
              <a:t> Samples T test regnes ut for to antagelser</a:t>
            </a:r>
          </a:p>
          <a:p>
            <a:r>
              <a:rPr lang="nb-NO" sz="2800" dirty="0" smtClean="0"/>
              <a:t> - lik og ulik varians i de to gruppene – sjekkes med </a:t>
            </a:r>
          </a:p>
          <a:p>
            <a:r>
              <a:rPr lang="nb-NO" sz="2800" dirty="0" err="1" smtClean="0"/>
              <a:t>Levene’s</a:t>
            </a:r>
            <a:r>
              <a:rPr lang="nb-NO" sz="2800" dirty="0" smtClean="0"/>
              <a:t> test der nullhypotesen er at variansen er </a:t>
            </a:r>
            <a:r>
              <a:rPr lang="nb-NO" sz="2800" dirty="0" smtClean="0">
                <a:solidFill>
                  <a:srgbClr val="FF0000"/>
                </a:solidFill>
              </a:rPr>
              <a:t>lik:</a:t>
            </a:r>
            <a:endParaRPr lang="nb-NO" sz="2800" dirty="0" smtClean="0">
              <a:solidFill>
                <a:schemeClr val="accent1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b-NO" sz="2800" dirty="0" smtClean="0">
                <a:solidFill>
                  <a:schemeClr val="accent1"/>
                </a:solidFill>
              </a:rPr>
              <a:t>Hvis p-verdien er &gt; 0.05 anta variansen lik, og les av første linje.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b-NO" sz="2800" dirty="0" smtClean="0">
                <a:solidFill>
                  <a:schemeClr val="accent1"/>
                </a:solidFill>
              </a:rPr>
              <a:t>Hvis p-verdien er &lt; 0.05 anta variansen ulik, </a:t>
            </a:r>
          </a:p>
        </p:txBody>
      </p:sp>
      <p:sp>
        <p:nvSpPr>
          <p:cNvPr id="6" name="Rectangle 5"/>
          <p:cNvSpPr/>
          <p:nvPr/>
        </p:nvSpPr>
        <p:spPr>
          <a:xfrm>
            <a:off x="3635896" y="5301208"/>
            <a:ext cx="360040" cy="288032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9837255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2924944"/>
            <a:ext cx="8922524" cy="29925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08473" y="260648"/>
            <a:ext cx="8352928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2800" dirty="0" err="1" smtClean="0"/>
              <a:t>Independent</a:t>
            </a:r>
            <a:r>
              <a:rPr lang="nb-NO" sz="2800" dirty="0" smtClean="0"/>
              <a:t> Samples T test regnes ut for to antagelser</a:t>
            </a:r>
          </a:p>
          <a:p>
            <a:r>
              <a:rPr lang="nb-NO" sz="2800" dirty="0" smtClean="0"/>
              <a:t> - lik og ulik varians i de to gruppene – sjekkes med </a:t>
            </a:r>
          </a:p>
          <a:p>
            <a:r>
              <a:rPr lang="nb-NO" sz="2800" dirty="0" err="1" smtClean="0"/>
              <a:t>Levene’s</a:t>
            </a:r>
            <a:r>
              <a:rPr lang="nb-NO" sz="2800" dirty="0" smtClean="0"/>
              <a:t> test der nullhypotesen er at variansen er </a:t>
            </a:r>
            <a:r>
              <a:rPr lang="nb-NO" sz="2800" dirty="0" smtClean="0">
                <a:solidFill>
                  <a:srgbClr val="FF0000"/>
                </a:solidFill>
              </a:rPr>
              <a:t>lik:</a:t>
            </a:r>
            <a:endParaRPr lang="nb-NO" sz="2800" dirty="0" smtClean="0">
              <a:solidFill>
                <a:schemeClr val="accent1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b-NO" sz="2800" dirty="0" smtClean="0">
                <a:solidFill>
                  <a:schemeClr val="accent1"/>
                </a:solidFill>
              </a:rPr>
              <a:t>Hvis p-verdien er &gt; 0.05 anta variansen lik, og les av første linje.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b-NO" sz="2800" dirty="0" smtClean="0">
                <a:solidFill>
                  <a:schemeClr val="accent1"/>
                </a:solidFill>
              </a:rPr>
              <a:t>Hvis p-verdien er &lt; 0.05 anta variansen ulik, og les av </a:t>
            </a:r>
            <a:r>
              <a:rPr lang="nb-NO" sz="2800" dirty="0" smtClean="0">
                <a:solidFill>
                  <a:srgbClr val="FF0000"/>
                </a:solidFill>
              </a:rPr>
              <a:t>andre linje. </a:t>
            </a:r>
          </a:p>
        </p:txBody>
      </p:sp>
      <p:sp>
        <p:nvSpPr>
          <p:cNvPr id="8" name="Rectangle 7"/>
          <p:cNvSpPr/>
          <p:nvPr/>
        </p:nvSpPr>
        <p:spPr>
          <a:xfrm>
            <a:off x="1259830" y="5517232"/>
            <a:ext cx="1008112" cy="328204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4544958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2924944"/>
            <a:ext cx="8922524" cy="29925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08473" y="260648"/>
            <a:ext cx="835292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2800" dirty="0" smtClean="0"/>
              <a:t>For systolisk blodtrykk hos røykere og ikke-røykere er </a:t>
            </a:r>
            <a:r>
              <a:rPr lang="nb-NO" sz="2800" dirty="0" err="1" smtClean="0"/>
              <a:t>Levene’s</a:t>
            </a:r>
            <a:r>
              <a:rPr lang="nb-NO" sz="2800" dirty="0" smtClean="0"/>
              <a:t> test ikke signifikant (p=0.7). Vi antar derfor lik varians i de to gruppene </a:t>
            </a:r>
          </a:p>
        </p:txBody>
      </p:sp>
      <p:cxnSp>
        <p:nvCxnSpPr>
          <p:cNvPr id="3" name="Straight Arrow Connector 2"/>
          <p:cNvCxnSpPr/>
          <p:nvPr/>
        </p:nvCxnSpPr>
        <p:spPr>
          <a:xfrm flipH="1">
            <a:off x="2123728" y="1412776"/>
            <a:ext cx="1800200" cy="396044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397777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543" y="2564904"/>
            <a:ext cx="8922524" cy="29925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08473" y="260648"/>
            <a:ext cx="835292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2800" dirty="0" smtClean="0"/>
              <a:t>For systolisk blodtrykk hos røykere og ikke-røykere er </a:t>
            </a:r>
            <a:r>
              <a:rPr lang="nb-NO" sz="2800" dirty="0" err="1" smtClean="0"/>
              <a:t>Levene’s</a:t>
            </a:r>
            <a:r>
              <a:rPr lang="nb-NO" sz="2800" dirty="0" smtClean="0"/>
              <a:t> test ikke signifikant (p=0.7). Vi antar derfor lik varians i de to gruppene og bruker øverste linje, </a:t>
            </a:r>
          </a:p>
        </p:txBody>
      </p:sp>
      <p:sp>
        <p:nvSpPr>
          <p:cNvPr id="5" name="Rectangle 4"/>
          <p:cNvSpPr/>
          <p:nvPr/>
        </p:nvSpPr>
        <p:spPr>
          <a:xfrm>
            <a:off x="5292080" y="4941168"/>
            <a:ext cx="648072" cy="288032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6" name="Rectangle 5"/>
          <p:cNvSpPr/>
          <p:nvPr/>
        </p:nvSpPr>
        <p:spPr>
          <a:xfrm>
            <a:off x="2771800" y="3429000"/>
            <a:ext cx="504056" cy="36004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3764678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543" y="2564904"/>
            <a:ext cx="8922524" cy="29925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08473" y="260648"/>
            <a:ext cx="8352928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2800" dirty="0" smtClean="0"/>
              <a:t>For systolisk blodtrykk hos røykere og ikke-røykere er </a:t>
            </a:r>
            <a:r>
              <a:rPr lang="nb-NO" sz="2800" dirty="0" err="1" smtClean="0"/>
              <a:t>Levene’s</a:t>
            </a:r>
            <a:r>
              <a:rPr lang="nb-NO" sz="2800" dirty="0" smtClean="0"/>
              <a:t> test ikke signifikant (p=0.7). Vi antar derfor lik varians i de to gruppene og bruker øverste linje, </a:t>
            </a:r>
          </a:p>
          <a:p>
            <a:r>
              <a:rPr lang="nb-NO" sz="2800" dirty="0" smtClean="0"/>
              <a:t>p-verdien for forskjellen mellom gjennomsnittene i gruppene er ikke signifikant. </a:t>
            </a:r>
          </a:p>
        </p:txBody>
      </p:sp>
      <p:sp>
        <p:nvSpPr>
          <p:cNvPr id="5" name="Rectangle 4"/>
          <p:cNvSpPr/>
          <p:nvPr/>
        </p:nvSpPr>
        <p:spPr>
          <a:xfrm>
            <a:off x="5292080" y="4941168"/>
            <a:ext cx="648072" cy="288032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6" name="Rectangle 5"/>
          <p:cNvSpPr/>
          <p:nvPr/>
        </p:nvSpPr>
        <p:spPr>
          <a:xfrm>
            <a:off x="2771800" y="3429000"/>
            <a:ext cx="504056" cy="36004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" name="Rectangle 1"/>
          <p:cNvSpPr/>
          <p:nvPr/>
        </p:nvSpPr>
        <p:spPr>
          <a:xfrm>
            <a:off x="323528" y="5811438"/>
            <a:ext cx="849694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b-NO" sz="2800" dirty="0"/>
              <a:t>Konklusjon: Det er ikke forskjell i systolisk blodtrykk hos røykere og ikke-røykere. </a:t>
            </a:r>
            <a:r>
              <a:rPr lang="nb-NO" sz="2800" dirty="0" smtClean="0"/>
              <a:t>Mystisk? Kommer tilbake!</a:t>
            </a:r>
            <a:endParaRPr lang="nb-NO" sz="2800" dirty="0"/>
          </a:p>
        </p:txBody>
      </p:sp>
    </p:spTree>
    <p:extLst>
      <p:ext uri="{BB962C8B-B14F-4D97-AF65-F5344CB8AC3E}">
        <p14:creationId xmlns:p14="http://schemas.microsoft.com/office/powerpoint/2010/main" val="16178934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Oppgave</a:t>
            </a:r>
            <a:endParaRPr lang="nb-NO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nb-NO" dirty="0" err="1" smtClean="0"/>
              <a:t>Caerphilly</a:t>
            </a:r>
            <a:r>
              <a:rPr lang="nb-NO" dirty="0" smtClean="0"/>
              <a:t>-studien registrerte mange ulike livstilmarkører og målinger fra blod, bl. a. røyking (</a:t>
            </a:r>
            <a:r>
              <a:rPr lang="nb-NO" i="1" dirty="0" err="1" smtClean="0"/>
              <a:t>cursmoke</a:t>
            </a:r>
            <a:r>
              <a:rPr lang="nb-NO" dirty="0" smtClean="0"/>
              <a:t>) og HLD kolesterol (</a:t>
            </a:r>
            <a:r>
              <a:rPr lang="nb-NO" i="1" dirty="0" err="1" smtClean="0"/>
              <a:t>hdlchol</a:t>
            </a:r>
            <a:r>
              <a:rPr lang="nb-NO" dirty="0" smtClean="0"/>
              <a:t>).</a:t>
            </a:r>
            <a:endParaRPr lang="nb-NO" i="1" dirty="0" smtClean="0"/>
          </a:p>
          <a:p>
            <a:pPr marL="0" indent="0">
              <a:buNone/>
            </a:pPr>
            <a:endParaRPr lang="nb-NO" i="1" dirty="0"/>
          </a:p>
          <a:p>
            <a:pPr marL="0" indent="0">
              <a:buNone/>
            </a:pPr>
            <a:r>
              <a:rPr lang="nb-NO" dirty="0" smtClean="0"/>
              <a:t>Avgjør om nivået av HLD kolesterol er forskjellig hos røykere og ikke-røykere. </a:t>
            </a:r>
          </a:p>
          <a:p>
            <a:pPr marL="0" indent="0">
              <a:buNone/>
            </a:pPr>
            <a:endParaRPr lang="nb-NO" dirty="0"/>
          </a:p>
          <a:p>
            <a:pPr marL="0" indent="0">
              <a:buNone/>
            </a:pP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8344450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Normalitet </a:t>
            </a:r>
            <a:endParaRPr lang="nb-NO" dirty="0"/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2166775"/>
            <a:ext cx="4613221" cy="3696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2086853"/>
            <a:ext cx="4639407" cy="37174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366447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836712"/>
            <a:ext cx="8229600" cy="1143000"/>
          </a:xfrm>
        </p:spPr>
        <p:txBody>
          <a:bodyPr>
            <a:noAutofit/>
          </a:bodyPr>
          <a:lstStyle/>
          <a:p>
            <a:pPr algn="l"/>
            <a:r>
              <a:rPr lang="nb-NO" sz="2800" dirty="0" smtClean="0"/>
              <a:t>Det er noen observasjoner (5-10) som ligger et stykke fra streken, men sammenligning med det totalet antallet på rundt 800 i hver gruppe virker det greit å anta normalitet. </a:t>
            </a:r>
            <a:endParaRPr lang="nb-NO" sz="2800" dirty="0"/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2420888"/>
            <a:ext cx="4343619" cy="34804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411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2420889"/>
            <a:ext cx="4426435" cy="35467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830786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12" y="371554"/>
            <a:ext cx="8229600" cy="4525963"/>
          </a:xfrm>
        </p:spPr>
        <p:txBody>
          <a:bodyPr/>
          <a:lstStyle/>
          <a:p>
            <a:r>
              <a:rPr lang="nb-NO" dirty="0" err="1" smtClean="0"/>
              <a:t>Levene’s</a:t>
            </a:r>
            <a:r>
              <a:rPr lang="nb-NO" dirty="0" smtClean="0"/>
              <a:t> test er ikke signifikant, så vi kan anta lik varians i begge grupper.</a:t>
            </a:r>
          </a:p>
        </p:txBody>
      </p:sp>
      <p:pic>
        <p:nvPicPr>
          <p:cNvPr id="1843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32" y="3645024"/>
            <a:ext cx="9252520" cy="2666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>
          <a:xfrm>
            <a:off x="3779912" y="5661248"/>
            <a:ext cx="360040" cy="216024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782600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12" y="371554"/>
            <a:ext cx="8229600" cy="4525963"/>
          </a:xfrm>
        </p:spPr>
        <p:txBody>
          <a:bodyPr/>
          <a:lstStyle/>
          <a:p>
            <a:r>
              <a:rPr lang="nb-NO" dirty="0" err="1" smtClean="0"/>
              <a:t>Levene’s</a:t>
            </a:r>
            <a:r>
              <a:rPr lang="nb-NO" dirty="0" smtClean="0"/>
              <a:t> test er ikke signifikant, så vi kan anta lik varians i begge grupper. </a:t>
            </a:r>
          </a:p>
          <a:p>
            <a:r>
              <a:rPr lang="nb-NO" dirty="0" smtClean="0"/>
              <a:t>P-verdien (p=0.028) er mindre enn 0.05; det er signifikant forskjell i HLD kolesterol mellom røykere og ikke-røykere.</a:t>
            </a:r>
          </a:p>
        </p:txBody>
      </p:sp>
      <p:pic>
        <p:nvPicPr>
          <p:cNvPr id="1843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32" y="3645024"/>
            <a:ext cx="9252520" cy="2666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5580112" y="5661248"/>
            <a:ext cx="432048" cy="288032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2700826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b-NO" dirty="0" smtClean="0"/>
              <a:t>Paret og uavhengig oppsett i SPSS</a:t>
            </a:r>
            <a:endParaRPr lang="nb-NO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196752"/>
            <a:ext cx="82296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b-NO" sz="2800" dirty="0" smtClean="0"/>
              <a:t>I SPSS (i motsett til Excel) kan hver rad kun inneholde et individ. Derfor må man sette opp dataen forskjellig for paret og uavhengig oppsett.</a:t>
            </a:r>
          </a:p>
          <a:p>
            <a:pPr marL="0" indent="0">
              <a:buNone/>
            </a:pPr>
            <a:r>
              <a:rPr lang="nb-NO" sz="2800" dirty="0" smtClean="0"/>
              <a:t>	</a:t>
            </a:r>
            <a:r>
              <a:rPr lang="nb-NO" sz="2800" dirty="0" err="1" smtClean="0"/>
              <a:t>Paired</a:t>
            </a:r>
            <a:r>
              <a:rPr lang="nb-NO" sz="2800" dirty="0" smtClean="0"/>
              <a:t>				</a:t>
            </a:r>
            <a:r>
              <a:rPr lang="nb-NO" sz="2800" dirty="0" err="1" smtClean="0"/>
              <a:t>Independent</a:t>
            </a:r>
            <a:r>
              <a:rPr lang="nb-NO" sz="2800" dirty="0" smtClean="0"/>
              <a:t> </a:t>
            </a:r>
            <a:endParaRPr lang="nb-NO" sz="28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210" b="19198"/>
          <a:stretch/>
        </p:blipFill>
        <p:spPr bwMode="auto">
          <a:xfrm>
            <a:off x="899592" y="3046071"/>
            <a:ext cx="2838450" cy="33786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31" b="4789"/>
          <a:stretch/>
        </p:blipFill>
        <p:spPr bwMode="auto">
          <a:xfrm>
            <a:off x="4788024" y="3081157"/>
            <a:ext cx="2524125" cy="33084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934928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12" y="371554"/>
            <a:ext cx="8270052" cy="4525963"/>
          </a:xfrm>
        </p:spPr>
        <p:txBody>
          <a:bodyPr/>
          <a:lstStyle/>
          <a:p>
            <a:r>
              <a:rPr lang="nb-NO" dirty="0" err="1" smtClean="0"/>
              <a:t>Levene’s</a:t>
            </a:r>
            <a:r>
              <a:rPr lang="nb-NO" dirty="0" smtClean="0"/>
              <a:t> test er ikke signifikant, så vi kan anta lik varians i begge grupper. </a:t>
            </a:r>
          </a:p>
          <a:p>
            <a:r>
              <a:rPr lang="nb-NO" dirty="0" smtClean="0"/>
              <a:t>P-verdien (p=0.028) er mindre enn 0.05; det er signifikant forskjell i HLD </a:t>
            </a:r>
            <a:r>
              <a:rPr lang="nb-NO" dirty="0"/>
              <a:t>k</a:t>
            </a:r>
            <a:r>
              <a:rPr lang="nb-NO" dirty="0" smtClean="0"/>
              <a:t>olesterol mellom røykere og ikke-røykere.</a:t>
            </a:r>
          </a:p>
          <a:p>
            <a:r>
              <a:rPr lang="nb-NO" dirty="0" smtClean="0"/>
              <a:t>Men er forskjellen på 0.043 klinisk relevant?</a:t>
            </a:r>
            <a:endParaRPr lang="nb-NO" dirty="0"/>
          </a:p>
        </p:txBody>
      </p:sp>
      <p:pic>
        <p:nvPicPr>
          <p:cNvPr id="1843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32" y="3645024"/>
            <a:ext cx="9252520" cy="2666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6300192" y="5661248"/>
            <a:ext cx="432048" cy="288032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483520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Ikke-parametriske tester</a:t>
            </a:r>
            <a:endParaRPr lang="nb-NO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nb-NO" dirty="0" smtClean="0"/>
              <a:t>Det hender at variablene man er interessert i ikke er normalfordelt, f. eks. kan fordelingen være svært skjev eller ha mange </a:t>
            </a:r>
            <a:r>
              <a:rPr lang="nb-NO" dirty="0"/>
              <a:t>ekstreme verdier/</a:t>
            </a:r>
            <a:r>
              <a:rPr lang="nb-NO" dirty="0" err="1"/>
              <a:t>outliers</a:t>
            </a:r>
            <a:r>
              <a:rPr lang="nb-NO" dirty="0"/>
              <a:t>.</a:t>
            </a:r>
            <a:endParaRPr lang="nb-NO" dirty="0" smtClean="0"/>
          </a:p>
        </p:txBody>
      </p:sp>
    </p:spTree>
    <p:extLst>
      <p:ext uri="{BB962C8B-B14F-4D97-AF65-F5344CB8AC3E}">
        <p14:creationId xmlns:p14="http://schemas.microsoft.com/office/powerpoint/2010/main" val="407991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Ikke-parametriske tester</a:t>
            </a:r>
            <a:endParaRPr lang="nb-NO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nb-NO" dirty="0" smtClean="0"/>
              <a:t>Det hender at variablene man er interessert i ikke er normalfordelt, f. eks. kan fordelingen være svært skjev eller ha mange ekstreme verdier/</a:t>
            </a:r>
            <a:r>
              <a:rPr lang="nb-NO" dirty="0" err="1" smtClean="0"/>
              <a:t>outliers</a:t>
            </a:r>
            <a:r>
              <a:rPr lang="nb-NO" dirty="0" smtClean="0"/>
              <a:t>.</a:t>
            </a:r>
          </a:p>
          <a:p>
            <a:pPr marL="0" indent="0">
              <a:buNone/>
            </a:pPr>
            <a:r>
              <a:rPr lang="nb-NO" dirty="0" smtClean="0"/>
              <a:t>Da har man to muligheter:</a:t>
            </a:r>
          </a:p>
          <a:p>
            <a:pPr marL="514350" indent="-514350">
              <a:buFont typeface="+mj-lt"/>
              <a:buAutoNum type="arabicPeriod"/>
            </a:pPr>
            <a:r>
              <a:rPr lang="nb-NO" dirty="0" smtClean="0"/>
              <a:t>Transformasjon av variabelen</a:t>
            </a:r>
          </a:p>
          <a:p>
            <a:pPr marL="514350" indent="-514350">
              <a:buFont typeface="+mj-lt"/>
              <a:buAutoNum type="arabicPeriod"/>
            </a:pPr>
            <a:r>
              <a:rPr lang="nb-NO" dirty="0" smtClean="0"/>
              <a:t>Ikke-parametriske tester. 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2049052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8220" y="247186"/>
            <a:ext cx="3960440" cy="4525963"/>
          </a:xfrm>
        </p:spPr>
        <p:txBody>
          <a:bodyPr/>
          <a:lstStyle/>
          <a:p>
            <a:pPr marL="0" indent="0">
              <a:buNone/>
            </a:pPr>
            <a:r>
              <a:rPr lang="nb-NO" dirty="0" smtClean="0"/>
              <a:t>Vi ser på fordeling av </a:t>
            </a:r>
            <a:r>
              <a:rPr lang="nb-NO" dirty="0" err="1" smtClean="0"/>
              <a:t>triglyserider</a:t>
            </a:r>
            <a:r>
              <a:rPr lang="nb-NO" dirty="0"/>
              <a:t> (mg/</a:t>
            </a:r>
            <a:r>
              <a:rPr lang="nb-NO" dirty="0" err="1"/>
              <a:t>dL</a:t>
            </a:r>
            <a:r>
              <a:rPr lang="nb-NO" dirty="0" smtClean="0"/>
              <a:t>) i </a:t>
            </a:r>
            <a:r>
              <a:rPr lang="nb-NO" dirty="0" err="1" smtClean="0"/>
              <a:t>Caerphilly</a:t>
            </a:r>
            <a:r>
              <a:rPr lang="nb-NO" dirty="0" smtClean="0"/>
              <a:t>-studien. </a:t>
            </a:r>
          </a:p>
          <a:p>
            <a:pPr marL="0" indent="0">
              <a:buNone/>
            </a:pPr>
            <a:r>
              <a:rPr lang="nb-NO" dirty="0" smtClean="0">
                <a:solidFill>
                  <a:srgbClr val="FF0000"/>
                </a:solidFill>
              </a:rPr>
              <a:t>Ikke normalfordelt!</a:t>
            </a:r>
            <a:endParaRPr lang="nb-NO" dirty="0">
              <a:solidFill>
                <a:srgbClr val="FF0000"/>
              </a:solidFill>
            </a:endParaRPr>
          </a:p>
        </p:txBody>
      </p:sp>
      <p:pic>
        <p:nvPicPr>
          <p:cNvPr id="1945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683888"/>
            <a:ext cx="5155852" cy="41312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46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188640"/>
            <a:ext cx="4165485" cy="35924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461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6510" y="3680212"/>
            <a:ext cx="3965930" cy="3177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620579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476672"/>
            <a:ext cx="8229600" cy="4525963"/>
          </a:xfrm>
        </p:spPr>
        <p:txBody>
          <a:bodyPr/>
          <a:lstStyle/>
          <a:p>
            <a:r>
              <a:rPr lang="nb-NO" dirty="0" smtClean="0"/>
              <a:t>Vi ønsker å teste om det forskjell i </a:t>
            </a:r>
            <a:r>
              <a:rPr lang="nb-NO" dirty="0" err="1" smtClean="0"/>
              <a:t>triglyserider</a:t>
            </a:r>
            <a:r>
              <a:rPr lang="nb-NO" dirty="0" smtClean="0"/>
              <a:t> mellom røykere og ikke-røykere, men vi kan ikke bruke t-testen direkte. </a:t>
            </a:r>
          </a:p>
          <a:p>
            <a:r>
              <a:rPr lang="nb-NO" dirty="0" smtClean="0"/>
              <a:t>Et alternativ er å bruke en ikke-parametrisk test og de vanligste er:</a:t>
            </a:r>
          </a:p>
        </p:txBody>
      </p:sp>
    </p:spTree>
    <p:extLst>
      <p:ext uri="{BB962C8B-B14F-4D97-AF65-F5344CB8AC3E}">
        <p14:creationId xmlns:p14="http://schemas.microsoft.com/office/powerpoint/2010/main" val="23456499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476672"/>
            <a:ext cx="8229600" cy="4320479"/>
          </a:xfrm>
        </p:spPr>
        <p:txBody>
          <a:bodyPr/>
          <a:lstStyle/>
          <a:p>
            <a:r>
              <a:rPr lang="nb-NO" dirty="0" smtClean="0"/>
              <a:t>Vi ønsker å teste om det forskjell i </a:t>
            </a:r>
            <a:r>
              <a:rPr lang="nb-NO" dirty="0" err="1" smtClean="0"/>
              <a:t>triglyserider</a:t>
            </a:r>
            <a:r>
              <a:rPr lang="nb-NO" dirty="0" smtClean="0"/>
              <a:t> mellom røykere og ikke-røykere, men vi kan ikke bruke t-testen direkte. </a:t>
            </a:r>
          </a:p>
          <a:p>
            <a:r>
              <a:rPr lang="nb-NO" dirty="0" smtClean="0"/>
              <a:t>Et alternativ er å bruke en ikke-parametrisk test og de vanligste er:</a:t>
            </a:r>
          </a:p>
          <a:p>
            <a:pPr marL="1314450" lvl="2" indent="-514350"/>
            <a:r>
              <a:rPr lang="nb-NO" sz="2800" dirty="0" err="1" smtClean="0">
                <a:solidFill>
                  <a:srgbClr val="FF0000"/>
                </a:solidFill>
              </a:rPr>
              <a:t>Wilcoxon</a:t>
            </a:r>
            <a:r>
              <a:rPr lang="nb-NO" sz="2800" dirty="0" smtClean="0">
                <a:solidFill>
                  <a:srgbClr val="FF0000"/>
                </a:solidFill>
              </a:rPr>
              <a:t> </a:t>
            </a:r>
            <a:r>
              <a:rPr lang="nb-NO" sz="2800" dirty="0" err="1" smtClean="0">
                <a:solidFill>
                  <a:srgbClr val="FF0000"/>
                </a:solidFill>
              </a:rPr>
              <a:t>signed</a:t>
            </a:r>
            <a:r>
              <a:rPr lang="nb-NO" sz="2800" dirty="0" smtClean="0">
                <a:solidFill>
                  <a:srgbClr val="FF0000"/>
                </a:solidFill>
              </a:rPr>
              <a:t> rank test </a:t>
            </a:r>
            <a:r>
              <a:rPr lang="nb-NO" sz="2800" dirty="0" smtClean="0"/>
              <a:t>for paret t-test</a:t>
            </a:r>
          </a:p>
          <a:p>
            <a:pPr marL="1314450" lvl="2" indent="-514350"/>
            <a:r>
              <a:rPr lang="nb-NO" sz="2800" dirty="0" smtClean="0">
                <a:solidFill>
                  <a:srgbClr val="FF0000"/>
                </a:solidFill>
              </a:rPr>
              <a:t>Mann-Whitney U test </a:t>
            </a:r>
            <a:r>
              <a:rPr lang="nb-NO" sz="2800" dirty="0" smtClean="0"/>
              <a:t>for uavhengig sample t-test (kalles også </a:t>
            </a:r>
            <a:r>
              <a:rPr lang="nb-NO" sz="2800" dirty="0" err="1" smtClean="0"/>
              <a:t>Wilcoxon</a:t>
            </a:r>
            <a:r>
              <a:rPr lang="nb-NO" sz="2800" dirty="0" smtClean="0"/>
              <a:t> rank sum test)</a:t>
            </a:r>
          </a:p>
        </p:txBody>
      </p:sp>
    </p:spTree>
    <p:extLst>
      <p:ext uri="{BB962C8B-B14F-4D97-AF65-F5344CB8AC3E}">
        <p14:creationId xmlns:p14="http://schemas.microsoft.com/office/powerpoint/2010/main" val="5395026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476672"/>
            <a:ext cx="8229600" cy="4525963"/>
          </a:xfrm>
        </p:spPr>
        <p:txBody>
          <a:bodyPr>
            <a:noAutofit/>
          </a:bodyPr>
          <a:lstStyle/>
          <a:p>
            <a:r>
              <a:rPr lang="nb-NO" dirty="0" smtClean="0"/>
              <a:t>Vi ønsker å teste om det forskjell i </a:t>
            </a:r>
            <a:r>
              <a:rPr lang="nb-NO" dirty="0" err="1" smtClean="0"/>
              <a:t>triglyserider</a:t>
            </a:r>
            <a:r>
              <a:rPr lang="nb-NO" dirty="0" smtClean="0"/>
              <a:t> mellom røykere og ikke-røykere, men vi kan ikke bruke t-testen direkte. </a:t>
            </a:r>
          </a:p>
          <a:p>
            <a:r>
              <a:rPr lang="nb-NO" dirty="0" smtClean="0"/>
              <a:t>Et alternativ er å bruke en ikke-parametrisk </a:t>
            </a:r>
            <a:r>
              <a:rPr lang="nb-NO" dirty="0"/>
              <a:t>test og de vanligste er:</a:t>
            </a:r>
          </a:p>
          <a:p>
            <a:pPr marL="1314450" lvl="2" indent="-514350"/>
            <a:r>
              <a:rPr lang="nb-NO" sz="2800" dirty="0" err="1">
                <a:solidFill>
                  <a:srgbClr val="FF0000"/>
                </a:solidFill>
              </a:rPr>
              <a:t>Wilcoxon</a:t>
            </a:r>
            <a:r>
              <a:rPr lang="nb-NO" sz="2800" dirty="0">
                <a:solidFill>
                  <a:srgbClr val="FF0000"/>
                </a:solidFill>
              </a:rPr>
              <a:t> </a:t>
            </a:r>
            <a:r>
              <a:rPr lang="nb-NO" sz="2800" dirty="0" err="1">
                <a:solidFill>
                  <a:srgbClr val="FF0000"/>
                </a:solidFill>
              </a:rPr>
              <a:t>signed</a:t>
            </a:r>
            <a:r>
              <a:rPr lang="nb-NO" sz="2800" dirty="0">
                <a:solidFill>
                  <a:srgbClr val="FF0000"/>
                </a:solidFill>
              </a:rPr>
              <a:t> rank test </a:t>
            </a:r>
            <a:r>
              <a:rPr lang="nb-NO" sz="2800" dirty="0"/>
              <a:t>for paret t-test</a:t>
            </a:r>
          </a:p>
          <a:p>
            <a:pPr marL="1314450" lvl="2" indent="-514350"/>
            <a:r>
              <a:rPr lang="nb-NO" sz="2800" dirty="0">
                <a:solidFill>
                  <a:srgbClr val="FF0000"/>
                </a:solidFill>
              </a:rPr>
              <a:t>Mann-Whitney U test </a:t>
            </a:r>
            <a:r>
              <a:rPr lang="nb-NO" sz="2800" dirty="0"/>
              <a:t>for uavhengig sample t-test (kalles også </a:t>
            </a:r>
            <a:r>
              <a:rPr lang="nb-NO" sz="2800" dirty="0" err="1"/>
              <a:t>Wilcoxon</a:t>
            </a:r>
            <a:r>
              <a:rPr lang="nb-NO" sz="2800" dirty="0"/>
              <a:t> rank sum test)</a:t>
            </a:r>
          </a:p>
          <a:p>
            <a:r>
              <a:rPr lang="nb-NO" dirty="0" smtClean="0"/>
              <a:t>For å teste forskjell mellom røykere og ikke-røykere må vi bruke en uavhengig sample test som Mann-Whitney U testen.</a:t>
            </a:r>
          </a:p>
        </p:txBody>
      </p:sp>
    </p:spTree>
    <p:extLst>
      <p:ext uri="{BB962C8B-B14F-4D97-AF65-F5344CB8AC3E}">
        <p14:creationId xmlns:p14="http://schemas.microsoft.com/office/powerpoint/2010/main" val="19352999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1143000"/>
          </a:xfrm>
        </p:spPr>
        <p:txBody>
          <a:bodyPr/>
          <a:lstStyle/>
          <a:p>
            <a:r>
              <a:rPr lang="nb-NO" dirty="0" smtClean="0"/>
              <a:t>Alt. 1: Mann-Whitney U test</a:t>
            </a:r>
            <a:endParaRPr lang="nb-NO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1556792"/>
            <a:ext cx="3312368" cy="4525963"/>
          </a:xfrm>
        </p:spPr>
        <p:txBody>
          <a:bodyPr/>
          <a:lstStyle/>
          <a:p>
            <a:pPr marL="0" indent="0">
              <a:buNone/>
            </a:pPr>
            <a:r>
              <a:rPr lang="nb-NO" dirty="0" smtClean="0"/>
              <a:t>Gå inn på «</a:t>
            </a:r>
            <a:r>
              <a:rPr lang="nb-NO" dirty="0" err="1" smtClean="0"/>
              <a:t>Analyze</a:t>
            </a:r>
            <a:r>
              <a:rPr lang="nb-NO" dirty="0" smtClean="0"/>
              <a:t> =&gt; Non-</a:t>
            </a:r>
            <a:r>
              <a:rPr lang="nb-NO" dirty="0" err="1" smtClean="0"/>
              <a:t>parametric</a:t>
            </a:r>
            <a:r>
              <a:rPr lang="nb-NO" dirty="0" smtClean="0"/>
              <a:t> test =&gt;</a:t>
            </a:r>
          </a:p>
          <a:p>
            <a:pPr marL="0" indent="0">
              <a:buNone/>
            </a:pPr>
            <a:r>
              <a:rPr lang="nb-NO" dirty="0" smtClean="0"/>
              <a:t>Legacy Dialogs =&gt; 2 </a:t>
            </a:r>
            <a:r>
              <a:rPr lang="nb-NO" dirty="0" err="1" smtClean="0"/>
              <a:t>Independent</a:t>
            </a:r>
            <a:r>
              <a:rPr lang="nb-NO" dirty="0" smtClean="0"/>
              <a:t> Samples»</a:t>
            </a:r>
          </a:p>
        </p:txBody>
      </p:sp>
      <p:pic>
        <p:nvPicPr>
          <p:cNvPr id="2150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903" y="1219438"/>
            <a:ext cx="5311933" cy="51225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19748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476672"/>
            <a:ext cx="4258816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b-NO" sz="2800" dirty="0" smtClean="0"/>
              <a:t>Testen følger det samme oppsettet som </a:t>
            </a:r>
            <a:r>
              <a:rPr lang="nb-NO" sz="2800" dirty="0" err="1" smtClean="0"/>
              <a:t>Independent</a:t>
            </a:r>
            <a:r>
              <a:rPr lang="nb-NO" sz="2800" dirty="0" smtClean="0"/>
              <a:t> Samples T test</a:t>
            </a:r>
          </a:p>
          <a:p>
            <a:r>
              <a:rPr lang="nb-NO" sz="2800" dirty="0" smtClean="0"/>
              <a:t>Flytt Triglyserid til Test Variable List</a:t>
            </a:r>
            <a:r>
              <a:rPr lang="nb-NO" sz="2800" dirty="0"/>
              <a:t>, </a:t>
            </a:r>
          </a:p>
        </p:txBody>
      </p:sp>
      <p:pic>
        <p:nvPicPr>
          <p:cNvPr id="2253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1556792"/>
            <a:ext cx="4257675" cy="3171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Straight Arrow Connector 4"/>
          <p:cNvCxnSpPr/>
          <p:nvPr/>
        </p:nvCxnSpPr>
        <p:spPr>
          <a:xfrm flipV="1">
            <a:off x="2699792" y="2132856"/>
            <a:ext cx="3672408" cy="36004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835159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476672"/>
            <a:ext cx="4258816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b-NO" sz="2800" dirty="0" smtClean="0"/>
              <a:t>Testen følger det samme oppsettet som </a:t>
            </a:r>
            <a:r>
              <a:rPr lang="nb-NO" sz="2800" dirty="0" err="1" smtClean="0"/>
              <a:t>Independent</a:t>
            </a:r>
            <a:r>
              <a:rPr lang="nb-NO" sz="2800" dirty="0" smtClean="0"/>
              <a:t> Samples T test</a:t>
            </a:r>
          </a:p>
          <a:p>
            <a:r>
              <a:rPr lang="nb-NO" sz="2800" dirty="0" smtClean="0"/>
              <a:t>Flytt Triglyserid til Test Variable List</a:t>
            </a:r>
            <a:r>
              <a:rPr lang="nb-NO" sz="2800" dirty="0"/>
              <a:t>, </a:t>
            </a:r>
            <a:r>
              <a:rPr lang="nb-NO" sz="2800" dirty="0" err="1"/>
              <a:t>Smoker</a:t>
            </a:r>
            <a:r>
              <a:rPr lang="nb-NO" sz="2800" dirty="0"/>
              <a:t> til </a:t>
            </a:r>
            <a:r>
              <a:rPr lang="nb-NO" sz="2800" dirty="0" err="1"/>
              <a:t>Grouping</a:t>
            </a:r>
            <a:r>
              <a:rPr lang="nb-NO" sz="2800" dirty="0"/>
              <a:t> Variable og klikk «</a:t>
            </a:r>
            <a:r>
              <a:rPr lang="nb-NO" sz="2800" dirty="0" err="1"/>
              <a:t>Define</a:t>
            </a:r>
            <a:r>
              <a:rPr lang="nb-NO" sz="2800" dirty="0"/>
              <a:t> Groups</a:t>
            </a:r>
            <a:r>
              <a:rPr lang="nb-NO" sz="2800" dirty="0" smtClean="0"/>
              <a:t>» </a:t>
            </a:r>
            <a:endParaRPr lang="nb-NO" sz="2800" dirty="0"/>
          </a:p>
        </p:txBody>
      </p:sp>
      <p:pic>
        <p:nvPicPr>
          <p:cNvPr id="2253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1556792"/>
            <a:ext cx="4257675" cy="3171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Straight Arrow Connector 4"/>
          <p:cNvCxnSpPr/>
          <p:nvPr/>
        </p:nvCxnSpPr>
        <p:spPr>
          <a:xfrm>
            <a:off x="4067944" y="3429000"/>
            <a:ext cx="2416869" cy="72008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124282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T-tester &amp; normalitet</a:t>
            </a:r>
            <a:endParaRPr lang="nb-NO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268760"/>
            <a:ext cx="8229600" cy="496855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nb-NO" sz="2800" dirty="0" smtClean="0"/>
              <a:t>Hvis variablene er omtrent normalfordelte, bruker vi </a:t>
            </a:r>
            <a:endParaRPr lang="nb-NO" sz="2800" dirty="0"/>
          </a:p>
          <a:p>
            <a:pPr lvl="1">
              <a:buFont typeface="Wingdings" panose="05000000000000000000" pitchFamily="2" charset="2"/>
              <a:buChar char="Ø"/>
            </a:pPr>
            <a:r>
              <a:rPr lang="nb-NO" dirty="0" smtClean="0">
                <a:solidFill>
                  <a:schemeClr val="accent1"/>
                </a:solidFill>
              </a:rPr>
              <a:t>T-test</a:t>
            </a:r>
            <a:endParaRPr lang="nb-NO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97489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476672"/>
            <a:ext cx="4258816" cy="590465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b-NO" sz="2800" dirty="0" smtClean="0"/>
              <a:t>Testen følger det samme oppsettet som </a:t>
            </a:r>
            <a:r>
              <a:rPr lang="nb-NO" sz="2800" dirty="0" err="1" smtClean="0"/>
              <a:t>Independent</a:t>
            </a:r>
            <a:r>
              <a:rPr lang="nb-NO" sz="2800" dirty="0" smtClean="0"/>
              <a:t> Samples T test</a:t>
            </a:r>
          </a:p>
          <a:p>
            <a:r>
              <a:rPr lang="nb-NO" sz="2800" dirty="0" smtClean="0"/>
              <a:t>Flytt Triglyserid til Test Variable List, </a:t>
            </a:r>
            <a:r>
              <a:rPr lang="nb-NO" sz="2800" dirty="0" err="1" smtClean="0"/>
              <a:t>Smoker</a:t>
            </a:r>
            <a:r>
              <a:rPr lang="nb-NO" sz="2800" dirty="0" smtClean="0"/>
              <a:t> til </a:t>
            </a:r>
            <a:r>
              <a:rPr lang="nb-NO" sz="2800" dirty="0" err="1" smtClean="0"/>
              <a:t>Grouping</a:t>
            </a:r>
            <a:r>
              <a:rPr lang="nb-NO" sz="2800" dirty="0" smtClean="0"/>
              <a:t> Variable og klikk «</a:t>
            </a:r>
            <a:r>
              <a:rPr lang="nb-NO" sz="2800" dirty="0" err="1" smtClean="0"/>
              <a:t>Define</a:t>
            </a:r>
            <a:r>
              <a:rPr lang="nb-NO" sz="2800" dirty="0" smtClean="0"/>
              <a:t> Groups»</a:t>
            </a:r>
          </a:p>
          <a:p>
            <a:r>
              <a:rPr lang="nb-NO" sz="2800" dirty="0" smtClean="0"/>
              <a:t>Skriv inn 0 (ikke-røyker</a:t>
            </a:r>
            <a:r>
              <a:rPr lang="nb-NO" sz="2800" dirty="0"/>
              <a:t>)</a:t>
            </a:r>
            <a:r>
              <a:rPr lang="nb-NO" sz="2800" dirty="0" smtClean="0"/>
              <a:t> som Group 1, skriv inn    1 </a:t>
            </a:r>
            <a:r>
              <a:rPr lang="nb-NO" sz="2800" dirty="0"/>
              <a:t>(</a:t>
            </a:r>
            <a:r>
              <a:rPr lang="nb-NO" sz="2800" dirty="0" smtClean="0"/>
              <a:t>røyker) som Group 2.</a:t>
            </a:r>
          </a:p>
        </p:txBody>
      </p:sp>
      <p:pic>
        <p:nvPicPr>
          <p:cNvPr id="2253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1556792"/>
            <a:ext cx="4257675" cy="3171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5500" y="1575842"/>
            <a:ext cx="4238625" cy="3152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7" name="Straight Arrow Connector 6"/>
          <p:cNvCxnSpPr/>
          <p:nvPr/>
        </p:nvCxnSpPr>
        <p:spPr>
          <a:xfrm flipV="1">
            <a:off x="4211960" y="3212976"/>
            <a:ext cx="2152622" cy="1584176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1523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476672"/>
            <a:ext cx="4258816" cy="452596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nb-NO" sz="2800" dirty="0" smtClean="0"/>
              <a:t>Testen følger det samme oppsettet som </a:t>
            </a:r>
            <a:r>
              <a:rPr lang="nb-NO" sz="2800" dirty="0" err="1" smtClean="0"/>
              <a:t>Independent</a:t>
            </a:r>
            <a:r>
              <a:rPr lang="nb-NO" sz="2800" dirty="0" smtClean="0"/>
              <a:t> Samples T test</a:t>
            </a:r>
          </a:p>
          <a:p>
            <a:r>
              <a:rPr lang="nb-NO" sz="2800" dirty="0" smtClean="0"/>
              <a:t>Flytt Triglyserid til Test Variable List, </a:t>
            </a:r>
            <a:r>
              <a:rPr lang="nb-NO" sz="2800" dirty="0" err="1" smtClean="0"/>
              <a:t>Smoker</a:t>
            </a:r>
            <a:r>
              <a:rPr lang="nb-NO" sz="2800" dirty="0" smtClean="0"/>
              <a:t> til </a:t>
            </a:r>
            <a:r>
              <a:rPr lang="nb-NO" sz="2800" dirty="0" err="1" smtClean="0"/>
              <a:t>Grouping</a:t>
            </a:r>
            <a:r>
              <a:rPr lang="nb-NO" sz="2800" dirty="0" smtClean="0"/>
              <a:t> Variable og klikk «</a:t>
            </a:r>
            <a:r>
              <a:rPr lang="nb-NO" sz="2800" dirty="0" err="1" smtClean="0"/>
              <a:t>Define</a:t>
            </a:r>
            <a:r>
              <a:rPr lang="nb-NO" sz="2800" dirty="0" smtClean="0"/>
              <a:t> Groups»</a:t>
            </a:r>
          </a:p>
          <a:p>
            <a:r>
              <a:rPr lang="nb-NO" sz="2800" dirty="0"/>
              <a:t>Skriv inn 0 (ikke-røyker) som Group 1, skriv inn    1 (røyker) som Group 2.</a:t>
            </a:r>
          </a:p>
          <a:p>
            <a:r>
              <a:rPr lang="nb-NO" sz="2800" dirty="0" smtClean="0"/>
              <a:t>Velg «Mann-Whitney U test» under Test type. </a:t>
            </a:r>
          </a:p>
          <a:p>
            <a:r>
              <a:rPr lang="nb-NO" sz="2800" dirty="0" smtClean="0"/>
              <a:t>Trykk «OK»</a:t>
            </a:r>
          </a:p>
        </p:txBody>
      </p:sp>
      <p:pic>
        <p:nvPicPr>
          <p:cNvPr id="2253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1556792"/>
            <a:ext cx="4257675" cy="3171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5" y="1575842"/>
            <a:ext cx="4257675" cy="3152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7" name="Straight Arrow Connector 6"/>
          <p:cNvCxnSpPr/>
          <p:nvPr/>
        </p:nvCxnSpPr>
        <p:spPr>
          <a:xfrm flipV="1">
            <a:off x="4396511" y="4077072"/>
            <a:ext cx="496783" cy="108012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941795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/>
          <a:lstStyle/>
          <a:p>
            <a:r>
              <a:rPr lang="nb-NO" dirty="0" smtClean="0"/>
              <a:t>Output</a:t>
            </a:r>
            <a:endParaRPr lang="nb-NO" dirty="0"/>
          </a:p>
        </p:txBody>
      </p:sp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7" y="1628800"/>
            <a:ext cx="4596442" cy="3758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11560" y="1052736"/>
            <a:ext cx="3744416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2800" dirty="0" smtClean="0"/>
              <a:t>Det viktigste i outputen </a:t>
            </a:r>
            <a:r>
              <a:rPr lang="nb-NO" sz="2800" dirty="0"/>
              <a:t> for Mann-Whitney U </a:t>
            </a:r>
            <a:r>
              <a:rPr lang="nb-NO" sz="2800" dirty="0" smtClean="0"/>
              <a:t>testen er p-verdien som befinner seg under</a:t>
            </a:r>
          </a:p>
          <a:p>
            <a:r>
              <a:rPr lang="nb-NO" sz="2800" dirty="0" err="1" smtClean="0"/>
              <a:t>Asymp</a:t>
            </a:r>
            <a:r>
              <a:rPr lang="nb-NO" sz="2800" dirty="0" smtClean="0"/>
              <a:t>. Sig (2-tailed). </a:t>
            </a:r>
          </a:p>
          <a:p>
            <a:endParaRPr lang="nb-NO" sz="2800" dirty="0"/>
          </a:p>
          <a:p>
            <a:r>
              <a:rPr lang="nb-NO" sz="2800" dirty="0" smtClean="0"/>
              <a:t>I dette tilfellet er p-verdien ikke signifikant og det ikke grunnlag for å si at det forskjell på triglyseridnivået mellom røykere og ikke-røykere. </a:t>
            </a:r>
          </a:p>
        </p:txBody>
      </p:sp>
      <p:sp>
        <p:nvSpPr>
          <p:cNvPr id="6" name="Rectangle 5"/>
          <p:cNvSpPr/>
          <p:nvPr/>
        </p:nvSpPr>
        <p:spPr>
          <a:xfrm>
            <a:off x="6203760" y="4726523"/>
            <a:ext cx="432048" cy="288032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975285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Alt. 2: Transformere data</a:t>
            </a:r>
            <a:endParaRPr lang="nb-NO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268760"/>
            <a:ext cx="7571184" cy="4525963"/>
          </a:xfrm>
        </p:spPr>
        <p:txBody>
          <a:bodyPr/>
          <a:lstStyle/>
          <a:p>
            <a:pPr marL="0" indent="0">
              <a:buNone/>
            </a:pPr>
            <a:r>
              <a:rPr lang="nb-NO" dirty="0"/>
              <a:t>S</a:t>
            </a:r>
            <a:r>
              <a:rPr lang="nb-NO" dirty="0" smtClean="0"/>
              <a:t>kjevfordelte data kan også bli tilnærmet normalfordelt ved å </a:t>
            </a:r>
            <a:r>
              <a:rPr lang="nb-NO" dirty="0"/>
              <a:t>transformere </a:t>
            </a:r>
            <a:r>
              <a:rPr lang="nb-NO" dirty="0" smtClean="0"/>
              <a:t>variabelen f. eks. til logaritme-skala.   Da kan man </a:t>
            </a:r>
            <a:r>
              <a:rPr lang="nb-NO" dirty="0" err="1" smtClean="0"/>
              <a:t>forsatt</a:t>
            </a:r>
            <a:r>
              <a:rPr lang="nb-NO" dirty="0" smtClean="0"/>
              <a:t> bruke t-testene som vanlig. </a:t>
            </a:r>
          </a:p>
          <a:p>
            <a:pPr marL="0" indent="0">
              <a:buNone/>
            </a:pPr>
            <a:endParaRPr lang="nb-NO" dirty="0"/>
          </a:p>
          <a:p>
            <a:pPr marL="0" indent="0">
              <a:buNone/>
            </a:pPr>
            <a:r>
              <a:rPr lang="nb-NO" dirty="0" smtClean="0"/>
              <a:t>Gå inn på «</a:t>
            </a:r>
            <a:r>
              <a:rPr lang="nb-NO" dirty="0" err="1" smtClean="0"/>
              <a:t>Transform</a:t>
            </a:r>
            <a:r>
              <a:rPr lang="nb-NO" dirty="0" smtClean="0"/>
              <a:t> =&gt;</a:t>
            </a:r>
          </a:p>
          <a:p>
            <a:pPr marL="0" indent="0">
              <a:buNone/>
            </a:pPr>
            <a:r>
              <a:rPr lang="nb-NO" dirty="0" err="1" smtClean="0"/>
              <a:t>Compute</a:t>
            </a:r>
            <a:r>
              <a:rPr lang="nb-NO" dirty="0" smtClean="0"/>
              <a:t> variable»</a:t>
            </a:r>
            <a:endParaRPr lang="nb-NO" dirty="0"/>
          </a:p>
          <a:p>
            <a:pPr marL="0" indent="0">
              <a:buNone/>
            </a:pPr>
            <a:endParaRPr lang="nb-NO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3327077"/>
            <a:ext cx="4355976" cy="33462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960031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6" y="1052736"/>
            <a:ext cx="5327823" cy="4227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79512" y="476672"/>
            <a:ext cx="4464496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3200" dirty="0"/>
              <a:t>Skriv inn navn på ny variabel under     «Target variable»      </a:t>
            </a:r>
            <a:r>
              <a:rPr lang="nb-NO" sz="3200" dirty="0" smtClean="0">
                <a:solidFill>
                  <a:srgbClr val="FF0000"/>
                </a:solidFill>
              </a:rPr>
              <a:t>OBS! </a:t>
            </a:r>
            <a:r>
              <a:rPr lang="nb-NO" sz="3200" dirty="0"/>
              <a:t>Navnet kan        ikke inneholde mellomrom</a:t>
            </a:r>
            <a:r>
              <a:rPr lang="nb-NO" sz="3200" dirty="0" smtClean="0"/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nb-NO" sz="3200" dirty="0" smtClean="0"/>
          </a:p>
        </p:txBody>
      </p:sp>
      <p:cxnSp>
        <p:nvCxnSpPr>
          <p:cNvPr id="6" name="Straight Arrow Connector 5"/>
          <p:cNvCxnSpPr/>
          <p:nvPr/>
        </p:nvCxnSpPr>
        <p:spPr>
          <a:xfrm>
            <a:off x="4499992" y="692696"/>
            <a:ext cx="3448" cy="725681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738467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79512" y="476672"/>
            <a:ext cx="4392488" cy="59400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3200" dirty="0" smtClean="0"/>
              <a:t>Skriv inn navn på ny variabel under     «Target variable»    </a:t>
            </a:r>
            <a:r>
              <a:rPr lang="nb-NO" sz="3200" dirty="0" smtClean="0">
                <a:solidFill>
                  <a:srgbClr val="FF0000"/>
                </a:solidFill>
              </a:rPr>
              <a:t>OBS</a:t>
            </a:r>
            <a:r>
              <a:rPr lang="nb-NO" sz="3200" dirty="0">
                <a:solidFill>
                  <a:srgbClr val="FF0000"/>
                </a:solidFill>
              </a:rPr>
              <a:t>! </a:t>
            </a:r>
            <a:r>
              <a:rPr lang="nb-NO" sz="3200" dirty="0" smtClean="0"/>
              <a:t>Navnet kan        ikke inneholde mellomrom.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3200" dirty="0" smtClean="0"/>
              <a:t>Skriv inn   Lg10(</a:t>
            </a:r>
            <a:r>
              <a:rPr lang="nb-NO" sz="3200" i="1" dirty="0" smtClean="0"/>
              <a:t>variabel</a:t>
            </a:r>
            <a:r>
              <a:rPr lang="nb-NO" sz="3200" dirty="0" smtClean="0"/>
              <a:t>) </a:t>
            </a:r>
            <a:r>
              <a:rPr lang="nb-NO" sz="3200" dirty="0"/>
              <a:t> </a:t>
            </a:r>
            <a:r>
              <a:rPr lang="nb-NO" sz="3200" dirty="0" smtClean="0"/>
              <a:t>                     Ln(</a:t>
            </a:r>
            <a:r>
              <a:rPr lang="nb-NO" sz="3200" i="1" dirty="0" smtClean="0"/>
              <a:t>variabel</a:t>
            </a:r>
            <a:r>
              <a:rPr lang="nb-NO" sz="3200" dirty="0" smtClean="0"/>
              <a:t>) i vinduet           «</a:t>
            </a:r>
            <a:r>
              <a:rPr lang="nb-NO" sz="3200" dirty="0" err="1" smtClean="0"/>
              <a:t>Numeric</a:t>
            </a:r>
            <a:r>
              <a:rPr lang="nb-NO" sz="3200" dirty="0"/>
              <a:t> </a:t>
            </a:r>
            <a:r>
              <a:rPr lang="nb-NO" sz="3200" dirty="0" smtClean="0"/>
              <a:t>Expression»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3200" dirty="0" smtClean="0"/>
              <a:t>Klikk «OK»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nb-NO" sz="2800" dirty="0" smtClean="0"/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2048" b="50000"/>
          <a:stretch/>
        </p:blipFill>
        <p:spPr bwMode="auto">
          <a:xfrm>
            <a:off x="3563888" y="1124744"/>
            <a:ext cx="5287858" cy="30963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6" name="Straight Arrow Connector 5"/>
          <p:cNvCxnSpPr/>
          <p:nvPr/>
        </p:nvCxnSpPr>
        <p:spPr>
          <a:xfrm flipV="1">
            <a:off x="3050040" y="1772816"/>
            <a:ext cx="2919629" cy="2448272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080526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607295"/>
            <a:ext cx="3754760" cy="6114203"/>
          </a:xfrm>
        </p:spPr>
        <p:txBody>
          <a:bodyPr>
            <a:normAutofit/>
          </a:bodyPr>
          <a:lstStyle/>
          <a:p>
            <a:r>
              <a:rPr lang="nb-NO" dirty="0" smtClean="0"/>
              <a:t>Det gir en ny variabel med navnet </a:t>
            </a:r>
            <a:r>
              <a:rPr lang="nb-NO" i="1" dirty="0" err="1" smtClean="0"/>
              <a:t>LogTrig</a:t>
            </a:r>
            <a:r>
              <a:rPr lang="nb-NO" dirty="0" smtClean="0"/>
              <a:t>, logaritmen av </a:t>
            </a:r>
            <a:r>
              <a:rPr lang="nb-NO" i="1" dirty="0" err="1" smtClean="0"/>
              <a:t>trig</a:t>
            </a:r>
            <a:r>
              <a:rPr lang="nb-NO" dirty="0"/>
              <a:t>-</a:t>
            </a:r>
            <a:r>
              <a:rPr lang="nb-NO" dirty="0" smtClean="0"/>
              <a:t>variabelen.  </a:t>
            </a:r>
          </a:p>
          <a:p>
            <a:r>
              <a:rPr lang="nb-NO" dirty="0" smtClean="0"/>
              <a:t>Hvis man er «heldig», er den nye variabelen normalfordelt. </a:t>
            </a:r>
          </a:p>
          <a:p>
            <a:r>
              <a:rPr lang="nb-NO" dirty="0" smtClean="0"/>
              <a:t>Vi sjekker </a:t>
            </a:r>
            <a:r>
              <a:rPr lang="nb-NO" i="1" dirty="0" err="1" smtClean="0"/>
              <a:t>LogTrig</a:t>
            </a:r>
            <a:endParaRPr lang="nb-NO" i="1" dirty="0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8734" y="620688"/>
            <a:ext cx="4286250" cy="4476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6479993" y="3174504"/>
            <a:ext cx="432048" cy="216024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6" name="Rectangle 5"/>
          <p:cNvSpPr/>
          <p:nvPr/>
        </p:nvSpPr>
        <p:spPr>
          <a:xfrm>
            <a:off x="8265217" y="3174504"/>
            <a:ext cx="432048" cy="216024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604333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b-NO" dirty="0" smtClean="0"/>
              <a:t>Ser ganske bra ut! Kjører t-test.</a:t>
            </a:r>
            <a:endParaRPr lang="nb-NO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202" y="1484784"/>
            <a:ext cx="5541889" cy="44405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1484784"/>
            <a:ext cx="4752528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678226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1560" y="764704"/>
            <a:ext cx="8229600" cy="1143000"/>
          </a:xfrm>
        </p:spPr>
        <p:txBody>
          <a:bodyPr/>
          <a:lstStyle/>
          <a:p>
            <a:r>
              <a:rPr lang="nb-NO" dirty="0" smtClean="0"/>
              <a:t>Oppgave</a:t>
            </a:r>
            <a:endParaRPr lang="nb-NO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47664" y="2060848"/>
            <a:ext cx="6923112" cy="4281339"/>
          </a:xfrm>
        </p:spPr>
        <p:txBody>
          <a:bodyPr/>
          <a:lstStyle/>
          <a:p>
            <a:r>
              <a:rPr lang="nb-NO" dirty="0" smtClean="0"/>
              <a:t>Log-transformere variabelen </a:t>
            </a:r>
            <a:r>
              <a:rPr lang="nb-NO" i="1" dirty="0" err="1" smtClean="0"/>
              <a:t>triglys</a:t>
            </a:r>
            <a:r>
              <a:rPr lang="nb-NO" i="1" dirty="0" smtClean="0"/>
              <a:t>,</a:t>
            </a:r>
            <a:r>
              <a:rPr lang="nb-NO" dirty="0" smtClean="0"/>
              <a:t> og test om det forskjell i </a:t>
            </a:r>
            <a:r>
              <a:rPr lang="nb-NO" dirty="0"/>
              <a:t>triglyserid-nivå på log-skala mellom røykere og </a:t>
            </a:r>
            <a:r>
              <a:rPr lang="nb-NO" dirty="0" smtClean="0"/>
              <a:t>ikke-røykere. </a:t>
            </a:r>
            <a:endParaRPr lang="nb-NO" i="1" dirty="0"/>
          </a:p>
        </p:txBody>
      </p:sp>
    </p:spTree>
    <p:extLst>
      <p:ext uri="{BB962C8B-B14F-4D97-AF65-F5344CB8AC3E}">
        <p14:creationId xmlns:p14="http://schemas.microsoft.com/office/powerpoint/2010/main" val="165420501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3501008"/>
            <a:ext cx="8229600" cy="3057203"/>
          </a:xfrm>
        </p:spPr>
        <p:txBody>
          <a:bodyPr/>
          <a:lstStyle/>
          <a:p>
            <a:r>
              <a:rPr lang="nb-NO" dirty="0" smtClean="0"/>
              <a:t>Forskjellen i triglyserid-nivå på log-skala mellom røykere og ikke-røykere er ikke signifikant. </a:t>
            </a:r>
          </a:p>
          <a:p>
            <a:r>
              <a:rPr lang="nb-NO" dirty="0" smtClean="0"/>
              <a:t>Samme konklusjon som tidligere. </a:t>
            </a:r>
            <a:endParaRPr lang="nb-NO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77" y="76200"/>
            <a:ext cx="9109323" cy="335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49842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T-tester &amp; normalitet</a:t>
            </a:r>
            <a:endParaRPr lang="nb-NO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268760"/>
            <a:ext cx="8229600" cy="496855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nb-NO" sz="2800" dirty="0" smtClean="0"/>
              <a:t>Hvis variablene er omtrent normalfordelte, bruker vi </a:t>
            </a:r>
            <a:endParaRPr lang="nb-NO" sz="2800" dirty="0"/>
          </a:p>
          <a:p>
            <a:pPr lvl="1">
              <a:buFont typeface="Wingdings" panose="05000000000000000000" pitchFamily="2" charset="2"/>
              <a:buChar char="Ø"/>
            </a:pPr>
            <a:r>
              <a:rPr lang="nb-NO" dirty="0" smtClean="0">
                <a:solidFill>
                  <a:schemeClr val="accent1"/>
                </a:solidFill>
              </a:rPr>
              <a:t>T-test</a:t>
            </a:r>
            <a:endParaRPr lang="nb-NO" dirty="0">
              <a:solidFill>
                <a:schemeClr val="accent1"/>
              </a:solidFill>
            </a:endParaRPr>
          </a:p>
          <a:p>
            <a:pPr marL="0" indent="0">
              <a:buNone/>
            </a:pPr>
            <a:r>
              <a:rPr lang="nb-NO" sz="2800" dirty="0"/>
              <a:t>hvis </a:t>
            </a:r>
            <a:r>
              <a:rPr lang="nb-NO" sz="2800" dirty="0" smtClean="0"/>
              <a:t>ikke normalfordeling virker rimelig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nb-NO" dirty="0" smtClean="0">
                <a:solidFill>
                  <a:schemeClr val="accent1"/>
                </a:solidFill>
              </a:rPr>
              <a:t>Ikke-parametrisk (non-</a:t>
            </a:r>
            <a:r>
              <a:rPr lang="nb-NO" dirty="0" err="1" smtClean="0">
                <a:solidFill>
                  <a:schemeClr val="accent1"/>
                </a:solidFill>
              </a:rPr>
              <a:t>parametric</a:t>
            </a:r>
            <a:r>
              <a:rPr lang="nb-NO" dirty="0" smtClean="0">
                <a:solidFill>
                  <a:schemeClr val="accent1"/>
                </a:solidFill>
              </a:rPr>
              <a:t>) test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nb-NO" dirty="0" smtClean="0">
                <a:solidFill>
                  <a:schemeClr val="accent1"/>
                </a:solidFill>
              </a:rPr>
              <a:t>Transformasjon av data (f eks log-skala)</a:t>
            </a:r>
          </a:p>
        </p:txBody>
      </p:sp>
    </p:spTree>
    <p:extLst>
      <p:ext uri="{BB962C8B-B14F-4D97-AF65-F5344CB8AC3E}">
        <p14:creationId xmlns:p14="http://schemas.microsoft.com/office/powerpoint/2010/main" val="1941112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2879" y="2276872"/>
            <a:ext cx="5627052" cy="41487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319" y="3140968"/>
            <a:ext cx="3528392" cy="1287016"/>
          </a:xfrm>
        </p:spPr>
        <p:txBody>
          <a:bodyPr/>
          <a:lstStyle/>
          <a:p>
            <a:r>
              <a:rPr lang="nb-NO" dirty="0" smtClean="0"/>
              <a:t>Regresjon</a:t>
            </a:r>
            <a:endParaRPr lang="nb-NO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504" y="116632"/>
            <a:ext cx="8856984" cy="4525963"/>
          </a:xfrm>
        </p:spPr>
        <p:txBody>
          <a:bodyPr/>
          <a:lstStyle/>
          <a:p>
            <a:pPr marL="0" indent="0">
              <a:buNone/>
            </a:pPr>
            <a:r>
              <a:rPr lang="nb-NO" dirty="0" smtClean="0"/>
              <a:t>Vi kan også ønske å undersøke sammenhengen mellom to kontinuerlige variable, f. eks. BMI og kolesterol. </a:t>
            </a:r>
          </a:p>
          <a:p>
            <a:pPr marL="0" indent="0">
              <a:buNone/>
            </a:pPr>
            <a:r>
              <a:rPr lang="nb-NO" dirty="0" smtClean="0"/>
              <a:t>Kan gjøres grafisk med </a:t>
            </a:r>
            <a:r>
              <a:rPr lang="nb-NO" dirty="0" err="1" smtClean="0"/>
              <a:t>scatterplottet</a:t>
            </a:r>
            <a:r>
              <a:rPr lang="nb-NO" dirty="0" smtClean="0"/>
              <a:t> fra i Bolk 2, eller… </a:t>
            </a:r>
          </a:p>
        </p:txBody>
      </p:sp>
    </p:spTree>
    <p:extLst>
      <p:ext uri="{BB962C8B-B14F-4D97-AF65-F5344CB8AC3E}">
        <p14:creationId xmlns:p14="http://schemas.microsoft.com/office/powerpoint/2010/main" val="3877369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692696"/>
            <a:ext cx="8229600" cy="5976664"/>
          </a:xfrm>
        </p:spPr>
        <p:txBody>
          <a:bodyPr>
            <a:normAutofit/>
          </a:bodyPr>
          <a:lstStyle/>
          <a:p>
            <a:r>
              <a:rPr lang="nb-NO" dirty="0" smtClean="0"/>
              <a:t>Sammenhengen mellom variablene kan også studeres gjennom en regresjonsmodell:</a:t>
            </a:r>
          </a:p>
        </p:txBody>
      </p:sp>
    </p:spTree>
    <p:extLst>
      <p:ext uri="{BB962C8B-B14F-4D97-AF65-F5344CB8AC3E}">
        <p14:creationId xmlns:p14="http://schemas.microsoft.com/office/powerpoint/2010/main" val="5142765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67544" y="692696"/>
                <a:ext cx="8229600" cy="6048672"/>
              </a:xfrm>
            </p:spPr>
            <p:txBody>
              <a:bodyPr>
                <a:normAutofit/>
              </a:bodyPr>
              <a:lstStyle/>
              <a:p>
                <a:r>
                  <a:rPr lang="nb-NO" dirty="0" smtClean="0"/>
                  <a:t>Sammenhengen mellom variablene kan også studeres gjennom en regresjonsmodell:</a:t>
                </a:r>
              </a:p>
              <a:p>
                <a:pPr marL="0" indent="0">
                  <a:lnSpc>
                    <a:spcPct val="20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i="1">
                          <a:latin typeface="Cambria Math"/>
                        </a:rPr>
                        <m:t>𝑐h𝑜𝑙𝑒𝑠𝑡𝑒𝑟𝑜𝑙</m:t>
                      </m:r>
                      <m:r>
                        <a:rPr lang="nb-NO" i="1">
                          <a:latin typeface="Cambria Math"/>
                        </a:rPr>
                        <m:t> =</m:t>
                      </m:r>
                      <m:sSub>
                        <m:sSubPr>
                          <m:ctrlPr>
                            <a:rPr lang="nb-NO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nb-NO" i="1">
                              <a:latin typeface="Cambria Math"/>
                            </a:rPr>
                            <m:t>𝑏</m:t>
                          </m:r>
                        </m:e>
                        <m:sub>
                          <m:r>
                            <a:rPr lang="nb-NO" i="1">
                              <a:latin typeface="Cambria Math"/>
                            </a:rPr>
                            <m:t>𝑂</m:t>
                          </m:r>
                        </m:sub>
                      </m:sSub>
                      <m:r>
                        <a:rPr lang="nb-NO" i="1">
                          <a:latin typeface="Cambria Math"/>
                        </a:rPr>
                        <m:t>+</m:t>
                      </m:r>
                      <m:sSub>
                        <m:sSubPr>
                          <m:ctrlPr>
                            <a:rPr lang="nb-NO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nb-NO" i="1">
                              <a:latin typeface="Cambria Math"/>
                            </a:rPr>
                            <m:t>𝑏</m:t>
                          </m:r>
                        </m:e>
                        <m:sub>
                          <m:r>
                            <a:rPr lang="nb-NO" i="1">
                              <a:latin typeface="Cambria Math"/>
                            </a:rPr>
                            <m:t>1</m:t>
                          </m:r>
                        </m:sub>
                      </m:sSub>
                      <m:r>
                        <a:rPr lang="nb-NO" i="1">
                          <a:latin typeface="Cambria Math"/>
                          <a:ea typeface="Cambria Math"/>
                        </a:rPr>
                        <m:t>∙</m:t>
                      </m:r>
                      <m:r>
                        <a:rPr lang="nb-NO" i="1">
                          <a:latin typeface="Cambria Math"/>
                        </a:rPr>
                        <m:t>𝐵𝑀𝐼</m:t>
                      </m:r>
                      <m:r>
                        <a:rPr lang="nb-NO" i="1">
                          <a:latin typeface="Cambria Math"/>
                        </a:rPr>
                        <m:t>+</m:t>
                      </m:r>
                      <m:sSub>
                        <m:sSubPr>
                          <m:ctrlPr>
                            <a:rPr lang="nb-NO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nb-NO" i="1">
                              <a:latin typeface="Cambria Math"/>
                            </a:rPr>
                            <m:t>𝑏</m:t>
                          </m:r>
                        </m:e>
                        <m:sub>
                          <m:r>
                            <a:rPr lang="nb-NO" i="1">
                              <a:latin typeface="Cambria Math"/>
                            </a:rPr>
                            <m:t>2</m:t>
                          </m:r>
                        </m:sub>
                      </m:sSub>
                      <m:r>
                        <a:rPr lang="nb-NO" i="1">
                          <a:latin typeface="Cambria Math"/>
                          <a:ea typeface="Cambria Math"/>
                        </a:rPr>
                        <m:t>∙</m:t>
                      </m:r>
                      <m:r>
                        <a:rPr lang="nb-NO" i="1">
                          <a:latin typeface="Cambria Math"/>
                        </a:rPr>
                        <m:t>𝑠𝑚𝑜𝑘𝑒𝑟</m:t>
                      </m:r>
                    </m:oMath>
                  </m:oMathPara>
                </a14:m>
                <a:endParaRPr lang="nb-NO" dirty="0"/>
              </a:p>
              <a:p>
                <a:pPr marL="0" indent="0">
                  <a:buNone/>
                </a:pPr>
                <a:endParaRPr lang="nb-NO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67544" y="692696"/>
                <a:ext cx="8229600" cy="6048672"/>
              </a:xfrm>
              <a:blipFill rotWithShape="1">
                <a:blip r:embed="rId2"/>
                <a:stretch>
                  <a:fillRect l="-1704" t="-1310"/>
                </a:stretch>
              </a:blipFill>
            </p:spPr>
            <p:txBody>
              <a:bodyPr/>
              <a:lstStyle/>
              <a:p>
                <a:r>
                  <a:rPr lang="nb-NO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190440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67544" y="692696"/>
                <a:ext cx="8229600" cy="5904656"/>
              </a:xfrm>
            </p:spPr>
            <p:txBody>
              <a:bodyPr>
                <a:normAutofit/>
              </a:bodyPr>
              <a:lstStyle/>
              <a:p>
                <a:r>
                  <a:rPr lang="nb-NO" dirty="0" smtClean="0"/>
                  <a:t>Sammenhengen mellom variablene kan også studeres gjennom en regresjonsmodell:</a:t>
                </a:r>
              </a:p>
              <a:p>
                <a:pPr marL="0" indent="0">
                  <a:lnSpc>
                    <a:spcPct val="20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i="1">
                          <a:latin typeface="Cambria Math"/>
                        </a:rPr>
                        <m:t>𝑐h𝑜𝑙𝑒𝑠𝑡𝑒𝑟𝑜𝑙</m:t>
                      </m:r>
                      <m:r>
                        <a:rPr lang="nb-NO" i="1">
                          <a:latin typeface="Cambria Math"/>
                        </a:rPr>
                        <m:t> =</m:t>
                      </m:r>
                      <m:sSub>
                        <m:sSubPr>
                          <m:ctrlPr>
                            <a:rPr lang="nb-NO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nb-NO" i="1">
                              <a:latin typeface="Cambria Math"/>
                            </a:rPr>
                            <m:t>𝑏</m:t>
                          </m:r>
                        </m:e>
                        <m:sub>
                          <m:r>
                            <a:rPr lang="nb-NO" i="1">
                              <a:latin typeface="Cambria Math"/>
                            </a:rPr>
                            <m:t>𝑂</m:t>
                          </m:r>
                        </m:sub>
                      </m:sSub>
                      <m:r>
                        <a:rPr lang="nb-NO" i="1">
                          <a:latin typeface="Cambria Math"/>
                        </a:rPr>
                        <m:t>+</m:t>
                      </m:r>
                      <m:sSub>
                        <m:sSubPr>
                          <m:ctrlPr>
                            <a:rPr lang="nb-NO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nb-NO" i="1">
                              <a:latin typeface="Cambria Math"/>
                            </a:rPr>
                            <m:t>𝑏</m:t>
                          </m:r>
                        </m:e>
                        <m:sub>
                          <m:r>
                            <a:rPr lang="nb-NO" i="1">
                              <a:latin typeface="Cambria Math"/>
                            </a:rPr>
                            <m:t>1</m:t>
                          </m:r>
                        </m:sub>
                      </m:sSub>
                      <m:r>
                        <a:rPr lang="nb-NO" i="1">
                          <a:latin typeface="Cambria Math"/>
                          <a:ea typeface="Cambria Math"/>
                        </a:rPr>
                        <m:t>∙</m:t>
                      </m:r>
                      <m:r>
                        <a:rPr lang="nb-NO" i="1">
                          <a:latin typeface="Cambria Math"/>
                        </a:rPr>
                        <m:t>𝐵𝑀𝐼</m:t>
                      </m:r>
                      <m:r>
                        <a:rPr lang="nb-NO" i="1">
                          <a:latin typeface="Cambria Math"/>
                        </a:rPr>
                        <m:t>+</m:t>
                      </m:r>
                      <m:sSub>
                        <m:sSubPr>
                          <m:ctrlPr>
                            <a:rPr lang="nb-NO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nb-NO" i="1">
                              <a:latin typeface="Cambria Math"/>
                            </a:rPr>
                            <m:t>𝑏</m:t>
                          </m:r>
                        </m:e>
                        <m:sub>
                          <m:r>
                            <a:rPr lang="nb-NO" i="1">
                              <a:latin typeface="Cambria Math"/>
                            </a:rPr>
                            <m:t>2</m:t>
                          </m:r>
                        </m:sub>
                      </m:sSub>
                      <m:r>
                        <a:rPr lang="nb-NO" i="1">
                          <a:latin typeface="Cambria Math"/>
                          <a:ea typeface="Cambria Math"/>
                        </a:rPr>
                        <m:t>∙</m:t>
                      </m:r>
                      <m:r>
                        <a:rPr lang="nb-NO" i="1">
                          <a:latin typeface="Cambria Math"/>
                        </a:rPr>
                        <m:t>𝑠𝑚𝑜𝑘𝑒𝑟</m:t>
                      </m:r>
                    </m:oMath>
                  </m:oMathPara>
                </a14:m>
                <a:endParaRPr lang="nb-NO" dirty="0"/>
              </a:p>
              <a:p>
                <a:pPr marL="0" indent="0">
                  <a:buNone/>
                </a:pPr>
                <a:r>
                  <a:rPr lang="nb-NO" dirty="0" smtClean="0"/>
                  <a:t>To fordeler:</a:t>
                </a:r>
              </a:p>
              <a:p>
                <a:pPr lvl="1"/>
                <a:r>
                  <a:rPr lang="nb-NO" dirty="0" smtClean="0"/>
                  <a:t>Ved flere uavhengige variabler vil man få justerte effektestimater og unngå konfundering</a:t>
                </a:r>
              </a:p>
              <a:p>
                <a:pPr lvl="1"/>
                <a:r>
                  <a:rPr lang="nb-NO" dirty="0" smtClean="0"/>
                  <a:t>Hvis to grupper kodes som 0 og 1, vil en regresjonsmodell gi samme svar som t-testen.  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67544" y="692696"/>
                <a:ext cx="8229600" cy="5904656"/>
              </a:xfrm>
              <a:blipFill rotWithShape="1">
                <a:blip r:embed="rId2"/>
                <a:stretch>
                  <a:fillRect l="-1926" t="-1343"/>
                </a:stretch>
              </a:blipFill>
            </p:spPr>
            <p:txBody>
              <a:bodyPr/>
              <a:lstStyle/>
              <a:p>
                <a:r>
                  <a:rPr lang="nb-NO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964381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67544" y="692696"/>
                <a:ext cx="8229600" cy="6165304"/>
              </a:xfrm>
            </p:spPr>
            <p:txBody>
              <a:bodyPr>
                <a:normAutofit/>
              </a:bodyPr>
              <a:lstStyle/>
              <a:p>
                <a:r>
                  <a:rPr lang="nb-NO" dirty="0" smtClean="0"/>
                  <a:t>Sammenhengen mellom variablene kan også studeres gjennom en regresjonsmodell:</a:t>
                </a:r>
              </a:p>
              <a:p>
                <a:pPr marL="0" indent="0">
                  <a:lnSpc>
                    <a:spcPct val="20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i="1">
                          <a:latin typeface="Cambria Math"/>
                        </a:rPr>
                        <m:t>𝑐h𝑜𝑙𝑒𝑠𝑡𝑒𝑟𝑜𝑙</m:t>
                      </m:r>
                      <m:r>
                        <a:rPr lang="nb-NO" i="1">
                          <a:latin typeface="Cambria Math"/>
                        </a:rPr>
                        <m:t> =</m:t>
                      </m:r>
                      <m:sSub>
                        <m:sSubPr>
                          <m:ctrlPr>
                            <a:rPr lang="nb-NO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nb-NO" b="0" i="1" smtClean="0">
                              <a:latin typeface="Cambria Math"/>
                            </a:rPr>
                            <m:t>𝑏</m:t>
                          </m:r>
                        </m:e>
                        <m:sub>
                          <m:r>
                            <a:rPr lang="nb-NO" b="0" i="1" smtClean="0">
                              <a:latin typeface="Cambria Math"/>
                            </a:rPr>
                            <m:t>𝑂</m:t>
                          </m:r>
                        </m:sub>
                      </m:sSub>
                      <m:r>
                        <a:rPr lang="nb-NO" b="0" i="1" smtClean="0">
                          <a:latin typeface="Cambria Math"/>
                        </a:rPr>
                        <m:t>+</m:t>
                      </m:r>
                      <m:sSub>
                        <m:sSubPr>
                          <m:ctrlPr>
                            <a:rPr lang="nb-NO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nb-NO" b="0" i="1" smtClean="0">
                              <a:latin typeface="Cambria Math"/>
                            </a:rPr>
                            <m:t>𝑏</m:t>
                          </m:r>
                        </m:e>
                        <m:sub>
                          <m:r>
                            <a:rPr lang="nb-NO" b="0" i="1" smtClean="0">
                              <a:latin typeface="Cambria Math"/>
                            </a:rPr>
                            <m:t>1</m:t>
                          </m:r>
                        </m:sub>
                      </m:sSub>
                      <m:r>
                        <a:rPr lang="nb-NO" b="0" i="1" smtClean="0">
                          <a:latin typeface="Cambria Math"/>
                          <a:ea typeface="Cambria Math"/>
                        </a:rPr>
                        <m:t>∙</m:t>
                      </m:r>
                      <m:r>
                        <a:rPr lang="nb-NO" b="0" i="1" smtClean="0">
                          <a:latin typeface="Cambria Math"/>
                        </a:rPr>
                        <m:t>𝐵𝑀𝐼</m:t>
                      </m:r>
                      <m:r>
                        <a:rPr lang="nb-NO" b="0" i="1" smtClean="0">
                          <a:latin typeface="Cambria Math"/>
                        </a:rPr>
                        <m:t>+</m:t>
                      </m:r>
                      <m:sSub>
                        <m:sSubPr>
                          <m:ctrlPr>
                            <a:rPr lang="nb-NO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nb-NO" b="0" i="1" smtClean="0">
                              <a:latin typeface="Cambria Math"/>
                            </a:rPr>
                            <m:t>𝑏</m:t>
                          </m:r>
                        </m:e>
                        <m:sub>
                          <m:r>
                            <a:rPr lang="nb-NO" b="0" i="1" smtClean="0">
                              <a:latin typeface="Cambria Math"/>
                            </a:rPr>
                            <m:t>2</m:t>
                          </m:r>
                        </m:sub>
                      </m:sSub>
                      <m:r>
                        <a:rPr lang="nb-NO" b="0" i="1" smtClean="0">
                          <a:latin typeface="Cambria Math"/>
                          <a:ea typeface="Cambria Math"/>
                        </a:rPr>
                        <m:t>∙</m:t>
                      </m:r>
                      <m:r>
                        <a:rPr lang="nb-NO" b="0" i="1" smtClean="0">
                          <a:latin typeface="Cambria Math"/>
                        </a:rPr>
                        <m:t>𝑠𝑚𝑜𝑘𝑒𝑟</m:t>
                      </m:r>
                    </m:oMath>
                  </m:oMathPara>
                </a14:m>
                <a:endParaRPr lang="nb-NO" dirty="0" smtClean="0"/>
              </a:p>
              <a:p>
                <a:pPr marL="0" indent="0">
                  <a:buNone/>
                </a:pPr>
                <a:r>
                  <a:rPr lang="nb-NO" dirty="0"/>
                  <a:t>To fordeler:</a:t>
                </a:r>
              </a:p>
              <a:p>
                <a:pPr lvl="1"/>
                <a:r>
                  <a:rPr lang="nb-NO" dirty="0"/>
                  <a:t>Ved flere uavhengige variabler vil man få justerte effektestimater og unngå konfundering</a:t>
                </a:r>
              </a:p>
              <a:p>
                <a:pPr lvl="1"/>
                <a:r>
                  <a:rPr lang="nb-NO" dirty="0" smtClean="0"/>
                  <a:t>Hvis to grupper kodes som 0 og 1, vil en regresjonsmodell gi samme svar som t-testen.</a:t>
                </a:r>
              </a:p>
              <a:p>
                <a:r>
                  <a:rPr lang="nb-NO" dirty="0"/>
                  <a:t>Man kan bruke regresjon til å få en versjon av t-testen der man justerer for andre variabler. </a:t>
                </a:r>
                <a:endParaRPr lang="nb-NO" dirty="0" smtClean="0"/>
              </a:p>
              <a:p>
                <a:pPr marL="0" indent="0">
                  <a:buNone/>
                </a:pPr>
                <a:r>
                  <a:rPr lang="nb-NO" dirty="0" smtClean="0"/>
                  <a:t>  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67544" y="692696"/>
                <a:ext cx="8229600" cy="6165304"/>
              </a:xfrm>
              <a:blipFill rotWithShape="1">
                <a:blip r:embed="rId2"/>
                <a:stretch>
                  <a:fillRect l="-1926" t="-1286" r="-296"/>
                </a:stretch>
              </a:blipFill>
            </p:spPr>
            <p:txBody>
              <a:bodyPr/>
              <a:lstStyle/>
              <a:p>
                <a:r>
                  <a:rPr lang="nb-NO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40214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Ordbruken i SPSS</a:t>
            </a:r>
            <a:endParaRPr lang="nb-NO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297559" y="1268760"/>
                <a:ext cx="8363272" cy="1540767"/>
              </a:xfrm>
            </p:spPr>
            <p:txBody>
              <a:bodyPr>
                <a:normAutofit/>
              </a:bodyPr>
              <a:lstStyle/>
              <a:p>
                <a:pPr marL="0" indent="0">
                  <a:lnSpc>
                    <a:spcPct val="20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i="1">
                          <a:latin typeface="Cambria Math"/>
                        </a:rPr>
                        <m:t>𝑐h𝑜𝑙𝑒𝑠𝑡𝑒𝑟𝑜𝑙</m:t>
                      </m:r>
                      <m:r>
                        <a:rPr lang="nb-NO" i="1">
                          <a:latin typeface="Cambria Math"/>
                        </a:rPr>
                        <m:t> =</m:t>
                      </m:r>
                      <m:sSub>
                        <m:sSubPr>
                          <m:ctrlPr>
                            <a:rPr lang="nb-NO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nb-NO" i="1">
                              <a:latin typeface="Cambria Math"/>
                            </a:rPr>
                            <m:t>𝑏</m:t>
                          </m:r>
                        </m:e>
                        <m:sub>
                          <m:r>
                            <a:rPr lang="nb-NO" i="1">
                              <a:latin typeface="Cambria Math"/>
                            </a:rPr>
                            <m:t>𝑂</m:t>
                          </m:r>
                        </m:sub>
                      </m:sSub>
                      <m:r>
                        <a:rPr lang="nb-NO" i="1">
                          <a:latin typeface="Cambria Math"/>
                        </a:rPr>
                        <m:t>+</m:t>
                      </m:r>
                      <m:sSub>
                        <m:sSubPr>
                          <m:ctrlPr>
                            <a:rPr lang="nb-NO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nb-NO" i="1">
                              <a:latin typeface="Cambria Math"/>
                            </a:rPr>
                            <m:t>𝑏</m:t>
                          </m:r>
                        </m:e>
                        <m:sub>
                          <m:r>
                            <a:rPr lang="nb-NO" i="1">
                              <a:latin typeface="Cambria Math"/>
                            </a:rPr>
                            <m:t>1</m:t>
                          </m:r>
                        </m:sub>
                      </m:sSub>
                      <m:r>
                        <a:rPr lang="nb-NO" i="1">
                          <a:latin typeface="Cambria Math"/>
                        </a:rPr>
                        <m:t>𝐵𝑀𝐼</m:t>
                      </m:r>
                      <m:r>
                        <a:rPr lang="nb-NO" i="1">
                          <a:latin typeface="Cambria Math"/>
                        </a:rPr>
                        <m:t>+</m:t>
                      </m:r>
                      <m:sSub>
                        <m:sSubPr>
                          <m:ctrlPr>
                            <a:rPr lang="nb-NO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nb-NO" i="1">
                              <a:latin typeface="Cambria Math"/>
                            </a:rPr>
                            <m:t>𝑏</m:t>
                          </m:r>
                        </m:e>
                        <m:sub>
                          <m:r>
                            <a:rPr lang="nb-NO" i="1">
                              <a:latin typeface="Cambria Math"/>
                            </a:rPr>
                            <m:t>2</m:t>
                          </m:r>
                        </m:sub>
                      </m:sSub>
                      <m:r>
                        <a:rPr lang="nb-NO" i="1">
                          <a:latin typeface="Cambria Math"/>
                        </a:rPr>
                        <m:t>𝑠𝑚𝑜𝑘𝑒𝑟</m:t>
                      </m:r>
                    </m:oMath>
                  </m:oMathPara>
                </a14:m>
                <a:endParaRPr lang="nb-NO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97559" y="1268760"/>
                <a:ext cx="8363272" cy="1540767"/>
              </a:xfr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nb-NO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/>
          <p:cNvSpPr txBox="1"/>
          <p:nvPr/>
        </p:nvSpPr>
        <p:spPr>
          <a:xfrm>
            <a:off x="611560" y="2492896"/>
            <a:ext cx="806489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nb-NO" sz="5400" dirty="0" smtClean="0"/>
              <a:t>Utfall/</a:t>
            </a:r>
            <a:r>
              <a:rPr lang="nb-NO" sz="5400" dirty="0" err="1" smtClean="0"/>
              <a:t>outcome</a:t>
            </a:r>
            <a:r>
              <a:rPr lang="nb-NO" sz="5400" dirty="0" smtClean="0"/>
              <a:t> - </a:t>
            </a:r>
            <a:r>
              <a:rPr lang="nb-NO" sz="5400" dirty="0" smtClean="0">
                <a:solidFill>
                  <a:srgbClr val="FF0000"/>
                </a:solidFill>
              </a:rPr>
              <a:t>Dependent variable</a:t>
            </a:r>
          </a:p>
        </p:txBody>
      </p:sp>
      <p:sp>
        <p:nvSpPr>
          <p:cNvPr id="5" name="Rectangle 4"/>
          <p:cNvSpPr/>
          <p:nvPr/>
        </p:nvSpPr>
        <p:spPr>
          <a:xfrm>
            <a:off x="777260" y="1628800"/>
            <a:ext cx="2376264" cy="576064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2442061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Ordbruken i SPSS</a:t>
            </a:r>
            <a:endParaRPr lang="nb-NO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297559" y="1268760"/>
                <a:ext cx="8363272" cy="1540767"/>
              </a:xfrm>
            </p:spPr>
            <p:txBody>
              <a:bodyPr>
                <a:normAutofit/>
              </a:bodyPr>
              <a:lstStyle/>
              <a:p>
                <a:pPr marL="0" indent="0">
                  <a:lnSpc>
                    <a:spcPct val="20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i="1">
                          <a:latin typeface="Cambria Math"/>
                        </a:rPr>
                        <m:t>𝑐h𝑜𝑙𝑒𝑠𝑡𝑒𝑟𝑜𝑙</m:t>
                      </m:r>
                      <m:r>
                        <a:rPr lang="nb-NO" i="1">
                          <a:latin typeface="Cambria Math"/>
                        </a:rPr>
                        <m:t> =</m:t>
                      </m:r>
                      <m:sSub>
                        <m:sSubPr>
                          <m:ctrlPr>
                            <a:rPr lang="nb-NO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nb-NO" i="1">
                              <a:latin typeface="Cambria Math"/>
                            </a:rPr>
                            <m:t>𝑏</m:t>
                          </m:r>
                        </m:e>
                        <m:sub>
                          <m:r>
                            <a:rPr lang="nb-NO" i="1">
                              <a:latin typeface="Cambria Math"/>
                            </a:rPr>
                            <m:t>𝑂</m:t>
                          </m:r>
                        </m:sub>
                      </m:sSub>
                      <m:r>
                        <a:rPr lang="nb-NO" i="1">
                          <a:latin typeface="Cambria Math"/>
                        </a:rPr>
                        <m:t>+</m:t>
                      </m:r>
                      <m:sSub>
                        <m:sSubPr>
                          <m:ctrlPr>
                            <a:rPr lang="nb-NO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nb-NO" i="1">
                              <a:latin typeface="Cambria Math"/>
                            </a:rPr>
                            <m:t>𝑏</m:t>
                          </m:r>
                        </m:e>
                        <m:sub>
                          <m:r>
                            <a:rPr lang="nb-NO" i="1">
                              <a:latin typeface="Cambria Math"/>
                            </a:rPr>
                            <m:t>1</m:t>
                          </m:r>
                        </m:sub>
                      </m:sSub>
                      <m:r>
                        <a:rPr lang="nb-NO" i="1">
                          <a:latin typeface="Cambria Math"/>
                        </a:rPr>
                        <m:t>𝐵𝑀𝐼</m:t>
                      </m:r>
                      <m:r>
                        <a:rPr lang="nb-NO" i="1">
                          <a:latin typeface="Cambria Math"/>
                        </a:rPr>
                        <m:t>+</m:t>
                      </m:r>
                      <m:sSub>
                        <m:sSubPr>
                          <m:ctrlPr>
                            <a:rPr lang="nb-NO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nb-NO" i="1">
                              <a:latin typeface="Cambria Math"/>
                            </a:rPr>
                            <m:t>𝑏</m:t>
                          </m:r>
                        </m:e>
                        <m:sub>
                          <m:r>
                            <a:rPr lang="nb-NO" i="1">
                              <a:latin typeface="Cambria Math"/>
                            </a:rPr>
                            <m:t>2</m:t>
                          </m:r>
                        </m:sub>
                      </m:sSub>
                      <m:r>
                        <a:rPr lang="nb-NO" i="1">
                          <a:latin typeface="Cambria Math"/>
                        </a:rPr>
                        <m:t>𝑠𝑚𝑜𝑘𝑒𝑟</m:t>
                      </m:r>
                    </m:oMath>
                  </m:oMathPara>
                </a14:m>
                <a:endParaRPr lang="nb-NO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97559" y="1268760"/>
                <a:ext cx="8363272" cy="1540767"/>
              </a:xfr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nb-NO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/>
          <p:cNvSpPr txBox="1"/>
          <p:nvPr/>
        </p:nvSpPr>
        <p:spPr>
          <a:xfrm>
            <a:off x="611560" y="2492896"/>
            <a:ext cx="8064896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nb-NO" sz="5400" dirty="0"/>
              <a:t>Utfall/</a:t>
            </a:r>
            <a:r>
              <a:rPr lang="nb-NO" sz="5400" dirty="0" err="1"/>
              <a:t>outcome</a:t>
            </a:r>
            <a:r>
              <a:rPr lang="nb-NO" sz="5400" dirty="0"/>
              <a:t> - Dependent variable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nb-NO" sz="5400" dirty="0" err="1"/>
              <a:t>Kovariater</a:t>
            </a:r>
            <a:r>
              <a:rPr lang="nb-NO" sz="5400" dirty="0"/>
              <a:t>, </a:t>
            </a:r>
            <a:r>
              <a:rPr lang="nb-NO" sz="5400" dirty="0" err="1"/>
              <a:t>prediktorer</a:t>
            </a:r>
            <a:r>
              <a:rPr lang="nb-NO" sz="5400" dirty="0"/>
              <a:t> – </a:t>
            </a:r>
            <a:r>
              <a:rPr lang="nb-NO" sz="5400" dirty="0" err="1">
                <a:solidFill>
                  <a:srgbClr val="FF0000"/>
                </a:solidFill>
              </a:rPr>
              <a:t>Independent</a:t>
            </a:r>
            <a:r>
              <a:rPr lang="nb-NO" sz="5400" dirty="0">
                <a:solidFill>
                  <a:srgbClr val="FF0000"/>
                </a:solidFill>
              </a:rPr>
              <a:t> variables </a:t>
            </a:r>
          </a:p>
        </p:txBody>
      </p:sp>
      <p:sp>
        <p:nvSpPr>
          <p:cNvPr id="6" name="Rectangle 5"/>
          <p:cNvSpPr/>
          <p:nvPr/>
        </p:nvSpPr>
        <p:spPr>
          <a:xfrm>
            <a:off x="4932040" y="1628800"/>
            <a:ext cx="864096" cy="576064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dirty="0"/>
          </a:p>
        </p:txBody>
      </p:sp>
      <p:sp>
        <p:nvSpPr>
          <p:cNvPr id="7" name="Rectangle 6"/>
          <p:cNvSpPr/>
          <p:nvPr/>
        </p:nvSpPr>
        <p:spPr>
          <a:xfrm>
            <a:off x="6588224" y="1628800"/>
            <a:ext cx="1512168" cy="576064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9006614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Regresjonslinje i </a:t>
            </a:r>
            <a:r>
              <a:rPr lang="nb-NO" dirty="0" err="1" smtClean="0"/>
              <a:t>scatterplot</a:t>
            </a:r>
            <a:endParaRPr lang="nb-NO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1340768"/>
            <a:ext cx="5184576" cy="4525963"/>
          </a:xfrm>
        </p:spPr>
        <p:txBody>
          <a:bodyPr/>
          <a:lstStyle/>
          <a:p>
            <a:r>
              <a:rPr lang="nb-NO" dirty="0" err="1" smtClean="0"/>
              <a:t>Dobbelklikk</a:t>
            </a:r>
            <a:r>
              <a:rPr lang="nb-NO" dirty="0" smtClean="0"/>
              <a:t> på plottet, så man får opp «Chart Editor»</a:t>
            </a:r>
            <a:endParaRPr lang="nb-NO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2564904"/>
            <a:ext cx="4732759" cy="37730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215527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Regresjonslinje i </a:t>
            </a:r>
            <a:r>
              <a:rPr lang="nb-NO" dirty="0" err="1" smtClean="0"/>
              <a:t>scatterplot</a:t>
            </a:r>
            <a:endParaRPr lang="nb-NO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1340768"/>
            <a:ext cx="5184576" cy="4525963"/>
          </a:xfrm>
        </p:spPr>
        <p:txBody>
          <a:bodyPr/>
          <a:lstStyle/>
          <a:p>
            <a:r>
              <a:rPr lang="nb-NO" dirty="0" err="1" smtClean="0"/>
              <a:t>Dobbelklikk</a:t>
            </a:r>
            <a:r>
              <a:rPr lang="nb-NO" dirty="0" smtClean="0"/>
              <a:t> på plottet, så man får opp «Chart Editor»</a:t>
            </a:r>
          </a:p>
          <a:p>
            <a:r>
              <a:rPr lang="nb-NO" dirty="0"/>
              <a:t>Klikk på «</a:t>
            </a:r>
            <a:r>
              <a:rPr lang="nb-NO" dirty="0" err="1"/>
              <a:t>Add</a:t>
            </a:r>
            <a:r>
              <a:rPr lang="nb-NO" dirty="0"/>
              <a:t> </a:t>
            </a:r>
            <a:r>
              <a:rPr lang="nb-NO" dirty="0" err="1"/>
              <a:t>Fit</a:t>
            </a:r>
            <a:r>
              <a:rPr lang="nb-NO" dirty="0"/>
              <a:t> line at Total»</a:t>
            </a:r>
          </a:p>
          <a:p>
            <a:endParaRPr lang="nb-NO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1022" y="2434547"/>
            <a:ext cx="3971114" cy="38404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6" name="Straight Arrow Connector 5"/>
          <p:cNvCxnSpPr/>
          <p:nvPr/>
        </p:nvCxnSpPr>
        <p:spPr>
          <a:xfrm>
            <a:off x="4644008" y="2780928"/>
            <a:ext cx="1512168" cy="576064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710066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Regresjonslinje i </a:t>
            </a:r>
            <a:r>
              <a:rPr lang="nb-NO" dirty="0" err="1" smtClean="0"/>
              <a:t>scatterplot</a:t>
            </a:r>
            <a:endParaRPr lang="nb-NO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1340768"/>
            <a:ext cx="5184576" cy="4525963"/>
          </a:xfrm>
        </p:spPr>
        <p:txBody>
          <a:bodyPr/>
          <a:lstStyle/>
          <a:p>
            <a:r>
              <a:rPr lang="nb-NO" dirty="0" err="1" smtClean="0"/>
              <a:t>Dobbelklikk</a:t>
            </a:r>
            <a:r>
              <a:rPr lang="nb-NO" dirty="0" smtClean="0"/>
              <a:t> på plottet, så man får opp «Chart Editor»</a:t>
            </a:r>
          </a:p>
          <a:p>
            <a:r>
              <a:rPr lang="nb-NO" dirty="0"/>
              <a:t>Klikk på «</a:t>
            </a:r>
            <a:r>
              <a:rPr lang="nb-NO" dirty="0" err="1"/>
              <a:t>Add</a:t>
            </a:r>
            <a:r>
              <a:rPr lang="nb-NO" dirty="0"/>
              <a:t> </a:t>
            </a:r>
            <a:r>
              <a:rPr lang="nb-NO" dirty="0" err="1"/>
              <a:t>Fit</a:t>
            </a:r>
            <a:r>
              <a:rPr lang="nb-NO" dirty="0"/>
              <a:t> line at Total</a:t>
            </a:r>
            <a:r>
              <a:rPr lang="nb-NO" dirty="0" smtClean="0"/>
              <a:t>»</a:t>
            </a:r>
          </a:p>
          <a:p>
            <a:r>
              <a:rPr lang="nb-NO" dirty="0" smtClean="0"/>
              <a:t>Under «</a:t>
            </a:r>
            <a:r>
              <a:rPr lang="nb-NO" dirty="0" err="1" smtClean="0"/>
              <a:t>Fit</a:t>
            </a:r>
            <a:r>
              <a:rPr lang="nb-NO" dirty="0" smtClean="0"/>
              <a:t> Line»,</a:t>
            </a:r>
            <a:endParaRPr lang="nb-NO" dirty="0"/>
          </a:p>
          <a:p>
            <a:endParaRPr lang="nb-NO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1412776"/>
            <a:ext cx="3257178" cy="4170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6" name="Straight Arrow Connector 5"/>
          <p:cNvCxnSpPr/>
          <p:nvPr/>
        </p:nvCxnSpPr>
        <p:spPr>
          <a:xfrm flipV="1">
            <a:off x="3491880" y="2060848"/>
            <a:ext cx="3600400" cy="1728192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784305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T-tester &amp; normalitet</a:t>
            </a:r>
            <a:endParaRPr lang="nb-NO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268760"/>
            <a:ext cx="8229600" cy="496855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nb-NO" sz="2800" dirty="0" smtClean="0"/>
              <a:t>Hvis variablene er omtrent normalfordelte, bruker vi </a:t>
            </a:r>
            <a:endParaRPr lang="nb-NO" sz="2800" dirty="0"/>
          </a:p>
          <a:p>
            <a:pPr lvl="1">
              <a:buFont typeface="Wingdings" panose="05000000000000000000" pitchFamily="2" charset="2"/>
              <a:buChar char="Ø"/>
            </a:pPr>
            <a:r>
              <a:rPr lang="nb-NO" dirty="0">
                <a:solidFill>
                  <a:schemeClr val="accent1"/>
                </a:solidFill>
              </a:rPr>
              <a:t>T-test, </a:t>
            </a:r>
          </a:p>
          <a:p>
            <a:pPr marL="0" indent="0">
              <a:buNone/>
            </a:pPr>
            <a:r>
              <a:rPr lang="nb-NO" sz="2800" dirty="0"/>
              <a:t>hvis </a:t>
            </a:r>
            <a:r>
              <a:rPr lang="nb-NO" sz="2800" dirty="0" smtClean="0"/>
              <a:t>ikke normalfordeling virker rimelig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nb-NO" dirty="0" smtClean="0">
                <a:solidFill>
                  <a:schemeClr val="accent1"/>
                </a:solidFill>
              </a:rPr>
              <a:t>Ikke-parametrisk (non-</a:t>
            </a:r>
            <a:r>
              <a:rPr lang="nb-NO" dirty="0" err="1" smtClean="0">
                <a:solidFill>
                  <a:schemeClr val="accent1"/>
                </a:solidFill>
              </a:rPr>
              <a:t>parametric</a:t>
            </a:r>
            <a:r>
              <a:rPr lang="nb-NO" dirty="0" smtClean="0">
                <a:solidFill>
                  <a:schemeClr val="accent1"/>
                </a:solidFill>
              </a:rPr>
              <a:t>) test.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nb-NO" dirty="0" smtClean="0">
                <a:solidFill>
                  <a:schemeClr val="accent1"/>
                </a:solidFill>
              </a:rPr>
              <a:t>Transformasjon av data (f eks log-skala)</a:t>
            </a:r>
          </a:p>
          <a:p>
            <a:pPr marL="0" indent="0">
              <a:buNone/>
            </a:pPr>
            <a:r>
              <a:rPr lang="nb-NO" sz="2800" dirty="0" smtClean="0"/>
              <a:t>Sjekker antagelsen om normalitet med visuelle plot, slik som i Bolk 2: </a:t>
            </a:r>
          </a:p>
          <a:p>
            <a:pPr marL="1314450" lvl="2" indent="-514350">
              <a:buFont typeface="+mj-lt"/>
              <a:buAutoNum type="arabicPeriod"/>
            </a:pPr>
            <a:r>
              <a:rPr lang="nb-NO" sz="2800" dirty="0" smtClean="0">
                <a:solidFill>
                  <a:srgbClr val="FF0000"/>
                </a:solidFill>
              </a:rPr>
              <a:t>Histogram</a:t>
            </a:r>
            <a:r>
              <a:rPr lang="nb-NO" sz="2800" dirty="0" smtClean="0"/>
              <a:t> (én topp, symmetri)</a:t>
            </a:r>
          </a:p>
          <a:p>
            <a:pPr marL="1314450" lvl="2" indent="-514350">
              <a:buFont typeface="+mj-lt"/>
              <a:buAutoNum type="arabicPeriod"/>
            </a:pPr>
            <a:r>
              <a:rPr lang="nb-NO" sz="2800" dirty="0" err="1" smtClean="0">
                <a:solidFill>
                  <a:srgbClr val="FF0000"/>
                </a:solidFill>
              </a:rPr>
              <a:t>Boxplot</a:t>
            </a:r>
            <a:r>
              <a:rPr lang="nb-NO" sz="2800" dirty="0" smtClean="0"/>
              <a:t> (symmetri)</a:t>
            </a:r>
          </a:p>
          <a:p>
            <a:pPr marL="1314450" lvl="2" indent="-514350">
              <a:buFont typeface="+mj-lt"/>
              <a:buAutoNum type="arabicPeriod"/>
            </a:pPr>
            <a:r>
              <a:rPr lang="nb-NO" sz="2800" dirty="0" smtClean="0">
                <a:solidFill>
                  <a:srgbClr val="FF0000"/>
                </a:solidFill>
              </a:rPr>
              <a:t>QQ-plot</a:t>
            </a:r>
            <a:r>
              <a:rPr lang="nb-NO" sz="2800" dirty="0" smtClean="0"/>
              <a:t> (på linje, ingen «tunge haler»)</a:t>
            </a:r>
          </a:p>
        </p:txBody>
      </p:sp>
    </p:spTree>
    <p:extLst>
      <p:ext uri="{BB962C8B-B14F-4D97-AF65-F5344CB8AC3E}">
        <p14:creationId xmlns:p14="http://schemas.microsoft.com/office/powerpoint/2010/main" val="25032903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Regresjonslinje i </a:t>
            </a:r>
            <a:r>
              <a:rPr lang="nb-NO" dirty="0" err="1" smtClean="0"/>
              <a:t>scatterplot</a:t>
            </a:r>
            <a:endParaRPr lang="nb-NO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1340768"/>
            <a:ext cx="5472608" cy="4525963"/>
          </a:xfrm>
        </p:spPr>
        <p:txBody>
          <a:bodyPr/>
          <a:lstStyle/>
          <a:p>
            <a:r>
              <a:rPr lang="nb-NO" dirty="0" err="1" smtClean="0"/>
              <a:t>Dobbelklikk</a:t>
            </a:r>
            <a:r>
              <a:rPr lang="nb-NO" dirty="0" smtClean="0"/>
              <a:t> på plottet, så man får opp «Chart Editor»</a:t>
            </a:r>
          </a:p>
          <a:p>
            <a:r>
              <a:rPr lang="nb-NO" dirty="0"/>
              <a:t>Klikk på «</a:t>
            </a:r>
            <a:r>
              <a:rPr lang="nb-NO" dirty="0" err="1"/>
              <a:t>Add</a:t>
            </a:r>
            <a:r>
              <a:rPr lang="nb-NO" dirty="0"/>
              <a:t> </a:t>
            </a:r>
            <a:r>
              <a:rPr lang="nb-NO" dirty="0" err="1"/>
              <a:t>Fit</a:t>
            </a:r>
            <a:r>
              <a:rPr lang="nb-NO" dirty="0"/>
              <a:t> line at Total</a:t>
            </a:r>
            <a:r>
              <a:rPr lang="nb-NO" dirty="0" smtClean="0"/>
              <a:t>»</a:t>
            </a:r>
          </a:p>
          <a:p>
            <a:r>
              <a:rPr lang="nb-NO" dirty="0" smtClean="0"/>
              <a:t>Under «</a:t>
            </a:r>
            <a:r>
              <a:rPr lang="nb-NO" dirty="0" err="1" smtClean="0"/>
              <a:t>Fit</a:t>
            </a:r>
            <a:r>
              <a:rPr lang="nb-NO" dirty="0" smtClean="0"/>
              <a:t> Line», huk av «Linear» under «</a:t>
            </a:r>
            <a:r>
              <a:rPr lang="nb-NO" dirty="0" err="1" smtClean="0"/>
              <a:t>Fit</a:t>
            </a:r>
            <a:r>
              <a:rPr lang="nb-NO" dirty="0" smtClean="0"/>
              <a:t> </a:t>
            </a:r>
            <a:r>
              <a:rPr lang="nb-NO" dirty="0" err="1" smtClean="0"/>
              <a:t>method</a:t>
            </a:r>
            <a:r>
              <a:rPr lang="nb-NO" dirty="0" smtClean="0"/>
              <a:t>»</a:t>
            </a:r>
            <a:endParaRPr lang="nb-NO" dirty="0"/>
          </a:p>
          <a:p>
            <a:endParaRPr lang="nb-NO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1412776"/>
            <a:ext cx="3257178" cy="4170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6" name="Straight Arrow Connector 5"/>
          <p:cNvCxnSpPr/>
          <p:nvPr/>
        </p:nvCxnSpPr>
        <p:spPr>
          <a:xfrm flipV="1">
            <a:off x="5652120" y="2996954"/>
            <a:ext cx="720080" cy="1296142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13941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Regresjonslinje i </a:t>
            </a:r>
            <a:r>
              <a:rPr lang="nb-NO" dirty="0" err="1" smtClean="0"/>
              <a:t>scatterplot</a:t>
            </a:r>
            <a:endParaRPr lang="nb-NO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1340768"/>
            <a:ext cx="5472608" cy="4525963"/>
          </a:xfrm>
        </p:spPr>
        <p:txBody>
          <a:bodyPr/>
          <a:lstStyle/>
          <a:p>
            <a:r>
              <a:rPr lang="nb-NO" dirty="0" err="1" smtClean="0"/>
              <a:t>Dobbelklikk</a:t>
            </a:r>
            <a:r>
              <a:rPr lang="nb-NO" dirty="0" smtClean="0"/>
              <a:t> på plottet, så man får opp «Chart Editor»</a:t>
            </a:r>
          </a:p>
          <a:p>
            <a:r>
              <a:rPr lang="nb-NO" dirty="0"/>
              <a:t>Klikk på «</a:t>
            </a:r>
            <a:r>
              <a:rPr lang="nb-NO" dirty="0" err="1"/>
              <a:t>Add</a:t>
            </a:r>
            <a:r>
              <a:rPr lang="nb-NO" dirty="0"/>
              <a:t> </a:t>
            </a:r>
            <a:r>
              <a:rPr lang="nb-NO" dirty="0" err="1"/>
              <a:t>Fit</a:t>
            </a:r>
            <a:r>
              <a:rPr lang="nb-NO" dirty="0"/>
              <a:t> line at Total</a:t>
            </a:r>
            <a:r>
              <a:rPr lang="nb-NO" dirty="0" smtClean="0"/>
              <a:t>»</a:t>
            </a:r>
          </a:p>
          <a:p>
            <a:r>
              <a:rPr lang="nb-NO" dirty="0" smtClean="0"/>
              <a:t>Under «</a:t>
            </a:r>
            <a:r>
              <a:rPr lang="nb-NO" dirty="0" err="1" smtClean="0"/>
              <a:t>Fit</a:t>
            </a:r>
            <a:r>
              <a:rPr lang="nb-NO" dirty="0" smtClean="0"/>
              <a:t> Line», huk av «Linear» under «</a:t>
            </a:r>
            <a:r>
              <a:rPr lang="nb-NO" dirty="0" err="1" smtClean="0"/>
              <a:t>Fit</a:t>
            </a:r>
            <a:r>
              <a:rPr lang="nb-NO" dirty="0" smtClean="0"/>
              <a:t> </a:t>
            </a:r>
            <a:r>
              <a:rPr lang="nb-NO" dirty="0" err="1" smtClean="0"/>
              <a:t>method</a:t>
            </a:r>
            <a:r>
              <a:rPr lang="nb-NO" dirty="0" smtClean="0"/>
              <a:t>» og </a:t>
            </a:r>
            <a:r>
              <a:rPr lang="nb-NO" dirty="0"/>
              <a:t>«None» under «</a:t>
            </a:r>
            <a:r>
              <a:rPr lang="nb-NO" dirty="0" err="1"/>
              <a:t>Confidence</a:t>
            </a:r>
            <a:r>
              <a:rPr lang="nb-NO" dirty="0"/>
              <a:t> </a:t>
            </a:r>
            <a:r>
              <a:rPr lang="nb-NO" dirty="0" err="1" smtClean="0"/>
              <a:t>Intervals</a:t>
            </a:r>
            <a:r>
              <a:rPr lang="nb-NO" dirty="0" smtClean="0"/>
              <a:t>»</a:t>
            </a:r>
            <a:endParaRPr lang="nb-NO" dirty="0"/>
          </a:p>
          <a:p>
            <a:endParaRPr lang="nb-NO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1412776"/>
            <a:ext cx="3257178" cy="4170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6" name="Straight Arrow Connector 5"/>
          <p:cNvCxnSpPr/>
          <p:nvPr/>
        </p:nvCxnSpPr>
        <p:spPr>
          <a:xfrm flipV="1">
            <a:off x="4572000" y="4149080"/>
            <a:ext cx="1800200" cy="1152126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791586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Regresjonslinje i </a:t>
            </a:r>
            <a:r>
              <a:rPr lang="nb-NO" dirty="0" err="1" smtClean="0"/>
              <a:t>scatterplot</a:t>
            </a:r>
            <a:endParaRPr lang="nb-NO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1340768"/>
            <a:ext cx="5472608" cy="5400600"/>
          </a:xfrm>
        </p:spPr>
        <p:txBody>
          <a:bodyPr>
            <a:normAutofit/>
          </a:bodyPr>
          <a:lstStyle/>
          <a:p>
            <a:r>
              <a:rPr lang="nb-NO" dirty="0" err="1" smtClean="0"/>
              <a:t>Dobbelklikk</a:t>
            </a:r>
            <a:r>
              <a:rPr lang="nb-NO" dirty="0" smtClean="0"/>
              <a:t> på plottet, så man får opp «Chart Editor»</a:t>
            </a:r>
          </a:p>
          <a:p>
            <a:r>
              <a:rPr lang="nb-NO" dirty="0"/>
              <a:t>Klikk på «</a:t>
            </a:r>
            <a:r>
              <a:rPr lang="nb-NO" dirty="0" err="1"/>
              <a:t>Add</a:t>
            </a:r>
            <a:r>
              <a:rPr lang="nb-NO" dirty="0"/>
              <a:t> </a:t>
            </a:r>
            <a:r>
              <a:rPr lang="nb-NO" dirty="0" err="1"/>
              <a:t>Fit</a:t>
            </a:r>
            <a:r>
              <a:rPr lang="nb-NO" dirty="0"/>
              <a:t> line at Total</a:t>
            </a:r>
            <a:r>
              <a:rPr lang="nb-NO" dirty="0" smtClean="0"/>
              <a:t>»</a:t>
            </a:r>
          </a:p>
          <a:p>
            <a:r>
              <a:rPr lang="nb-NO" dirty="0" smtClean="0"/>
              <a:t>Under «</a:t>
            </a:r>
            <a:r>
              <a:rPr lang="nb-NO" dirty="0" err="1" smtClean="0"/>
              <a:t>Fit</a:t>
            </a:r>
            <a:r>
              <a:rPr lang="nb-NO" dirty="0" smtClean="0"/>
              <a:t> Line», huk av «Linear» under «</a:t>
            </a:r>
            <a:r>
              <a:rPr lang="nb-NO" dirty="0" err="1" smtClean="0"/>
              <a:t>Fit</a:t>
            </a:r>
            <a:r>
              <a:rPr lang="nb-NO" dirty="0" smtClean="0"/>
              <a:t> </a:t>
            </a:r>
            <a:r>
              <a:rPr lang="nb-NO" dirty="0" err="1" smtClean="0"/>
              <a:t>method</a:t>
            </a:r>
            <a:r>
              <a:rPr lang="nb-NO" dirty="0" smtClean="0"/>
              <a:t>» og </a:t>
            </a:r>
            <a:r>
              <a:rPr lang="nb-NO" dirty="0"/>
              <a:t>«None» under «</a:t>
            </a:r>
            <a:r>
              <a:rPr lang="nb-NO" dirty="0" err="1"/>
              <a:t>Confidence</a:t>
            </a:r>
            <a:r>
              <a:rPr lang="nb-NO" dirty="0"/>
              <a:t> </a:t>
            </a:r>
            <a:r>
              <a:rPr lang="nb-NO" dirty="0" err="1" smtClean="0"/>
              <a:t>Intervals</a:t>
            </a:r>
            <a:r>
              <a:rPr lang="nb-NO" dirty="0" smtClean="0"/>
              <a:t>»</a:t>
            </a:r>
          </a:p>
          <a:p>
            <a:r>
              <a:rPr lang="nb-NO" dirty="0" err="1" smtClean="0"/>
              <a:t>Avhuk</a:t>
            </a:r>
            <a:r>
              <a:rPr lang="nb-NO" dirty="0" smtClean="0"/>
              <a:t> «</a:t>
            </a:r>
            <a:r>
              <a:rPr lang="nb-NO" dirty="0" err="1" smtClean="0"/>
              <a:t>Attach</a:t>
            </a:r>
            <a:r>
              <a:rPr lang="nb-NO" dirty="0" smtClean="0"/>
              <a:t> </a:t>
            </a:r>
            <a:r>
              <a:rPr lang="nb-NO" dirty="0" err="1" smtClean="0"/>
              <a:t>label</a:t>
            </a:r>
            <a:r>
              <a:rPr lang="nb-NO" dirty="0" smtClean="0"/>
              <a:t> to line» og klikk </a:t>
            </a:r>
            <a:r>
              <a:rPr lang="nb-NO" dirty="0"/>
              <a:t>«</a:t>
            </a:r>
            <a:r>
              <a:rPr lang="nb-NO" dirty="0" err="1"/>
              <a:t>Apply</a:t>
            </a:r>
            <a:r>
              <a:rPr lang="nb-NO" dirty="0"/>
              <a:t>»</a:t>
            </a:r>
          </a:p>
          <a:p>
            <a:endParaRPr lang="nb-NO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1412776"/>
            <a:ext cx="3257178" cy="4170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6" name="Straight Arrow Connector 5"/>
          <p:cNvCxnSpPr/>
          <p:nvPr/>
        </p:nvCxnSpPr>
        <p:spPr>
          <a:xfrm flipV="1">
            <a:off x="5400092" y="5013178"/>
            <a:ext cx="828092" cy="792086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04750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908720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lang="nb-NO" dirty="0" smtClean="0"/>
              <a:t>Da får vi en regresjonslinje med i </a:t>
            </a:r>
            <a:r>
              <a:rPr lang="nb-NO" dirty="0" err="1" smtClean="0"/>
              <a:t>scatterplottet</a:t>
            </a:r>
            <a:r>
              <a:rPr lang="nb-NO" dirty="0" smtClean="0"/>
              <a:t> som representerer regresjonsmodellen. </a:t>
            </a:r>
            <a:endParaRPr lang="nb-NO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2276872"/>
            <a:ext cx="4608512" cy="36926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603186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Regresjonsmodell</a:t>
            </a:r>
            <a:endParaRPr lang="nb-NO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196752"/>
            <a:ext cx="8229600" cy="4525963"/>
          </a:xfrm>
        </p:spPr>
        <p:txBody>
          <a:bodyPr/>
          <a:lstStyle/>
          <a:p>
            <a:r>
              <a:rPr lang="nb-NO" dirty="0" smtClean="0"/>
              <a:t>Vi setter først opp en enkel regresjonsmodell med HDL kolesterol som funksjon av BMI. </a:t>
            </a:r>
          </a:p>
          <a:p>
            <a:r>
              <a:rPr lang="nb-NO" dirty="0" smtClean="0"/>
              <a:t>Klikk på «</a:t>
            </a:r>
            <a:r>
              <a:rPr lang="nb-NO" dirty="0" err="1" smtClean="0"/>
              <a:t>Analyze</a:t>
            </a:r>
            <a:r>
              <a:rPr lang="nb-NO" dirty="0" smtClean="0"/>
              <a:t> =&gt; </a:t>
            </a:r>
            <a:r>
              <a:rPr lang="nb-NO" dirty="0" err="1" smtClean="0"/>
              <a:t>Regression</a:t>
            </a:r>
            <a:r>
              <a:rPr lang="nb-NO" dirty="0" smtClean="0"/>
              <a:t> =&gt; Linear»</a:t>
            </a:r>
          </a:p>
        </p:txBody>
      </p:sp>
    </p:spTree>
    <p:extLst>
      <p:ext uri="{BB962C8B-B14F-4D97-AF65-F5344CB8AC3E}">
        <p14:creationId xmlns:p14="http://schemas.microsoft.com/office/powerpoint/2010/main" val="13823251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Regresjonsmodell</a:t>
            </a:r>
            <a:endParaRPr lang="nb-NO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196752"/>
            <a:ext cx="8229600" cy="4525963"/>
          </a:xfrm>
        </p:spPr>
        <p:txBody>
          <a:bodyPr/>
          <a:lstStyle/>
          <a:p>
            <a:r>
              <a:rPr lang="nb-NO" dirty="0" smtClean="0"/>
              <a:t>Vi setter først opp en enkel regresjonsmodell med HDL kolesterol som funksjon av BMI. </a:t>
            </a:r>
            <a:endParaRPr lang="nb-NO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5784" y="2348880"/>
            <a:ext cx="4792202" cy="38374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539552" y="2276872"/>
            <a:ext cx="363623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3200" dirty="0" smtClean="0"/>
              <a:t>Flytt først utfallet, HDL</a:t>
            </a:r>
            <a:r>
              <a:rPr lang="nb-NO" sz="3200" dirty="0"/>
              <a:t> </a:t>
            </a:r>
            <a:r>
              <a:rPr lang="nb-NO" sz="3200" dirty="0" err="1" smtClean="0"/>
              <a:t>cholesterol</a:t>
            </a:r>
            <a:r>
              <a:rPr lang="nb-NO" sz="3200" dirty="0" smtClean="0"/>
              <a:t>, til Dependent</a:t>
            </a:r>
          </a:p>
        </p:txBody>
      </p:sp>
      <p:cxnSp>
        <p:nvCxnSpPr>
          <p:cNvPr id="8" name="Straight Arrow Connector 7"/>
          <p:cNvCxnSpPr/>
          <p:nvPr/>
        </p:nvCxnSpPr>
        <p:spPr>
          <a:xfrm flipV="1">
            <a:off x="2915816" y="2924944"/>
            <a:ext cx="3240360" cy="64807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66084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Regresjonsmodell</a:t>
            </a:r>
            <a:endParaRPr lang="nb-NO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196752"/>
            <a:ext cx="8229600" cy="4525963"/>
          </a:xfrm>
        </p:spPr>
        <p:txBody>
          <a:bodyPr/>
          <a:lstStyle/>
          <a:p>
            <a:r>
              <a:rPr lang="nb-NO" dirty="0" smtClean="0"/>
              <a:t>Vi setter først opp en enkel regresjonsmodell med HDL kolesterol som funksjon av BMI. </a:t>
            </a:r>
            <a:endParaRPr lang="nb-NO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5784" y="2348880"/>
            <a:ext cx="4792202" cy="38374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539552" y="2276872"/>
            <a:ext cx="3636232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3200" dirty="0" smtClean="0"/>
              <a:t>Flytt først utfallet, HDL</a:t>
            </a:r>
            <a:r>
              <a:rPr lang="nb-NO" sz="3200" dirty="0"/>
              <a:t> </a:t>
            </a:r>
            <a:r>
              <a:rPr lang="nb-NO" sz="3200" dirty="0" err="1" smtClean="0"/>
              <a:t>cholesterol</a:t>
            </a:r>
            <a:r>
              <a:rPr lang="nb-NO" sz="3200" dirty="0" smtClean="0"/>
              <a:t>, til Dependent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3200" dirty="0" smtClean="0"/>
              <a:t>Flytt </a:t>
            </a:r>
            <a:r>
              <a:rPr lang="nb-NO" sz="3200" dirty="0" err="1" smtClean="0"/>
              <a:t>kovariaten</a:t>
            </a:r>
            <a:r>
              <a:rPr lang="nb-NO" sz="3200" dirty="0" smtClean="0"/>
              <a:t>(e), BMI til </a:t>
            </a:r>
            <a:r>
              <a:rPr lang="nb-NO" sz="3200" dirty="0" err="1" smtClean="0"/>
              <a:t>Independent</a:t>
            </a:r>
            <a:r>
              <a:rPr lang="nb-NO" sz="3200" dirty="0" smtClean="0"/>
              <a:t>(s).</a:t>
            </a:r>
          </a:p>
        </p:txBody>
      </p:sp>
      <p:cxnSp>
        <p:nvCxnSpPr>
          <p:cNvPr id="8" name="Straight Arrow Connector 7"/>
          <p:cNvCxnSpPr/>
          <p:nvPr/>
        </p:nvCxnSpPr>
        <p:spPr>
          <a:xfrm flipV="1">
            <a:off x="3563888" y="3800366"/>
            <a:ext cx="2592288" cy="1284816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765315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Regresjonsmodell</a:t>
            </a:r>
            <a:endParaRPr lang="nb-NO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196753"/>
            <a:ext cx="8229600" cy="1152128"/>
          </a:xfrm>
        </p:spPr>
        <p:txBody>
          <a:bodyPr/>
          <a:lstStyle/>
          <a:p>
            <a:r>
              <a:rPr lang="nb-NO" dirty="0" smtClean="0"/>
              <a:t>Vi setter først opp en enkel regresjonsmodell med HDL kolesterol som funksjon av BMI. </a:t>
            </a:r>
            <a:endParaRPr lang="nb-NO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5784" y="2348880"/>
            <a:ext cx="4792202" cy="38374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539552" y="2276872"/>
            <a:ext cx="3636232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3200" dirty="0" smtClean="0"/>
              <a:t>Flytt først utfallet, HDL</a:t>
            </a:r>
            <a:r>
              <a:rPr lang="nb-NO" sz="3200" dirty="0"/>
              <a:t> </a:t>
            </a:r>
            <a:r>
              <a:rPr lang="nb-NO" sz="3200" dirty="0" err="1" smtClean="0"/>
              <a:t>cholesterol</a:t>
            </a:r>
            <a:r>
              <a:rPr lang="nb-NO" sz="3200" dirty="0" smtClean="0"/>
              <a:t>, til Dependent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3200" dirty="0" smtClean="0"/>
              <a:t>Flytt </a:t>
            </a:r>
            <a:r>
              <a:rPr lang="nb-NO" sz="3200" dirty="0" err="1" smtClean="0"/>
              <a:t>kovariaten</a:t>
            </a:r>
            <a:r>
              <a:rPr lang="nb-NO" sz="3200" dirty="0" smtClean="0"/>
              <a:t>(e), BMI til </a:t>
            </a:r>
            <a:r>
              <a:rPr lang="nb-NO" sz="3200" dirty="0" err="1" smtClean="0"/>
              <a:t>Independent</a:t>
            </a:r>
            <a:r>
              <a:rPr lang="nb-NO" sz="3200" dirty="0" smtClean="0"/>
              <a:t>(s).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3200" dirty="0" smtClean="0"/>
              <a:t>La «Method» stå på «Enter»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3200" dirty="0" smtClean="0"/>
              <a:t>Klikk «OK»</a:t>
            </a:r>
            <a:endParaRPr lang="nb-NO" sz="3200" dirty="0"/>
          </a:p>
        </p:txBody>
      </p:sp>
      <p:cxnSp>
        <p:nvCxnSpPr>
          <p:cNvPr id="8" name="Straight Arrow Connector 7"/>
          <p:cNvCxnSpPr/>
          <p:nvPr/>
        </p:nvCxnSpPr>
        <p:spPr>
          <a:xfrm flipV="1">
            <a:off x="2987824" y="4437112"/>
            <a:ext cx="3584061" cy="1572848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278620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332656"/>
            <a:ext cx="2736304" cy="4209331"/>
          </a:xfrm>
        </p:spPr>
        <p:txBody>
          <a:bodyPr/>
          <a:lstStyle/>
          <a:p>
            <a:pPr marL="0" indent="0">
              <a:buNone/>
            </a:pPr>
            <a:r>
              <a:rPr lang="nb-NO" dirty="0" smtClean="0"/>
              <a:t>Lang output!</a:t>
            </a:r>
          </a:p>
          <a:p>
            <a:pPr marL="0" indent="0">
              <a:buNone/>
            </a:pPr>
            <a:r>
              <a:rPr lang="nb-NO" dirty="0" smtClean="0"/>
              <a:t>Det mest interessante nederst: </a:t>
            </a:r>
          </a:p>
          <a:p>
            <a:r>
              <a:rPr lang="nb-NO" dirty="0" smtClean="0"/>
              <a:t>Regresjons-koeffisienten</a:t>
            </a: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317289"/>
            <a:ext cx="5496069" cy="6284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5436096" y="6165304"/>
            <a:ext cx="432048" cy="216024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9783859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332656"/>
            <a:ext cx="2736304" cy="4209331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nb-NO" dirty="0" smtClean="0"/>
              <a:t>Lang output!</a:t>
            </a:r>
          </a:p>
          <a:p>
            <a:pPr marL="0" indent="0">
              <a:buNone/>
            </a:pPr>
            <a:r>
              <a:rPr lang="nb-NO" dirty="0" smtClean="0"/>
              <a:t>Det mest interessante nederst: </a:t>
            </a:r>
          </a:p>
          <a:p>
            <a:r>
              <a:rPr lang="nb-NO" dirty="0" smtClean="0"/>
              <a:t>Regresjons-koeffisienten</a:t>
            </a:r>
          </a:p>
          <a:p>
            <a:r>
              <a:rPr lang="nb-NO" dirty="0" smtClean="0"/>
              <a:t>P-verdien for </a:t>
            </a:r>
            <a:r>
              <a:rPr lang="nb-NO" dirty="0" err="1" smtClean="0"/>
              <a:t>reg.koef</a:t>
            </a:r>
            <a:r>
              <a:rPr lang="nb-NO" dirty="0" smtClean="0"/>
              <a:t>.</a:t>
            </a:r>
          </a:p>
          <a:p>
            <a:endParaRPr lang="nb-NO" dirty="0"/>
          </a:p>
          <a:p>
            <a:pPr marL="0" indent="0">
              <a:buNone/>
            </a:pPr>
            <a:endParaRPr lang="nb-NO" dirty="0" smtClean="0"/>
          </a:p>
          <a:p>
            <a:endParaRPr lang="nb-NO" dirty="0" smtClean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317289"/>
            <a:ext cx="5496069" cy="6284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8172400" y="6154533"/>
            <a:ext cx="432048" cy="216024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0574771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1900</TotalTime>
  <Words>4223</Words>
  <Application>Microsoft Office PowerPoint</Application>
  <PresentationFormat>On-screen Show (4:3)</PresentationFormat>
  <Paragraphs>455</Paragraphs>
  <Slides>114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114</vt:i4>
      </vt:variant>
    </vt:vector>
  </HeadingPairs>
  <TitlesOfParts>
    <vt:vector size="115" baseType="lpstr">
      <vt:lpstr>Office Theme</vt:lpstr>
      <vt:lpstr>SPSS-kurs</vt:lpstr>
      <vt:lpstr>Sammenligne gjennomsnitt</vt:lpstr>
      <vt:lpstr>Paret eller uavhengig oppsett</vt:lpstr>
      <vt:lpstr>Paret eller uavhengig oppsett</vt:lpstr>
      <vt:lpstr>Eksempler</vt:lpstr>
      <vt:lpstr>Paret og uavhengig oppsett i SPSS</vt:lpstr>
      <vt:lpstr>T-tester &amp; normalitet</vt:lpstr>
      <vt:lpstr>T-tester &amp; normalitet</vt:lpstr>
      <vt:lpstr>T-tester &amp; normalitet</vt:lpstr>
      <vt:lpstr>T-test for et utvalg</vt:lpstr>
      <vt:lpstr>T-test for et utvalg</vt:lpstr>
      <vt:lpstr>T-test for et utvalg</vt:lpstr>
      <vt:lpstr>T-test for et utvalg</vt:lpstr>
      <vt:lpstr>Paired-Samples T Test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Paired-Samples T Test</vt:lpstr>
      <vt:lpstr>Paired-Samples T Test</vt:lpstr>
      <vt:lpstr>Paired-Samples T Test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Oppgave - Kolestrol </vt:lpstr>
      <vt:lpstr>Løsning</vt:lpstr>
      <vt:lpstr>Steg 2: Paired samples T test</vt:lpstr>
      <vt:lpstr>Steg 2: Paired samples T test</vt:lpstr>
      <vt:lpstr>Independent Samples T test</vt:lpstr>
      <vt:lpstr>Hvordan sjekke normalitet?</vt:lpstr>
      <vt:lpstr>Hvordan sjekke normalitet?</vt:lpstr>
      <vt:lpstr>Hvordan sjekke normalitet?</vt:lpstr>
      <vt:lpstr>Hvordan sjekke normalitet?</vt:lpstr>
      <vt:lpstr>Hvordan sjekke normalitet?</vt:lpstr>
      <vt:lpstr>Hvordan sjekke normalitet?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Oppgave</vt:lpstr>
      <vt:lpstr>Normalitet </vt:lpstr>
      <vt:lpstr>Det er noen observasjoner (5-10) som ligger et stykke fra streken, men sammenligning med det totalet antallet på rundt 800 i hver gruppe virker det greit å anta normalitet. </vt:lpstr>
      <vt:lpstr>PowerPoint Presentation</vt:lpstr>
      <vt:lpstr>PowerPoint Presentation</vt:lpstr>
      <vt:lpstr>PowerPoint Presentation</vt:lpstr>
      <vt:lpstr>Ikke-parametriske tester</vt:lpstr>
      <vt:lpstr>Ikke-parametriske tester</vt:lpstr>
      <vt:lpstr>PowerPoint Presentation</vt:lpstr>
      <vt:lpstr>PowerPoint Presentation</vt:lpstr>
      <vt:lpstr>PowerPoint Presentation</vt:lpstr>
      <vt:lpstr>PowerPoint Presentation</vt:lpstr>
      <vt:lpstr>Alt. 1: Mann-Whitney U test</vt:lpstr>
      <vt:lpstr>PowerPoint Presentation</vt:lpstr>
      <vt:lpstr>PowerPoint Presentation</vt:lpstr>
      <vt:lpstr>PowerPoint Presentation</vt:lpstr>
      <vt:lpstr>PowerPoint Presentation</vt:lpstr>
      <vt:lpstr>Output</vt:lpstr>
      <vt:lpstr>Alt. 2: Transformere data</vt:lpstr>
      <vt:lpstr>PowerPoint Presentation</vt:lpstr>
      <vt:lpstr>PowerPoint Presentation</vt:lpstr>
      <vt:lpstr>PowerPoint Presentation</vt:lpstr>
      <vt:lpstr>Ser ganske bra ut! Kjører t-test.</vt:lpstr>
      <vt:lpstr>Oppgave</vt:lpstr>
      <vt:lpstr>PowerPoint Presentation</vt:lpstr>
      <vt:lpstr>Regresjon</vt:lpstr>
      <vt:lpstr>PowerPoint Presentation</vt:lpstr>
      <vt:lpstr>PowerPoint Presentation</vt:lpstr>
      <vt:lpstr>PowerPoint Presentation</vt:lpstr>
      <vt:lpstr>PowerPoint Presentation</vt:lpstr>
      <vt:lpstr>Ordbruken i SPSS</vt:lpstr>
      <vt:lpstr>Ordbruken i SPSS</vt:lpstr>
      <vt:lpstr>Regresjonslinje i scatterplot</vt:lpstr>
      <vt:lpstr>Regresjonslinje i scatterplot</vt:lpstr>
      <vt:lpstr>Regresjonslinje i scatterplot</vt:lpstr>
      <vt:lpstr>Regresjonslinje i scatterplot</vt:lpstr>
      <vt:lpstr>Regresjonslinje i scatterplot</vt:lpstr>
      <vt:lpstr>Regresjonslinje i scatterplot</vt:lpstr>
      <vt:lpstr>PowerPoint Presentation</vt:lpstr>
      <vt:lpstr>Regresjonsmodell</vt:lpstr>
      <vt:lpstr>Regresjonsmodell</vt:lpstr>
      <vt:lpstr>Regresjonsmodell</vt:lpstr>
      <vt:lpstr>Regresjonsmodell</vt:lpstr>
      <vt:lpstr>PowerPoint Presentation</vt:lpstr>
      <vt:lpstr>PowerPoint Presentation</vt:lpstr>
      <vt:lpstr>PowerPoint Presentation</vt:lpstr>
      <vt:lpstr>Oppgave</vt:lpstr>
      <vt:lpstr>Oppgave: Løsning</vt:lpstr>
      <vt:lpstr>Oppgave: Løsning</vt:lpstr>
      <vt:lpstr>Oppgave: Løsning</vt:lpstr>
      <vt:lpstr>PowerPoint Presentation</vt:lpstr>
      <vt:lpstr>Blocks</vt:lpstr>
      <vt:lpstr>Method</vt:lpstr>
      <vt:lpstr>Oppgave</vt:lpstr>
      <vt:lpstr>PowerPoint Presentation</vt:lpstr>
      <vt:lpstr>PowerPoint Presentation</vt:lpstr>
      <vt:lpstr>PowerPoint Presentation</vt:lpstr>
      <vt:lpstr>Oppsummering</vt:lpstr>
      <vt:lpstr>Oppsummering</vt:lpstr>
      <vt:lpstr>Oppsummering</vt:lpstr>
    </vt:vector>
  </TitlesOfParts>
  <Company>Universitetet i Oslo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SPSS-kurs</dc:title>
  <dc:creator>Kristoffer Herland Hellton</dc:creator>
  <cp:lastModifiedBy>Morten Valberg</cp:lastModifiedBy>
  <cp:revision>104</cp:revision>
  <dcterms:created xsi:type="dcterms:W3CDTF">2015-04-20T15:45:46Z</dcterms:created>
  <dcterms:modified xsi:type="dcterms:W3CDTF">2015-12-01T15:27:36Z</dcterms:modified>
</cp:coreProperties>
</file>