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2" r:id="rId9"/>
    <p:sldId id="261" r:id="rId10"/>
    <p:sldId id="535" r:id="rId11"/>
    <p:sldId id="292" r:id="rId12"/>
    <p:sldId id="293" r:id="rId13"/>
    <p:sldId id="307" r:id="rId14"/>
    <p:sldId id="296" r:id="rId15"/>
    <p:sldId id="302" r:id="rId16"/>
    <p:sldId id="301" r:id="rId17"/>
    <p:sldId id="300" r:id="rId18"/>
    <p:sldId id="299" r:id="rId19"/>
    <p:sldId id="298" r:id="rId20"/>
    <p:sldId id="297" r:id="rId21"/>
    <p:sldId id="294" r:id="rId22"/>
    <p:sldId id="306" r:id="rId23"/>
    <p:sldId id="305" r:id="rId24"/>
    <p:sldId id="304" r:id="rId25"/>
    <p:sldId id="303" r:id="rId26"/>
    <p:sldId id="308" r:id="rId27"/>
    <p:sldId id="309" r:id="rId28"/>
    <p:sldId id="311" r:id="rId29"/>
    <p:sldId id="310" r:id="rId30"/>
    <p:sldId id="312" r:id="rId31"/>
    <p:sldId id="315" r:id="rId32"/>
    <p:sldId id="314" r:id="rId33"/>
    <p:sldId id="313" r:id="rId34"/>
    <p:sldId id="316" r:id="rId35"/>
    <p:sldId id="319" r:id="rId36"/>
    <p:sldId id="318" r:id="rId37"/>
    <p:sldId id="317" r:id="rId38"/>
    <p:sldId id="320" r:id="rId39"/>
    <p:sldId id="322" r:id="rId40"/>
    <p:sldId id="321" r:id="rId41"/>
    <p:sldId id="323" r:id="rId42"/>
    <p:sldId id="326" r:id="rId43"/>
    <p:sldId id="325" r:id="rId44"/>
    <p:sldId id="324" r:id="rId45"/>
    <p:sldId id="327" r:id="rId46"/>
    <p:sldId id="329" r:id="rId47"/>
    <p:sldId id="328" r:id="rId48"/>
    <p:sldId id="333" r:id="rId49"/>
    <p:sldId id="334" r:id="rId50"/>
    <p:sldId id="332" r:id="rId51"/>
    <p:sldId id="331" r:id="rId52"/>
    <p:sldId id="335" r:id="rId53"/>
    <p:sldId id="492" r:id="rId54"/>
    <p:sldId id="495" r:id="rId55"/>
    <p:sldId id="494" r:id="rId56"/>
    <p:sldId id="493" r:id="rId57"/>
    <p:sldId id="532" r:id="rId58"/>
    <p:sldId id="534" r:id="rId59"/>
    <p:sldId id="533" r:id="rId60"/>
    <p:sldId id="336" r:id="rId61"/>
    <p:sldId id="337" r:id="rId62"/>
    <p:sldId id="349" r:id="rId63"/>
    <p:sldId id="491" r:id="rId64"/>
    <p:sldId id="490" r:id="rId65"/>
    <p:sldId id="489" r:id="rId66"/>
    <p:sldId id="488" r:id="rId67"/>
    <p:sldId id="487" r:id="rId68"/>
    <p:sldId id="350" r:id="rId69"/>
    <p:sldId id="354" r:id="rId70"/>
    <p:sldId id="353" r:id="rId71"/>
    <p:sldId id="352" r:id="rId72"/>
    <p:sldId id="351" r:id="rId73"/>
    <p:sldId id="355" r:id="rId74"/>
    <p:sldId id="359" r:id="rId75"/>
    <p:sldId id="358" r:id="rId76"/>
    <p:sldId id="357" r:id="rId77"/>
    <p:sldId id="356" r:id="rId78"/>
    <p:sldId id="368" r:id="rId79"/>
    <p:sldId id="369" r:id="rId80"/>
    <p:sldId id="371" r:id="rId81"/>
    <p:sldId id="360" r:id="rId82"/>
    <p:sldId id="362" r:id="rId83"/>
    <p:sldId id="372" r:id="rId84"/>
    <p:sldId id="396" r:id="rId85"/>
    <p:sldId id="395" r:id="rId86"/>
    <p:sldId id="394" r:id="rId87"/>
    <p:sldId id="393" r:id="rId88"/>
    <p:sldId id="392" r:id="rId89"/>
    <p:sldId id="391" r:id="rId90"/>
    <p:sldId id="390" r:id="rId91"/>
    <p:sldId id="389" r:id="rId92"/>
    <p:sldId id="388" r:id="rId93"/>
    <p:sldId id="387" r:id="rId94"/>
    <p:sldId id="373" r:id="rId95"/>
    <p:sldId id="386" r:id="rId96"/>
    <p:sldId id="385" r:id="rId97"/>
    <p:sldId id="384" r:id="rId98"/>
    <p:sldId id="383" r:id="rId99"/>
    <p:sldId id="381" r:id="rId100"/>
    <p:sldId id="374" r:id="rId101"/>
    <p:sldId id="380" r:id="rId102"/>
    <p:sldId id="379" r:id="rId103"/>
    <p:sldId id="378" r:id="rId104"/>
    <p:sldId id="377" r:id="rId105"/>
    <p:sldId id="376" r:id="rId106"/>
    <p:sldId id="375" r:id="rId107"/>
    <p:sldId id="398" r:id="rId108"/>
    <p:sldId id="399" r:id="rId109"/>
    <p:sldId id="400" r:id="rId110"/>
    <p:sldId id="410" r:id="rId111"/>
    <p:sldId id="409" r:id="rId112"/>
    <p:sldId id="407" r:id="rId113"/>
    <p:sldId id="408" r:id="rId114"/>
    <p:sldId id="406" r:id="rId115"/>
    <p:sldId id="405" r:id="rId116"/>
    <p:sldId id="404" r:id="rId117"/>
    <p:sldId id="411" r:id="rId118"/>
    <p:sldId id="403" r:id="rId119"/>
    <p:sldId id="402" r:id="rId120"/>
    <p:sldId id="401" r:id="rId121"/>
    <p:sldId id="412" r:id="rId122"/>
    <p:sldId id="416" r:id="rId123"/>
    <p:sldId id="417" r:id="rId124"/>
    <p:sldId id="415" r:id="rId125"/>
    <p:sldId id="414" r:id="rId126"/>
    <p:sldId id="413" r:id="rId127"/>
    <p:sldId id="418" r:id="rId128"/>
    <p:sldId id="420" r:id="rId129"/>
    <p:sldId id="433" r:id="rId130"/>
    <p:sldId id="440" r:id="rId131"/>
    <p:sldId id="438" r:id="rId132"/>
    <p:sldId id="439" r:id="rId133"/>
    <p:sldId id="437" r:id="rId134"/>
    <p:sldId id="436" r:id="rId135"/>
    <p:sldId id="435" r:id="rId136"/>
    <p:sldId id="434" r:id="rId137"/>
    <p:sldId id="441" r:id="rId138"/>
    <p:sldId id="443" r:id="rId139"/>
    <p:sldId id="458" r:id="rId140"/>
    <p:sldId id="463" r:id="rId141"/>
    <p:sldId id="462" r:id="rId142"/>
    <p:sldId id="460" r:id="rId143"/>
    <p:sldId id="461" r:id="rId144"/>
    <p:sldId id="459" r:id="rId145"/>
    <p:sldId id="464" r:id="rId146"/>
    <p:sldId id="465" r:id="rId147"/>
    <p:sldId id="496" r:id="rId148"/>
    <p:sldId id="498" r:id="rId149"/>
    <p:sldId id="523" r:id="rId150"/>
    <p:sldId id="531" r:id="rId151"/>
    <p:sldId id="530" r:id="rId152"/>
    <p:sldId id="529" r:id="rId153"/>
    <p:sldId id="528" r:id="rId154"/>
    <p:sldId id="527" r:id="rId155"/>
    <p:sldId id="526" r:id="rId156"/>
    <p:sldId id="525" r:id="rId157"/>
    <p:sldId id="524" r:id="rId15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16.06.2015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4 – Binære utfallsvariable, forskjell i andeler mellom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Binære </a:t>
            </a:r>
            <a:r>
              <a:rPr lang="nb-NO" dirty="0"/>
              <a:t>utfalls</a:t>
            </a:r>
            <a:r>
              <a:rPr lang="nb-NO" dirty="0" smtClean="0"/>
              <a:t>variable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To utfall er mulig for hvert individ</a:t>
            </a:r>
          </a:p>
          <a:p>
            <a:pPr lvl="1"/>
            <a:r>
              <a:rPr lang="nb-NO" dirty="0" smtClean="0"/>
              <a:t>Man blir </a:t>
            </a:r>
            <a:r>
              <a:rPr lang="nb-NO" dirty="0" smtClean="0">
                <a:solidFill>
                  <a:srgbClr val="FF0000"/>
                </a:solidFill>
              </a:rPr>
              <a:t>enten</a:t>
            </a:r>
            <a:r>
              <a:rPr lang="nb-NO" dirty="0" smtClean="0"/>
              <a:t> syk </a:t>
            </a:r>
            <a:r>
              <a:rPr lang="nb-NO" dirty="0" smtClean="0">
                <a:solidFill>
                  <a:srgbClr val="FF0000"/>
                </a:solidFill>
              </a:rPr>
              <a:t>eller</a:t>
            </a:r>
            <a:r>
              <a:rPr lang="nb-NO" dirty="0" smtClean="0"/>
              <a:t> man forblir frisk.</a:t>
            </a:r>
          </a:p>
          <a:p>
            <a:r>
              <a:rPr lang="nb-NO" dirty="0" smtClean="0"/>
              <a:t>I en gitt studiepopulasjon, er det et viss antall individer som opplever hendelsen vi er interessert i.</a:t>
            </a:r>
          </a:p>
          <a:p>
            <a:pPr lvl="1"/>
            <a:r>
              <a:rPr lang="nb-NO" dirty="0" smtClean="0"/>
              <a:t>De </a:t>
            </a:r>
            <a:r>
              <a:rPr lang="nb-NO" dirty="0" smtClean="0">
                <a:solidFill>
                  <a:srgbClr val="FF0000"/>
                </a:solidFill>
              </a:rPr>
              <a:t>blir </a:t>
            </a:r>
            <a:r>
              <a:rPr lang="nb-NO" dirty="0" smtClean="0"/>
              <a:t>syke.</a:t>
            </a:r>
          </a:p>
          <a:p>
            <a:pPr lvl="1"/>
            <a:r>
              <a:rPr lang="nb-NO" dirty="0" smtClean="0"/>
              <a:t>Resten </a:t>
            </a:r>
            <a:r>
              <a:rPr lang="nb-NO" dirty="0" smtClean="0">
                <a:solidFill>
                  <a:srgbClr val="FF0000"/>
                </a:solidFill>
              </a:rPr>
              <a:t>forblir</a:t>
            </a:r>
            <a:r>
              <a:rPr lang="nb-NO" dirty="0" smtClean="0"/>
              <a:t> friske.</a:t>
            </a:r>
          </a:p>
          <a:p>
            <a:r>
              <a:rPr lang="nb-NO" dirty="0" smtClean="0"/>
              <a:t>Fra antallet som opplever hendelsen,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, og totalt antall i studiepopulasjonen,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dirty="0" smtClean="0"/>
              <a:t>, finner vi andelen </a:t>
            </a:r>
            <a:r>
              <a:rPr lang="nb-NO" i="1" dirty="0" smtClean="0">
                <a:solidFill>
                  <a:srgbClr val="FF0000"/>
                </a:solidFill>
              </a:rPr>
              <a:t>p=d/n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Antall syke delt på totalt antall</a:t>
            </a:r>
          </a:p>
          <a:p>
            <a:pPr lvl="1"/>
            <a:r>
              <a:rPr lang="nb-NO" dirty="0" smtClean="0"/>
              <a:t>Denne andelen estimerer den sanne andelen i hele populasjonen, </a:t>
            </a:r>
            <a:r>
              <a:rPr lang="el-GR" i="1" dirty="0" smtClean="0">
                <a:solidFill>
                  <a:srgbClr val="FF0000"/>
                </a:solidFill>
              </a:rPr>
              <a:t>π</a:t>
            </a:r>
            <a:r>
              <a:rPr lang="nb-NO" dirty="0" smtClean="0"/>
              <a:t>.</a:t>
            </a:r>
          </a:p>
          <a:p>
            <a:pPr lvl="2"/>
            <a:r>
              <a:rPr lang="nb-NO" dirty="0" smtClean="0"/>
              <a:t>Som igjen er det samme som sannsynligheten for hendelsen for en tilfeldig person i populasjonen.</a:t>
            </a:r>
          </a:p>
          <a:p>
            <a:r>
              <a:rPr lang="el-GR" i="1" dirty="0"/>
              <a:t>π</a:t>
            </a:r>
            <a:r>
              <a:rPr lang="nb-NO" i="1" dirty="0"/>
              <a:t> </a:t>
            </a:r>
            <a:r>
              <a:rPr lang="nb-NO" dirty="0"/>
              <a:t>kalles også en </a:t>
            </a:r>
            <a:r>
              <a:rPr lang="nb-NO" dirty="0">
                <a:solidFill>
                  <a:srgbClr val="FF0000"/>
                </a:solidFill>
              </a:rPr>
              <a:t>risiko</a:t>
            </a:r>
            <a:r>
              <a:rPr lang="nb-NO" dirty="0"/>
              <a:t>. </a:t>
            </a:r>
            <a:r>
              <a:rPr lang="nb-NO" i="1" dirty="0"/>
              <a:t>p </a:t>
            </a:r>
            <a:r>
              <a:rPr lang="nb-NO" dirty="0"/>
              <a:t>er den estimerte risikoen</a:t>
            </a:r>
            <a:r>
              <a:rPr lang="nb-NO" dirty="0" smtClean="0"/>
              <a:t>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3005974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46875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468759"/>
              </a:xfrm>
              <a:blipFill rotWithShape="1">
                <a:blip r:embed="rId2"/>
                <a:stretch>
                  <a:fillRect l="-1185" b="-108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4015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6084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60847"/>
              </a:xfrm>
              <a:blipFill rotWithShape="1">
                <a:blip r:embed="rId2"/>
                <a:stretch>
                  <a:fillRect l="-1185" b="-35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34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7"/>
              </a:xfrm>
              <a:blipFill rotWithShape="1">
                <a:blip r:embed="rId2"/>
                <a:stretch>
                  <a:fillRect l="-1185" b="-46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3608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5293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52935"/>
              </a:xfrm>
              <a:blipFill rotWithShape="1">
                <a:blip r:embed="rId2"/>
                <a:stretch>
                  <a:fillRect l="-1185" b="-3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780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8552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7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416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nb-NO" i="1" dirty="0" smtClean="0"/>
                  <a:t> </a:t>
                </a:r>
                <a:r>
                  <a:rPr lang="nb-NO" dirty="0" smtClean="0"/>
                  <a:t>er en binær variabel, f.eks. røyking:</a:t>
                </a:r>
                <a:r>
                  <a:rPr lang="nb-NO" i="1" dirty="0" smtClean="0"/>
                  <a:t> 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>
                        <a:latin typeface="Cambria Math"/>
                      </a:rPr>
                      <m:t>𝑥</m:t>
                    </m:r>
                    <m:r>
                      <a:rPr lang="nb-NO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 dersom man røyker,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 dersom man ikke røyker.</a:t>
                </a:r>
              </a:p>
              <a:p>
                <a:pPr lvl="1"/>
                <a:r>
                  <a:rPr lang="nb-NO" dirty="0" smtClean="0"/>
                  <a:t>Da er oddsen til en røyker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i="1" dirty="0" smtClean="0">
                        <a:latin typeface="Cambria Math"/>
                      </a:rPr>
                      <m:t>exp</m:t>
                    </m:r>
                    <m:r>
                      <a:rPr lang="nb-NO" i="1" dirty="0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Oddsen til en ikke-røyker 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i="0" dirty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siden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/>
                      </a:rPr>
                      <m:t>𝑥</m:t>
                    </m:r>
                    <m:r>
                      <a:rPr lang="nb-NO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i="0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dirty="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nb-NO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b-NO" b="0" i="1" dirty="0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nb-NO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Koeffisienten eksponert,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dirty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nb-NO" dirty="0" smtClean="0"/>
                  <a:t>, tolkes altså som en 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b="-24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240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Tolker den </a:t>
            </a:r>
            <a:r>
              <a:rPr lang="nb-NO" i="1" dirty="0" smtClean="0">
                <a:solidFill>
                  <a:srgbClr val="FF0000"/>
                </a:solidFill>
              </a:rPr>
              <a:t>høyeste</a:t>
            </a:r>
            <a:r>
              <a:rPr lang="nb-NO" dirty="0" smtClean="0"/>
              <a:t> verdien i </a:t>
            </a:r>
            <a:r>
              <a:rPr lang="nb-NO" dirty="0" err="1" smtClean="0"/>
              <a:t>utfallsvariablen</a:t>
            </a:r>
            <a:r>
              <a:rPr lang="nb-NO" dirty="0" smtClean="0"/>
              <a:t> (syk/ikke syk) som den vi er interessert i.</a:t>
            </a:r>
          </a:p>
        </p:txBody>
      </p:sp>
    </p:spTree>
    <p:extLst>
      <p:ext uri="{BB962C8B-B14F-4D97-AF65-F5344CB8AC3E}">
        <p14:creationId xmlns:p14="http://schemas.microsoft.com/office/powerpoint/2010/main" val="21621088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SPSS:</a:t>
            </a:r>
          </a:p>
          <a:p>
            <a:pPr lvl="1"/>
            <a:r>
              <a:rPr lang="nb-NO" dirty="0" smtClean="0"/>
              <a:t>Tolker den </a:t>
            </a:r>
            <a:r>
              <a:rPr lang="nb-NO" i="1" dirty="0" smtClean="0">
                <a:solidFill>
                  <a:srgbClr val="FF0000"/>
                </a:solidFill>
              </a:rPr>
              <a:t>høyeste</a:t>
            </a:r>
            <a:r>
              <a:rPr lang="nb-NO" dirty="0" smtClean="0"/>
              <a:t> verdien i </a:t>
            </a:r>
            <a:r>
              <a:rPr lang="nb-NO" dirty="0" err="1" smtClean="0"/>
              <a:t>utfallsvariablen</a:t>
            </a:r>
            <a:r>
              <a:rPr lang="nb-NO" dirty="0" smtClean="0"/>
              <a:t> (syk/ikke syk) som den vi er interessert i.</a:t>
            </a:r>
          </a:p>
          <a:p>
            <a:pPr lvl="1"/>
            <a:r>
              <a:rPr lang="nb-NO" dirty="0" smtClean="0"/>
              <a:t>For den uavhengige variabelen (eksponeringen), kan vi </a:t>
            </a:r>
            <a:r>
              <a:rPr lang="nb-NO" i="1" dirty="0" smtClean="0">
                <a:solidFill>
                  <a:srgbClr val="FF0000"/>
                </a:solidFill>
              </a:rPr>
              <a:t>velge</a:t>
            </a:r>
            <a:r>
              <a:rPr lang="nb-NO" dirty="0" smtClean="0"/>
              <a:t> referansekategori i menyen.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7930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6766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</p:txBody>
      </p:sp>
    </p:spTree>
    <p:extLst>
      <p:ext uri="{BB962C8B-B14F-4D97-AF65-F5344CB8AC3E}">
        <p14:creationId xmlns:p14="http://schemas.microsoft.com/office/powerpoint/2010/main" val="192538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er interessert i å sammenlikne grupper av individer. </a:t>
            </a:r>
          </a:p>
          <a:p>
            <a:pPr lvl="1"/>
            <a:r>
              <a:rPr lang="nb-NO" dirty="0" smtClean="0"/>
              <a:t>Relativ risiko.</a:t>
            </a:r>
          </a:p>
          <a:p>
            <a:pPr lvl="1"/>
            <a:r>
              <a:rPr lang="nb-NO" dirty="0" smtClean="0"/>
              <a:t>Odds ratio.</a:t>
            </a:r>
          </a:p>
          <a:p>
            <a:pPr lvl="1"/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Vanlig notasjon: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55715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55715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00839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1807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801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7567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1516751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4788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768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20172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2487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4768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724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183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0106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77632" y="3211839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0693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1249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316416" y="2996952"/>
            <a:ext cx="8077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4483430" y="558924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NB! Dersom man vil endre referansekategori, må man huske å trykke «</a:t>
            </a:r>
            <a:r>
              <a:rPr lang="nb-NO" dirty="0" err="1" smtClean="0"/>
              <a:t>Change</a:t>
            </a:r>
            <a:r>
              <a:rPr lang="nb-NO" dirty="0" smtClean="0"/>
              <a:t>» før man trykker «</a:t>
            </a:r>
            <a:r>
              <a:rPr lang="nb-NO" dirty="0" err="1" smtClean="0"/>
              <a:t>continue</a:t>
            </a:r>
            <a:r>
              <a:rPr lang="nb-NO" dirty="0" smtClean="0"/>
              <a:t>»!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0305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2453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83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Risikoen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85092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Eksponert/syk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85092"/>
                  </p:ext>
                </p:extLst>
              </p:nvPr>
            </p:nvGraphicFramePr>
            <p:xfrm>
              <a:off x="179512" y="4869160"/>
              <a:ext cx="8712968" cy="156362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Eksponert/syk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91097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3125" r="-220000" b="-2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3125" r="-99721" b="-2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3125" b="-228125"/>
                          </a:stretch>
                        </a:blipFill>
                      </a:tcPr>
                    </a:tc>
                  </a:tr>
                  <a:tr h="430848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85714" r="-220000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85714" r="-99721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85714" b="-10857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27869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27869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27869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68583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Logistisk regresjon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lage en logistisk regresjonsmodell for «diabetes», med «overvekt» som uavhengig 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Regression</a:t>
            </a:r>
            <a:r>
              <a:rPr lang="nb-NO" dirty="0" smtClean="0"/>
              <a:t>-&gt;</a:t>
            </a:r>
            <a:r>
              <a:rPr lang="nb-NO" dirty="0" err="1" smtClean="0"/>
              <a:t>Binary</a:t>
            </a:r>
            <a:r>
              <a:rPr lang="nb-NO" dirty="0" smtClean="0"/>
              <a:t> </a:t>
            </a:r>
            <a:r>
              <a:rPr lang="nb-NO" dirty="0" err="1" smtClean="0"/>
              <a:t>logistic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Bruker den originale diabetes-variabelen (der 1 er diabetes, og 0 er fravær av diabetes) som avhengig variabel (utfallsvariabel).</a:t>
            </a:r>
          </a:p>
          <a:p>
            <a:r>
              <a:rPr lang="nb-NO" dirty="0" smtClean="0"/>
              <a:t>Legger vår konstruerte variabel «overvekt» i boksen for «</a:t>
            </a:r>
            <a:r>
              <a:rPr lang="nb-NO" dirty="0" err="1" smtClean="0"/>
              <a:t>Covariates</a:t>
            </a:r>
            <a:r>
              <a:rPr lang="nb-NO" dirty="0" smtClean="0"/>
              <a:t>». Klikk så «</a:t>
            </a:r>
            <a:r>
              <a:rPr lang="nb-NO" dirty="0" err="1" smtClean="0"/>
              <a:t>Categorial</a:t>
            </a:r>
            <a:r>
              <a:rPr lang="nb-NO" dirty="0" smtClean="0"/>
              <a:t>».</a:t>
            </a:r>
          </a:p>
          <a:p>
            <a:pPr lvl="1"/>
            <a:r>
              <a:rPr lang="nb-NO" dirty="0" smtClean="0"/>
              <a:t>Før «overvekt» over i boksen «</a:t>
            </a:r>
            <a:r>
              <a:rPr lang="nb-NO" dirty="0" err="1" smtClean="0"/>
              <a:t>Categorical</a:t>
            </a:r>
            <a:r>
              <a:rPr lang="nb-NO" dirty="0" smtClean="0"/>
              <a:t> </a:t>
            </a:r>
            <a:r>
              <a:rPr lang="nb-NO" dirty="0" err="1" smtClean="0"/>
              <a:t>Covariates</a:t>
            </a:r>
            <a:r>
              <a:rPr lang="nb-NO" dirty="0" smtClean="0"/>
              <a:t>». </a:t>
            </a:r>
          </a:p>
          <a:p>
            <a:pPr lvl="1"/>
            <a:r>
              <a:rPr lang="nb-NO" dirty="0" smtClean="0"/>
              <a:t>Husk at overvekt=JA har kategorien 1, mens overvekt=Nei har kategorien 2.</a:t>
            </a:r>
          </a:p>
          <a:p>
            <a:pPr lvl="2"/>
            <a:r>
              <a:rPr lang="nb-NO" dirty="0" smtClean="0"/>
              <a:t>Velg derfor «Reference </a:t>
            </a:r>
            <a:r>
              <a:rPr lang="nb-NO" dirty="0" err="1" smtClean="0"/>
              <a:t>Category</a:t>
            </a:r>
            <a:r>
              <a:rPr lang="nb-NO" dirty="0" smtClean="0"/>
              <a:t>: Last» (som er </a:t>
            </a:r>
            <a:r>
              <a:rPr lang="nb-NO" dirty="0" err="1" smtClean="0"/>
              <a:t>default</a:t>
            </a:r>
            <a:r>
              <a:rPr lang="nb-NO" dirty="0" smtClean="0"/>
              <a:t>).</a:t>
            </a:r>
            <a:r>
              <a:rPr lang="nb-NO" dirty="0"/>
              <a:t> </a:t>
            </a:r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«Options».</a:t>
            </a:r>
          </a:p>
          <a:p>
            <a:pPr lvl="1"/>
            <a:r>
              <a:rPr lang="nb-NO" dirty="0" smtClean="0"/>
              <a:t>Huk av for «CI for </a:t>
            </a:r>
            <a:r>
              <a:rPr lang="nb-NO" dirty="0" err="1" smtClean="0"/>
              <a:t>exp</a:t>
            </a:r>
            <a:r>
              <a:rPr lang="nb-NO" dirty="0" smtClean="0"/>
              <a:t>(B): 95%».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in </a:t>
            </a:r>
            <a:r>
              <a:rPr lang="nb-NO" dirty="0" err="1" smtClean="0"/>
              <a:t>model</a:t>
            </a:r>
            <a:r>
              <a:rPr lang="nb-NO" dirty="0" smtClean="0"/>
              <a:t>» skal være valgt som </a:t>
            </a:r>
            <a:r>
              <a:rPr lang="nb-NO" dirty="0" err="1" smtClean="0"/>
              <a:t>default</a:t>
            </a:r>
            <a:r>
              <a:rPr lang="nb-NO" dirty="0" smtClean="0"/>
              <a:t>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3516"/>
            <a:ext cx="4257675" cy="38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868144" y="1340768"/>
            <a:ext cx="26642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9" y="1223516"/>
            <a:ext cx="4584907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84168" y="2564904"/>
            <a:ext cx="2160240" cy="656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88" y="1223516"/>
            <a:ext cx="4604711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100392" y="1484784"/>
            <a:ext cx="10238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90" y="1223517"/>
            <a:ext cx="4604710" cy="29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228184" y="1340768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3516"/>
            <a:ext cx="4624204" cy="399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988840"/>
            <a:ext cx="10238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35184"/>
            <a:ext cx="462420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72200" y="2060848"/>
            <a:ext cx="2160240" cy="832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35184"/>
            <a:ext cx="4650267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539290" y="4437112"/>
            <a:ext cx="16888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1223517"/>
            <a:ext cx="4663008" cy="399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436096" y="4581128"/>
            <a:ext cx="792088" cy="63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455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606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719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5407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20000"/>
          </a:bodyPr>
          <a:lstStyle/>
          <a:p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327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08720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5406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692896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8712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4096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  <a:p>
            <a:pPr lvl="1"/>
            <a:r>
              <a:rPr lang="nb-NO" dirty="0" smtClean="0"/>
              <a:t>Samme resultat som tidligere!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674593"/>
            <a:ext cx="1944216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7657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SPSS gir mye output.</a:t>
            </a:r>
          </a:p>
          <a:p>
            <a:pPr lvl="1"/>
            <a:r>
              <a:rPr lang="nb-NO" dirty="0" smtClean="0"/>
              <a:t>Vi trenger kun den siste tabellen!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5699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Vi ser av tabellen at </a:t>
            </a:r>
            <a:r>
              <a:rPr lang="nb-NO" dirty="0" err="1" smtClean="0"/>
              <a:t>Exp</a:t>
            </a:r>
            <a:r>
              <a:rPr lang="nb-NO" dirty="0" smtClean="0"/>
              <a:t>(B) er 1,8 (95% KI: 0,8 – 4,0).</a:t>
            </a:r>
          </a:p>
          <a:p>
            <a:pPr lvl="1"/>
            <a:r>
              <a:rPr lang="nb-NO" dirty="0" smtClean="0"/>
              <a:t>OR for å få diabetes er altså 1,8 når man sammenlikner en som er overvektig med en som ikke er det.</a:t>
            </a:r>
          </a:p>
          <a:p>
            <a:pPr lvl="1"/>
            <a:r>
              <a:rPr lang="nb-NO" dirty="0" smtClean="0"/>
              <a:t>Samme resultat som tidligere!</a:t>
            </a:r>
          </a:p>
          <a:p>
            <a:pPr lvl="1"/>
            <a:r>
              <a:rPr lang="nb-NO" dirty="0" smtClean="0"/>
              <a:t>NB! Ikke signifikant.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41168"/>
            <a:ext cx="6638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64088" y="5674593"/>
            <a:ext cx="648072" cy="27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1955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Konstruer en </a:t>
            </a:r>
            <a:r>
              <a:rPr lang="nb-NO" dirty="0"/>
              <a:t>logistisk regresjonsmodell </a:t>
            </a:r>
            <a:r>
              <a:rPr lang="nb-NO" dirty="0" smtClean="0"/>
              <a:t>for hjerteinfarkt «mi», </a:t>
            </a:r>
            <a:r>
              <a:rPr lang="nb-NO" dirty="0"/>
              <a:t>med </a:t>
            </a:r>
            <a:r>
              <a:rPr lang="nb-NO" dirty="0" smtClean="0"/>
              <a:t>røyking (noen gang eller aldri) «</a:t>
            </a:r>
            <a:r>
              <a:rPr lang="nb-NO" dirty="0" err="1" smtClean="0"/>
              <a:t>smokingNew</a:t>
            </a:r>
            <a:r>
              <a:rPr lang="nb-NO" dirty="0" smtClean="0"/>
              <a:t>» </a:t>
            </a:r>
            <a:r>
              <a:rPr lang="nb-NO" dirty="0"/>
              <a:t>som uavhengig variabel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16954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892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46809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892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7479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smtClean="0"/>
                  <a:t>Risikoen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=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r>
                  <a:rPr lang="nb-NO" dirty="0" smtClean="0"/>
                  <a:t>Relativ risiko for å bli syk, eksponert vs. ikke eksponert:</a:t>
                </a:r>
              </a:p>
              <a:p>
                <a:pPr lvl="1"/>
                <a:r>
                  <a:rPr lang="nb-NO" dirty="0" smtClean="0"/>
                  <a:t>RR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45749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45749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>
                              <a:solidFill>
                                <a:schemeClr val="bg1"/>
                              </a:solidFill>
                            </a:rPr>
                            <a:t>/syk (utfall)</a:t>
                          </a:r>
                          <a:endParaRPr lang="nb-NO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64155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r>
              <a:rPr lang="nb-NO" dirty="0" smtClean="0"/>
              <a:t>SPSS konstruerer da såkalte «dummy-variabler» for oss.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611886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kan ha en uavhengig variabel (eksponering) med flere kategorier.</a:t>
            </a:r>
          </a:p>
          <a:p>
            <a:r>
              <a:rPr lang="nb-NO" dirty="0" smtClean="0"/>
              <a:t>SPSS konstruerer da såkalte «dummy-variabler» for oss.</a:t>
            </a:r>
          </a:p>
          <a:p>
            <a:pPr lvl="1"/>
            <a:r>
              <a:rPr lang="nb-NO" dirty="0" smtClean="0"/>
              <a:t>Man velger en referansekategori.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687827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928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92895"/>
              </a:xfrm>
              <a:blipFill rotWithShape="1">
                <a:blip r:embed="rId2"/>
                <a:stretch>
                  <a:fillRect l="-1704" t="-589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58653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4096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40967"/>
              </a:xfrm>
              <a:blipFill rotWithShape="1">
                <a:blip r:embed="rId2"/>
                <a:stretch>
                  <a:fillRect l="-1704" t="-4745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41510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889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6309320"/>
                <a:ext cx="636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er OR for kat. 1 </a:t>
                </a:r>
                <a:r>
                  <a:rPr lang="nb-NO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  <m:r>
                      <a:rPr lang="nb-NO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sammenliknet med kat. 0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309320"/>
                <a:ext cx="63656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66" t="-8197" r="-670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763688" y="5733256"/>
            <a:ext cx="259228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15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ha en uavhengig variabel (eksponering) med flere kategorier.</a:t>
                </a:r>
              </a:p>
              <a:p>
                <a:r>
                  <a:rPr lang="nb-NO" dirty="0" smtClean="0"/>
                  <a:t>SPSS konstruerer da såkalte «dummy-variabler» for oss.</a:t>
                </a:r>
              </a:p>
              <a:p>
                <a:pPr lvl="1"/>
                <a:r>
                  <a:rPr lang="nb-NO" dirty="0" smtClean="0"/>
                  <a:t>Man velger en referansekategori.</a:t>
                </a:r>
              </a:p>
              <a:p>
                <a:pPr lvl="1"/>
                <a:r>
                  <a:rPr lang="nb-NO" dirty="0" smtClean="0"/>
                  <a:t>Beregner en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 for hver av de andre kategoriene.</a:t>
                </a:r>
              </a:p>
              <a:p>
                <a:pPr lvl="1"/>
                <a:r>
                  <a:rPr lang="nb-NO" dirty="0" err="1" smtClean="0"/>
                  <a:t>Exp</a:t>
                </a:r>
                <a:r>
                  <a:rPr lang="nb-NO" dirty="0" smtClean="0"/>
                  <a:t>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nb-NO" dirty="0" smtClean="0"/>
                  <a:t>) blir da OR sammenlignet med referansekategorien.</a:t>
                </a:r>
              </a:p>
              <a:p>
                <a:r>
                  <a:rPr lang="nb-NO" dirty="0" smtClean="0"/>
                  <a:t>For en variabel med tre kategorier (0,1 og 2):</a:t>
                </a:r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1704" t="-3976" r="-4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80" y="5229200"/>
                <a:ext cx="4680520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1152" y="6313143"/>
                <a:ext cx="636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 smtClean="0"/>
                  <a:t>) er OR for kat.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nb-NO" dirty="0" smtClean="0"/>
                  <a:t>) sammenliknet med kat. 0</a:t>
                </a:r>
                <a:endParaRPr lang="nb-N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52" y="6313143"/>
                <a:ext cx="63656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66" t="-8333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3635896" y="5805265"/>
            <a:ext cx="1512168" cy="576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8310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Konstruer en logistisk regresjonsmodell for hjerteinfarkt («mi»), med røyking som uavhengig variabel.</a:t>
            </a:r>
          </a:p>
          <a:p>
            <a:r>
              <a:rPr lang="nb-NO" dirty="0" smtClean="0"/>
              <a:t>Bruk variabelen «smoking», som har 5 kategorier.</a:t>
            </a:r>
          </a:p>
          <a:p>
            <a:r>
              <a:rPr lang="nb-NO" dirty="0" smtClean="0"/>
              <a:t>Velg «Never </a:t>
            </a:r>
            <a:r>
              <a:rPr lang="nb-NO" dirty="0" err="1" smtClean="0"/>
              <a:t>smoked</a:t>
            </a:r>
            <a:r>
              <a:rPr lang="nb-NO" dirty="0" smtClean="0"/>
              <a:t>» (verdi 0) som referansekategori.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6176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036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6720240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540768"/>
              </a:xfrm>
              <a:blipFill rotWithShape="1">
                <a:blip r:embed="rId2"/>
                <a:stretch>
                  <a:fillRect l="-1704" t="-7937" r="-51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7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</p:txBody>
      </p:sp>
    </p:spTree>
    <p:extLst>
      <p:ext uri="{BB962C8B-B14F-4D97-AF65-F5344CB8AC3E}">
        <p14:creationId xmlns:p14="http://schemas.microsoft.com/office/powerpoint/2010/main" val="26135559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972816"/>
              </a:xfrm>
              <a:blipFill rotWithShape="1">
                <a:blip r:embed="rId2"/>
                <a:stretch>
                  <a:fillRect l="-1704" t="-8050" r="-519" b="-86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615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9289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92896"/>
              </a:xfrm>
              <a:blipFill rotWithShape="1">
                <a:blip r:embed="rId2"/>
                <a:stretch>
                  <a:fillRect l="-1704" t="-5896" r="-519" b="-47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34937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77301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773016"/>
              </a:xfrm>
              <a:blipFill rotWithShape="1">
                <a:blip r:embed="rId2"/>
                <a:stretch>
                  <a:fillRect l="-1704" t="-4207" r="-1481" b="-21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86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MERK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er den samme om man sammenlikner noen som veier 2kg vs. 1kg, som 102kg vs. 101kg.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704" t="-3368" r="-14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209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Vi kan også ha en kontinuerlig avhengig variabel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nb-NO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nb-NO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nb-NO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nb-NO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r>
                  <a:rPr lang="nb-NO" dirty="0" smtClean="0"/>
                  <a:t>Fortolkningen av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 blir da:</a:t>
                </a:r>
              </a:p>
              <a:p>
                <a:pPr lvl="1"/>
                <a:r>
                  <a:rPr lang="nb-NO" dirty="0" err="1" smtClean="0"/>
                  <a:t>ORen</a:t>
                </a:r>
                <a:r>
                  <a:rPr lang="nb-NO" dirty="0" smtClean="0"/>
                  <a:t> assosiert med en økning på en enhet i den uavhengige variabelen.</a:t>
                </a:r>
              </a:p>
              <a:p>
                <a:pPr lvl="1"/>
                <a:r>
                  <a:rPr lang="nb-NO" dirty="0" smtClean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 er vekt i kg, blir </a:t>
                </a:r>
                <a:r>
                  <a:rPr lang="nb-NO" dirty="0"/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) 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når man sammenlikner et individ med en bestemt vekt, med et individ som veier ett kg mindre.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MERK</a:t>
                </a:r>
                <a:r>
                  <a:rPr lang="nb-NO" dirty="0" smtClean="0"/>
                  <a:t>: </a:t>
                </a:r>
                <a:r>
                  <a:rPr lang="nb-NO" dirty="0" err="1" smtClean="0"/>
                  <a:t>ORen</a:t>
                </a:r>
                <a:r>
                  <a:rPr lang="nb-NO" dirty="0" smtClean="0"/>
                  <a:t> er den samme om man sammenlikner noen som veier 2kg vs. 1kg, som 102kg vs. 101kg.</a:t>
                </a:r>
                <a:endParaRPr lang="nb-NO" dirty="0"/>
              </a:p>
              <a:p>
                <a:pPr lvl="1"/>
                <a:r>
                  <a:rPr lang="nb-NO" dirty="0" smtClean="0"/>
                  <a:t>Ikke alltid heldig.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704" t="-3175" r="-1481" b="-14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972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Konstruer en logistisk regresjonsmodell for hjerteinfarkt («mi»), der du bruker den kontinuerlige BMI-variabelen («</a:t>
            </a:r>
            <a:r>
              <a:rPr lang="nb-NO" dirty="0" err="1" smtClean="0"/>
              <a:t>bmi</a:t>
            </a:r>
            <a:r>
              <a:rPr lang="nb-NO" dirty="0" smtClean="0"/>
              <a:t>») som uavhengig variabel (eksponering).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92534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324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41253377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nb-NO" dirty="0" smtClean="0"/>
              <a:t>Undersøk om det er en sammenheng mellom variabelen for sosial klasse «</a:t>
            </a:r>
            <a:r>
              <a:rPr lang="nb-NO" dirty="0" err="1" smtClean="0"/>
              <a:t>socclass</a:t>
            </a:r>
            <a:r>
              <a:rPr lang="nb-NO" dirty="0" smtClean="0"/>
              <a:t>» og </a:t>
            </a:r>
            <a:r>
              <a:rPr lang="nb-NO" dirty="0" err="1" smtClean="0"/>
              <a:t>hjerteinnfarkt</a:t>
            </a:r>
            <a:r>
              <a:rPr lang="nb-NO" dirty="0" smtClean="0"/>
              <a:t> «mi». Konstruer OR for hver klasse sammenliknet med den laveste.</a:t>
            </a:r>
          </a:p>
          <a:p>
            <a:pPr marL="514350" indent="-514350">
              <a:buAutoNum type="alphaLcParenR"/>
            </a:pPr>
            <a:r>
              <a:rPr lang="nb-NO" dirty="0" smtClean="0"/>
              <a:t>Juster for om personene noen gang har røkt eller ikke. Presenter de justerte </a:t>
            </a:r>
            <a:r>
              <a:rPr lang="nb-NO" dirty="0" err="1" smtClean="0"/>
              <a:t>ORene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846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</a:t>
            </a:r>
            <a:r>
              <a:rPr lang="nb-NO" dirty="0" smtClean="0"/>
              <a:t>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684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284412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</p:txBody>
      </p:sp>
    </p:spTree>
    <p:extLst>
      <p:ext uri="{BB962C8B-B14F-4D97-AF65-F5344CB8AC3E}">
        <p14:creationId xmlns:p14="http://schemas.microsoft.com/office/powerpoint/2010/main" val="122614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6597048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</p:txBody>
      </p:sp>
    </p:spTree>
    <p:extLst>
      <p:ext uri="{BB962C8B-B14F-4D97-AF65-F5344CB8AC3E}">
        <p14:creationId xmlns:p14="http://schemas.microsoft.com/office/powerpoint/2010/main" val="157475469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</p:txBody>
      </p:sp>
    </p:spTree>
    <p:extLst>
      <p:ext uri="{BB962C8B-B14F-4D97-AF65-F5344CB8AC3E}">
        <p14:creationId xmlns:p14="http://schemas.microsoft.com/office/powerpoint/2010/main" val="7652096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</p:txBody>
      </p:sp>
    </p:spTree>
    <p:extLst>
      <p:ext uri="{BB962C8B-B14F-4D97-AF65-F5344CB8AC3E}">
        <p14:creationId xmlns:p14="http://schemas.microsoft.com/office/powerpoint/2010/main" val="276182072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</p:txBody>
      </p:sp>
    </p:spTree>
    <p:extLst>
      <p:ext uri="{BB962C8B-B14F-4D97-AF65-F5344CB8AC3E}">
        <p14:creationId xmlns:p14="http://schemas.microsoft.com/office/powerpoint/2010/main" val="380108148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</p:txBody>
      </p:sp>
    </p:spTree>
    <p:extLst>
      <p:ext uri="{BB962C8B-B14F-4D97-AF65-F5344CB8AC3E}">
        <p14:creationId xmlns:p14="http://schemas.microsoft.com/office/powerpoint/2010/main" val="133077911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204794699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Justere for andre variabler.</a:t>
            </a:r>
          </a:p>
        </p:txBody>
      </p:sp>
    </p:spTree>
    <p:extLst>
      <p:ext uri="{BB962C8B-B14F-4D97-AF65-F5344CB8AC3E}">
        <p14:creationId xmlns:p14="http://schemas.microsoft.com/office/powerpoint/2010/main" val="31183830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Sammenlikne forskjeller i andel (syk/ikke syk) i to grupper.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RR eller OR.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 smtClean="0"/>
              <a:t>Enklere å bruke logistisk regresjon i SPSS selv om man har bare en uavhengig variabel med to nivåer (røyk/ikke røyk).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 </a:t>
            </a:r>
            <a:r>
              <a:rPr lang="nb-NO" dirty="0"/>
              <a:t>Sammenlikne forskjeller i </a:t>
            </a:r>
            <a:r>
              <a:rPr lang="nb-NO" dirty="0" smtClean="0"/>
              <a:t>andel i mer en to grupper, uten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Χ</a:t>
            </a:r>
            <a:r>
              <a:rPr lang="nb-NO" dirty="0" smtClean="0"/>
              <a:t>^2-test.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Sammenlikne forskjell i andel i mer en to grupper, med ønske om å kvantifisere forskjellen.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smtClean="0"/>
              <a:t>Justere for andre variabler.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166521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</p:txBody>
      </p:sp>
    </p:spTree>
    <p:extLst>
      <p:ext uri="{BB962C8B-B14F-4D97-AF65-F5344CB8AC3E}">
        <p14:creationId xmlns:p14="http://schemas.microsoft.com/office/powerpoint/2010/main" val="333607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99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51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 =  </a:t>
            </a:r>
            <a:r>
              <a:rPr lang="nb-NO" i="1" dirty="0"/>
              <a:t>d/(n-d)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45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Denne bolken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4525963"/>
          </a:xfrm>
        </p:spPr>
        <p:txBody>
          <a:bodyPr wrap="square">
            <a:normAutofit/>
          </a:bodyPr>
          <a:lstStyle/>
          <a:p>
            <a:r>
              <a:rPr lang="nb-NO" dirty="0" smtClean="0"/>
              <a:t>Skal se på binære utfallsvariable.</a:t>
            </a:r>
          </a:p>
          <a:p>
            <a:r>
              <a:rPr lang="nb-NO" dirty="0" smtClean="0"/>
              <a:t>Skal finne forskjeller i andeler mellom grupper (er andelen syke høyere i en gruppe enn en annen?).</a:t>
            </a:r>
          </a:p>
          <a:p>
            <a:pPr lvl="1"/>
            <a:r>
              <a:rPr lang="nb-NO" dirty="0" smtClean="0"/>
              <a:t>Relativ risiko.</a:t>
            </a:r>
          </a:p>
          <a:p>
            <a:pPr lvl="1"/>
            <a:r>
              <a:rPr lang="nb-NO" dirty="0" smtClean="0"/>
              <a:t>Odds ratio.</a:t>
            </a:r>
          </a:p>
          <a:p>
            <a:pPr lvl="1"/>
            <a:r>
              <a:rPr lang="nb-NO" dirty="0" smtClean="0"/>
              <a:t>χ2 –test.</a:t>
            </a:r>
            <a:endParaRPr lang="nb-NO" dirty="0"/>
          </a:p>
          <a:p>
            <a:pPr lvl="1"/>
            <a:r>
              <a:rPr lang="nb-NO" dirty="0" smtClean="0"/>
              <a:t>Logistisk regresjon.</a:t>
            </a:r>
          </a:p>
        </p:txBody>
      </p:sp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Risikoen</a:t>
            </a:r>
            <a:r>
              <a:rPr lang="nb-NO" dirty="0" smtClean="0"/>
              <a:t> er sannsynligheten for en hendelse.</a:t>
            </a:r>
          </a:p>
          <a:p>
            <a:pPr lvl="1"/>
            <a:r>
              <a:rPr lang="nb-NO" dirty="0" smtClean="0"/>
              <a:t>Risiko = </a:t>
            </a:r>
            <a:r>
              <a:rPr lang="nb-NO" i="1" dirty="0" smtClean="0"/>
              <a:t>p = d/n.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Oddsen</a:t>
            </a:r>
            <a:r>
              <a:rPr lang="nb-NO" dirty="0" smtClean="0"/>
              <a:t> er sannsynligheten for en hendelse delt på sannsynligheten for en ikke-hendelse.</a:t>
            </a:r>
          </a:p>
          <a:p>
            <a:pPr lvl="1"/>
            <a:r>
              <a:rPr lang="nb-NO" dirty="0" smtClean="0"/>
              <a:t>Odds = </a:t>
            </a:r>
            <a:r>
              <a:rPr lang="nb-NO" i="1" dirty="0" smtClean="0"/>
              <a:t>p/(1-</a:t>
            </a:r>
            <a:r>
              <a:rPr lang="nb-NO" i="1" dirty="0"/>
              <a:t> p</a:t>
            </a:r>
            <a:r>
              <a:rPr lang="nb-NO" i="1" dirty="0" smtClean="0"/>
              <a:t>) = (d/n)/(1-</a:t>
            </a:r>
            <a:r>
              <a:rPr lang="nb-NO" i="1" dirty="0"/>
              <a:t> d/n</a:t>
            </a:r>
            <a:r>
              <a:rPr lang="nb-NO" i="1" dirty="0" smtClean="0"/>
              <a:t>) =  d</a:t>
            </a:r>
            <a:r>
              <a:rPr lang="nb-NO" i="1" dirty="0"/>
              <a:t>/(n-d</a:t>
            </a:r>
            <a:r>
              <a:rPr lang="nb-NO" i="1" dirty="0" smtClean="0"/>
              <a:t>) = d/h.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312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25273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252735"/>
              </a:xfrm>
              <a:blipFill rotWithShape="1">
                <a:blip r:embed="rId2"/>
                <a:stretch>
                  <a:fillRect l="-1481" t="-12683" b="-63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4275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84275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182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972815"/>
              </a:xfrm>
              <a:blipFill rotWithShape="1">
                <a:blip r:embed="rId2"/>
                <a:stretch>
                  <a:fillRect l="-1481" t="-8050" b="-37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43649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43649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648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7"/>
              </a:xfrm>
              <a:blipFill rotWithShape="1">
                <a:blip r:embed="rId2"/>
                <a:stretch>
                  <a:fillRect l="-1481" t="-5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49521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49521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188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  <a:p>
                <a:pPr lvl="1"/>
                <a:r>
                  <a:rPr lang="nb-NO" dirty="0" smtClean="0"/>
                  <a:t>OR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4962" b="-2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1255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91255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406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Oddsen</a:t>
                </a:r>
                <a:r>
                  <a:rPr lang="nb-NO" dirty="0" smtClean="0"/>
                  <a:t> for å bli syk i hver gruppe:</a:t>
                </a:r>
              </a:p>
              <a:p>
                <a:pPr lvl="1"/>
                <a:r>
                  <a:rPr lang="nb-NO" dirty="0" smtClean="0"/>
                  <a:t>Eksponert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)=</m:t>
                        </m:r>
                        <m:r>
                          <a:rPr lang="nb-NO" b="0" i="0" smtClean="0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.</a:t>
                </a:r>
              </a:p>
              <a:p>
                <a:pPr lvl="1"/>
                <a:r>
                  <a:rPr lang="nb-NO" dirty="0" smtClean="0"/>
                  <a:t>Ikke eksponert 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/(1−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)=</m:t>
                        </m:r>
                        <m:r>
                          <a:rPr lang="nb-NO">
                            <a:latin typeface="Cambria Math"/>
                          </a:rPr>
                          <m:t>(</m:t>
                        </m:r>
                        <m:r>
                          <a:rPr lang="nb-NO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/>
                  <a:t>.</a:t>
                </a:r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 </a:t>
                </a:r>
                <a:r>
                  <a:rPr lang="nb-NO" dirty="0" smtClean="0"/>
                  <a:t>for å bli syk, eksponert vs. Ikke eksponert:</a:t>
                </a:r>
              </a:p>
              <a:p>
                <a:pPr lvl="1"/>
                <a:r>
                  <a:rPr lang="nb-NO" dirty="0" smtClean="0"/>
                  <a:t>OR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)/(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4962" b="-2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4384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43841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248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>
                    <a:solidFill>
                      <a:srgbClr val="FF0000"/>
                    </a:solidFill>
                  </a:rPr>
                  <a:t>Relativ risiko</a:t>
                </a:r>
                <a:r>
                  <a:rPr lang="nb-NO" dirty="0" smtClean="0"/>
                  <a:t> for </a:t>
                </a:r>
                <a:r>
                  <a:rPr lang="nb-NO" dirty="0"/>
                  <a:t>å bli syk, eksponert vs. ikke </a:t>
                </a:r>
                <a:r>
                  <a:rPr lang="nb-NO" dirty="0" smtClean="0"/>
                  <a:t>eksponert:</a:t>
                </a:r>
              </a:p>
              <a:p>
                <a:pPr lvl="1"/>
                <a:r>
                  <a:rPr lang="nb-NO" dirty="0"/>
                  <a:t>RR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b-NO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 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</m:t>
                    </m:r>
                  </m:oMath>
                </a14:m>
                <a:r>
                  <a:rPr lang="nb-NO" dirty="0"/>
                  <a:t> </a:t>
                </a:r>
                <a:endParaRPr lang="nb-NO" dirty="0" smtClean="0"/>
              </a:p>
              <a:p>
                <a:r>
                  <a:rPr lang="nb-NO" dirty="0" smtClean="0">
                    <a:solidFill>
                      <a:srgbClr val="FF0000"/>
                    </a:solidFill>
                  </a:rPr>
                  <a:t>Odds ratio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/>
                  <a:t>for å bli syk, eksponert vs. Ikke eksponert</a:t>
                </a:r>
                <a:r>
                  <a:rPr lang="nb-NO" dirty="0" smtClean="0"/>
                  <a:t>:</a:t>
                </a:r>
              </a:p>
              <a:p>
                <a:pPr lvl="1"/>
                <a:r>
                  <a:rPr lang="nb-NO" dirty="0" smtClean="0"/>
                  <a:t>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nb-NO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nb-NO" b="0" i="1" smtClean="0">
                            <a:latin typeface="Cambria Math"/>
                          </a:rPr>
                          <m:t>/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nb-NO" b="1" i="1" smtClean="0">
                            <a:latin typeface="Cambria Math"/>
                          </a:rPr>
                          <m:t>=</m:t>
                        </m:r>
                        <m:r>
                          <a:rPr lang="nb-NO" b="0" i="1" smtClean="0">
                            <a:latin typeface="Cambria Math"/>
                          </a:rPr>
                          <m:t> </m:t>
                        </m:r>
                        <m:r>
                          <a:rPr lang="nb-NO" i="1">
                            <a:latin typeface="Cambria Math"/>
                          </a:rPr>
                          <m:t>(</m:t>
                        </m:r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nb-NO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)/(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b-NO" dirty="0"/>
                      <m:t>/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nb-NO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)</m:t>
                    </m:r>
                  </m:oMath>
                </a14:m>
                <a:r>
                  <a:rPr lang="nb-NO" dirty="0"/>
                  <a:t> </a:t>
                </a:r>
                <a:endParaRPr lang="nb-NO" dirty="0" smtClean="0"/>
              </a:p>
              <a:p>
                <a:pPr lvl="1"/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196952"/>
              </a:xfrm>
              <a:blipFill rotWithShape="1">
                <a:blip r:embed="rId2"/>
                <a:stretch>
                  <a:fillRect l="-1481" t="-38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88382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188382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398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964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706423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706423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0752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1900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5937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65937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61396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05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5184576" cy="3196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beregne RR og OR i SPSS kan være ganske forvirrende.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Vi skal i dag alltid behandle eksponering som </a:t>
            </a:r>
            <a:r>
              <a:rPr lang="nb-NO" dirty="0" err="1" smtClean="0"/>
              <a:t>radvariabel</a:t>
            </a:r>
            <a:r>
              <a:rPr lang="nb-NO" dirty="0" smtClean="0"/>
              <a:t>, og utfall som kolonnevariabel.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074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550744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761396" cy="29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9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981167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21015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221015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2002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793010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793010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18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r>
              <a:rPr lang="nb-NO" dirty="0" smtClean="0"/>
              <a:t>Eksponeringen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42067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42067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371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andeler i grupper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3484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Når vi har valgt at utfallet skal være kolonnevariabel, og eksponeringen </a:t>
            </a:r>
            <a:r>
              <a:rPr lang="nb-NO" dirty="0" err="1" smtClean="0"/>
              <a:t>radvariabel</a:t>
            </a:r>
            <a:r>
              <a:rPr lang="nb-NO" dirty="0" smtClean="0"/>
              <a:t>, så</a:t>
            </a:r>
          </a:p>
          <a:p>
            <a:r>
              <a:rPr lang="nb-NO" dirty="0" smtClean="0"/>
              <a:t>Utfallet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r>
              <a:rPr lang="nb-NO" dirty="0" smtClean="0"/>
              <a:t>Eksponeringen vi er interessert i må kodes med </a:t>
            </a:r>
            <a:r>
              <a:rPr lang="nb-NO" i="1" dirty="0" smtClean="0">
                <a:solidFill>
                  <a:srgbClr val="FF0000"/>
                </a:solidFill>
              </a:rPr>
              <a:t>laveste</a:t>
            </a:r>
            <a:r>
              <a:rPr lang="nb-NO" dirty="0" smtClean="0"/>
              <a:t> verdi.</a:t>
            </a:r>
          </a:p>
          <a:p>
            <a:pPr lvl="1"/>
            <a:r>
              <a:rPr lang="nb-NO" dirty="0" smtClean="0"/>
              <a:t>Kan være nødvendig å re-kode variabler.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14697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214697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3141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19008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</p:txBody>
      </p:sp>
    </p:spTree>
    <p:extLst>
      <p:ext uri="{BB962C8B-B14F-4D97-AF65-F5344CB8AC3E}">
        <p14:creationId xmlns:p14="http://schemas.microsoft.com/office/powerpoint/2010/main" val="202065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27649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792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398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  <a:p>
            <a:pPr lvl="1"/>
            <a:r>
              <a:rPr lang="nb-NO" dirty="0" smtClean="0"/>
              <a:t>Vi gir de to øverste kategoriene verdien 1, mens de to laveste får verdien 2.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1490663"/>
            <a:ext cx="4199633" cy="31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20888"/>
            <a:ext cx="151216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184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Først re-koder vi «</a:t>
            </a:r>
            <a:r>
              <a:rPr lang="nb-NO" dirty="0" err="1" smtClean="0"/>
              <a:t>bmicat</a:t>
            </a:r>
            <a:r>
              <a:rPr lang="nb-NO" dirty="0" smtClean="0"/>
              <a:t>» til en variabel «overvekt» som har kun to kategorier.</a:t>
            </a:r>
          </a:p>
          <a:p>
            <a:pPr lvl="1"/>
            <a:r>
              <a:rPr lang="nb-NO" dirty="0" smtClean="0"/>
              <a:t>Vi gir de to øverste kategoriene verdien 1, mens de to laveste får verdien 2.</a:t>
            </a:r>
          </a:p>
          <a:p>
            <a:pPr lvl="1"/>
            <a:r>
              <a:rPr lang="nb-NO" dirty="0" smtClean="0"/>
              <a:t>Gå så til «Variable </a:t>
            </a:r>
            <a:r>
              <a:rPr lang="nb-NO" dirty="0" err="1" smtClean="0"/>
              <a:t>View</a:t>
            </a:r>
            <a:r>
              <a:rPr lang="nb-NO" dirty="0" smtClean="0"/>
              <a:t>», og gi navn slik at man husker hva som er hva.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2680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68344" y="1700808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65" y="1490663"/>
            <a:ext cx="4199633" cy="31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2240" y="2420888"/>
            <a:ext cx="151216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89" y="2386608"/>
            <a:ext cx="380409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622278" y="3356992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784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759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8" y="1484784"/>
            <a:ext cx="422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013336" y="2636912"/>
            <a:ext cx="943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05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240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962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Bruker variablene «</a:t>
            </a:r>
            <a:r>
              <a:rPr lang="nb-NO" dirty="0" err="1" smtClean="0"/>
              <a:t>bmicat</a:t>
            </a:r>
            <a:r>
              <a:rPr lang="nb-NO" dirty="0" smtClean="0"/>
              <a:t>» og «diabetes» i datasettet.</a:t>
            </a:r>
          </a:p>
          <a:p>
            <a:pPr lvl="1"/>
            <a:r>
              <a:rPr lang="nb-NO" dirty="0" smtClean="0"/>
              <a:t>Så koder vi om verdien 0 i «diabetes» blir 2 i den nye variabelen «</a:t>
            </a:r>
            <a:r>
              <a:rPr lang="nb-NO" dirty="0" err="1" smtClean="0"/>
              <a:t>diabetesNy</a:t>
            </a:r>
            <a:r>
              <a:rPr lang="nb-NO" dirty="0" smtClean="0"/>
              <a:t>»</a:t>
            </a:r>
          </a:p>
          <a:p>
            <a:pPr lvl="1"/>
            <a:r>
              <a:rPr lang="nb-NO" dirty="0" smtClean="0"/>
              <a:t>Legg til «Value </a:t>
            </a:r>
            <a:r>
              <a:rPr lang="nb-NO" dirty="0" err="1" smtClean="0"/>
              <a:t>Lables</a:t>
            </a:r>
            <a:r>
              <a:rPr lang="nb-NO" dirty="0" smtClean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68760"/>
            <a:ext cx="4139952" cy="32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40352" y="1700808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8" y="1484784"/>
            <a:ext cx="42242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013336" y="2636912"/>
            <a:ext cx="943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3587"/>
            <a:ext cx="36893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940152" y="2915653"/>
            <a:ext cx="1224136" cy="87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117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476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983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275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230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«</a:t>
            </a:r>
            <a:r>
              <a:rPr lang="nb-NO" dirty="0" err="1" smtClean="0"/>
              <a:t>Observed</a:t>
            </a:r>
            <a:r>
              <a:rPr lang="nb-NO" dirty="0" smtClean="0"/>
              <a:t>» under «Counts», og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6792"/>
            <a:ext cx="3914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148064" y="2989648"/>
            <a:ext cx="1296144" cy="72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852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-&gt;Crosstabs».</a:t>
            </a:r>
          </a:p>
          <a:p>
            <a:r>
              <a:rPr lang="nb-NO" dirty="0" smtClean="0"/>
              <a:t>Legg inn «overvekt» som </a:t>
            </a:r>
            <a:r>
              <a:rPr lang="nb-NO" dirty="0" err="1" smtClean="0"/>
              <a:t>radvariabel</a:t>
            </a:r>
            <a:r>
              <a:rPr lang="nb-NO" dirty="0" smtClean="0"/>
              <a:t> og «</a:t>
            </a:r>
            <a:r>
              <a:rPr lang="nb-NO" dirty="0" err="1" smtClean="0"/>
              <a:t>diabetesNy</a:t>
            </a:r>
            <a:r>
              <a:rPr lang="nb-NO" dirty="0" smtClean="0"/>
              <a:t>» som kolonnevariabel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«Risk».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«</a:t>
            </a:r>
            <a:r>
              <a:rPr lang="nb-NO" dirty="0" err="1" smtClean="0"/>
              <a:t>Observed</a:t>
            </a:r>
            <a:r>
              <a:rPr lang="nb-NO" dirty="0" smtClean="0"/>
              <a:t>» under «Counts», og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11960" cy="34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155679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6660232" y="2060848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21" y="1484784"/>
            <a:ext cx="2981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128284" y="3429000"/>
            <a:ext cx="13321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556792"/>
            <a:ext cx="39147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148064" y="1916832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5148064" y="2989648"/>
            <a:ext cx="1296144" cy="72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40" y="1268760"/>
            <a:ext cx="42200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940152" y="45091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122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701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4738" y="1772816"/>
            <a:ext cx="411926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4932040" y="213285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7236296" y="1772816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076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098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lvl="2"/>
            <a:r>
              <a:rPr lang="nb-NO" dirty="0" smtClean="0"/>
              <a:t>Inneholder ant. Personer i hver kategori.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6425" y="2204864"/>
            <a:ext cx="1364007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24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Tabell med eksponeringen som </a:t>
            </a:r>
            <a:r>
              <a:rPr lang="nb-NO" dirty="0" err="1" smtClean="0"/>
              <a:t>radvariabel</a:t>
            </a:r>
            <a:r>
              <a:rPr lang="nb-NO" dirty="0" smtClean="0"/>
              <a:t> og utfallet som kolonnevariabel.</a:t>
            </a:r>
          </a:p>
          <a:p>
            <a:pPr lvl="2"/>
            <a:r>
              <a:rPr lang="nb-NO" dirty="0" smtClean="0"/>
              <a:t>Inneholder ant. Personer i hver kategori.</a:t>
            </a:r>
          </a:p>
          <a:p>
            <a:pPr lvl="2"/>
            <a:r>
              <a:rPr lang="nb-NO" dirty="0" smtClean="0"/>
              <a:t>Inneholder også risikoen (for utfallet) i hver eksponeringsgruppe.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234888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7164288" y="274785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260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476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465313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257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0529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88224" y="4653136"/>
            <a:ext cx="2016224" cy="240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47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9890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8224" y="4893852"/>
            <a:ext cx="2016224" cy="335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689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OR for utfallet </a:t>
            </a:r>
            <a:r>
              <a:rPr lang="nb-NO" dirty="0" err="1"/>
              <a:t>diabetesNy</a:t>
            </a:r>
            <a:r>
              <a:rPr lang="nb-NO" dirty="0"/>
              <a:t>=Ja, overvektige vs. ikke-overvektige</a:t>
            </a:r>
            <a:r>
              <a:rPr lang="nb-NO" dirty="0" smtClean="0"/>
              <a:t>.</a:t>
            </a:r>
          </a:p>
          <a:p>
            <a:pPr lvl="2"/>
            <a:r>
              <a:rPr lang="nb-NO" dirty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8224" y="4293096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94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Vi vil finne RR og OR for diabetes i overvektige sammenliknet med ikke-overvektige.</a:t>
            </a:r>
          </a:p>
          <a:p>
            <a:r>
              <a:rPr lang="nb-NO" dirty="0" smtClean="0"/>
              <a:t>Output: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=Ja, overvektige vs. ikke-overvektige.</a:t>
            </a:r>
          </a:p>
          <a:p>
            <a:pPr lvl="2"/>
            <a:r>
              <a:rPr lang="nb-NO" dirty="0" smtClean="0"/>
              <a:t>Med 95% konfidensintervall!</a:t>
            </a:r>
          </a:p>
          <a:p>
            <a:pPr lvl="1"/>
            <a:r>
              <a:rPr lang="nb-NO" dirty="0" smtClean="0"/>
              <a:t>RR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</a:t>
            </a:r>
            <a:r>
              <a:rPr lang="nb-NO" dirty="0"/>
              <a:t>overvektige vs. </a:t>
            </a:r>
            <a:r>
              <a:rPr lang="nb-NO" dirty="0" smtClean="0"/>
              <a:t>ikke-overvektige</a:t>
            </a:r>
            <a:r>
              <a:rPr lang="nb-NO" dirty="0"/>
              <a:t>.</a:t>
            </a:r>
          </a:p>
          <a:p>
            <a:pPr lvl="2"/>
            <a:r>
              <a:rPr lang="nb-NO" dirty="0"/>
              <a:t>Med 95% konfidensintervall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OR for utfallet </a:t>
            </a:r>
            <a:r>
              <a:rPr lang="nb-NO" dirty="0" err="1"/>
              <a:t>diabetesNy</a:t>
            </a:r>
            <a:r>
              <a:rPr lang="nb-NO" dirty="0"/>
              <a:t>=Ja, overvektige vs. ikke-overvektige</a:t>
            </a:r>
            <a:r>
              <a:rPr lang="nb-NO" dirty="0" smtClean="0"/>
              <a:t>.</a:t>
            </a:r>
          </a:p>
          <a:p>
            <a:pPr lvl="2"/>
            <a:r>
              <a:rPr lang="nb-NO" dirty="0"/>
              <a:t>Med 95% konfidensintervall!</a:t>
            </a:r>
          </a:p>
          <a:p>
            <a:pPr lvl="2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8224" y="4293096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5024738" y="5517232"/>
            <a:ext cx="3867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NB! OR for utfallet </a:t>
            </a:r>
            <a:r>
              <a:rPr lang="nb-NO" dirty="0" err="1" smtClean="0"/>
              <a:t>diabetesNy</a:t>
            </a:r>
            <a:r>
              <a:rPr lang="nb-NO" dirty="0" smtClean="0"/>
              <a:t>=Nei, er en delt på </a:t>
            </a:r>
            <a:r>
              <a:rPr lang="nb-NO" dirty="0" err="1" smtClean="0"/>
              <a:t>ORen</a:t>
            </a:r>
            <a:r>
              <a:rPr lang="nb-NO" dirty="0" smtClean="0"/>
              <a:t> i tabellen. Evt. kunne vi brukt den opprinnelige diabetes-</a:t>
            </a:r>
            <a:r>
              <a:rPr lang="nb-NO" dirty="0" err="1" smtClean="0"/>
              <a:t>variablen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6907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16127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18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27649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3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4930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DERFOR</a:t>
            </a:r>
            <a:r>
              <a:rPr lang="nb-NO" dirty="0" smtClean="0"/>
              <a:t>:</a:t>
            </a:r>
          </a:p>
          <a:p>
            <a:r>
              <a:rPr lang="nb-NO" dirty="0" smtClean="0"/>
              <a:t>Lurt å alltid dobbeltsjekke at man har fått riktig RR og OR ved å regne ut for hånd.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81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49251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MERK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Det er fort gjort å </a:t>
            </a:r>
          </a:p>
          <a:p>
            <a:r>
              <a:rPr lang="nb-NO" dirty="0" smtClean="0"/>
              <a:t>bytte om på </a:t>
            </a:r>
            <a:r>
              <a:rPr lang="nb-NO" dirty="0" err="1" smtClean="0"/>
              <a:t>radvariable</a:t>
            </a:r>
            <a:r>
              <a:rPr lang="nb-NO" dirty="0" smtClean="0"/>
              <a:t> og kolonnevariable.</a:t>
            </a:r>
          </a:p>
          <a:p>
            <a:r>
              <a:rPr lang="nb-NO" dirty="0" smtClean="0"/>
              <a:t>bytte om på hvilket nivå av eksponering/utfall som vi gir laveste verdi.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DERFOR</a:t>
            </a:r>
            <a:r>
              <a:rPr lang="nb-NO" dirty="0" smtClean="0"/>
              <a:t>:</a:t>
            </a:r>
          </a:p>
          <a:p>
            <a:r>
              <a:rPr lang="nb-NO" dirty="0" smtClean="0"/>
              <a:t>Lurt å alltid dobbeltsjekke at man har fått riktig RR og OR ved å regne ut for hånd.</a:t>
            </a:r>
          </a:p>
          <a:p>
            <a:pPr lvl="1"/>
            <a:r>
              <a:rPr lang="nb-NO" dirty="0" smtClean="0"/>
              <a:t>Ut fra 2x2-tabellen SPSS gir oss.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38" y="1412776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2204864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754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3629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842776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9842776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5056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nb-NO" dirty="0" smtClean="0"/>
                  <a:t>OR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25/1114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8/639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=1,79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  <a:blipFill rotWithShape="1">
                <a:blip r:embed="rId2"/>
                <a:stretch>
                  <a:fillRect l="-2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736709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736709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6086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Sammenligne andeler i grupper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nb-NO" dirty="0" smtClean="0"/>
                  <a:t>OR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25/1114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8/639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=1,79</m:t>
                    </m:r>
                  </m:oMath>
                </a14:m>
                <a:endParaRPr lang="nb-NO" dirty="0"/>
              </a:p>
              <a:p>
                <a:pPr marL="0" lvl="1" indent="0">
                  <a:buNone/>
                </a:pPr>
                <a:r>
                  <a:rPr lang="nb-NO" dirty="0" smtClean="0"/>
                  <a:t>RR </a:t>
                </a:r>
                <a:r>
                  <a:rPr lang="nb-NO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 </m:t>
                            </m:r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nb-NO" dirty="0"/>
                          <m:t>/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b-NO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25/</m:t>
                        </m:r>
                        <m:r>
                          <a:rPr lang="nb-NO" b="0" i="1" smtClean="0">
                            <a:latin typeface="Cambria Math"/>
                          </a:rPr>
                          <m:t>1139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8/</m:t>
                        </m:r>
                        <m:r>
                          <a:rPr lang="nb-NO" b="0" i="1" smtClean="0">
                            <a:latin typeface="Cambria Math"/>
                          </a:rPr>
                          <m:t>647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=1,7</m:t>
                    </m:r>
                  </m:oMath>
                </a14:m>
                <a:r>
                  <a:rPr lang="nb-NO" dirty="0" smtClean="0"/>
                  <a:t>8</a:t>
                </a: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4474840" cy="3629001"/>
              </a:xfrm>
              <a:blipFill rotWithShape="1">
                <a:blip r:embed="rId2"/>
                <a:stretch>
                  <a:fillRect l="-2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5" y="1213867"/>
            <a:ext cx="4143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4288" y="1988840"/>
            <a:ext cx="187220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871013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1114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=1139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639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/>
                                  </a:rPr>
                                  <m:t>=647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06034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=33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=1753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b="0" i="0" dirty="0" smtClean="0">
                                    <a:latin typeface="Cambria Math"/>
                                  </a:rPr>
                                  <m:t>=1786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871013"/>
                  </p:ext>
                </p:extLst>
              </p:nvPr>
            </p:nvGraphicFramePr>
            <p:xfrm>
              <a:off x="179512" y="5301208"/>
              <a:ext cx="8856984" cy="1463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15541"/>
                    <a:gridCol w="2012951"/>
                    <a:gridCol w="2214246"/>
                    <a:gridCol w="2214246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108333" r="-21963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108333" r="-10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108333" r="-275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208333" r="-21963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208333" r="-10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208333" r="-275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9637" t="-308333" r="-21963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275" t="-308333" r="-10027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275" t="-308333" r="-275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920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notasjon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Hvert individ kan ha to utfall: </a:t>
            </a:r>
            <a:r>
              <a:rPr lang="nb-NO" i="1" dirty="0" smtClean="0"/>
              <a:t>D </a:t>
            </a:r>
            <a:r>
              <a:rPr lang="nb-NO" dirty="0" smtClean="0"/>
              <a:t>(f.eks. sykdom) eller </a:t>
            </a:r>
            <a:r>
              <a:rPr lang="nb-NO" i="1" dirty="0" smtClean="0"/>
              <a:t>H </a:t>
            </a:r>
            <a:r>
              <a:rPr lang="nb-NO" dirty="0" smtClean="0"/>
              <a:t>(f.eks. forblir frisk).</a:t>
            </a:r>
          </a:p>
          <a:p>
            <a:pPr lvl="1"/>
            <a:r>
              <a:rPr lang="nb-NO" dirty="0" smtClean="0"/>
              <a:t>Vi er interessert i hvor mange som opplever </a:t>
            </a:r>
            <a:r>
              <a:rPr lang="nb-NO" i="1" dirty="0" smtClean="0"/>
              <a:t>D.</a:t>
            </a:r>
          </a:p>
          <a:p>
            <a:r>
              <a:rPr lang="nb-NO" dirty="0" smtClean="0"/>
              <a:t>Antall individer i studien vår er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i="1" dirty="0" smtClean="0"/>
              <a:t>.</a:t>
            </a:r>
          </a:p>
          <a:p>
            <a:r>
              <a:rPr lang="nb-NO" dirty="0" smtClean="0"/>
              <a:t>Antall individer som opplever </a:t>
            </a:r>
            <a:r>
              <a:rPr lang="nb-NO" i="1" dirty="0" smtClean="0"/>
              <a:t>D </a:t>
            </a:r>
            <a:r>
              <a:rPr lang="nb-NO" dirty="0" smtClean="0"/>
              <a:t>er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.</a:t>
            </a:r>
          </a:p>
          <a:p>
            <a:r>
              <a:rPr lang="nb-NO" dirty="0" smtClean="0"/>
              <a:t>Antall individer som ikke opplever </a:t>
            </a:r>
            <a:r>
              <a:rPr lang="nb-NO" i="1" dirty="0" smtClean="0"/>
              <a:t>D </a:t>
            </a:r>
            <a:r>
              <a:rPr lang="nb-NO" dirty="0" smtClean="0"/>
              <a:t>(de opplever altså </a:t>
            </a:r>
            <a:r>
              <a:rPr lang="nb-NO" i="1" dirty="0" smtClean="0"/>
              <a:t>H</a:t>
            </a:r>
            <a:r>
              <a:rPr lang="nb-NO" dirty="0" smtClean="0"/>
              <a:t>) er </a:t>
            </a:r>
            <a:r>
              <a:rPr lang="nb-NO" i="1" dirty="0" smtClean="0">
                <a:solidFill>
                  <a:srgbClr val="FF0000"/>
                </a:solidFill>
              </a:rPr>
              <a:t>h</a:t>
            </a:r>
            <a:r>
              <a:rPr lang="nb-NO" i="1" dirty="0" smtClean="0"/>
              <a:t>=n-d.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599087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Finn en evt. sammenheng mellom noen gang å ha røkt (variabelen «smoking») og hjerteinfarkt (variabelen «mi»).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Re-koding først.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760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35291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10632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10632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0612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62058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662058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36518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3902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39026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3081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250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2508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13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  <a:p>
            <a:pPr lvl="1"/>
            <a:r>
              <a:rPr lang="nb-NO" dirty="0" smtClean="0"/>
              <a:t>Sammenlikner de forventede antallene med de </a:t>
            </a:r>
            <a:r>
              <a:rPr lang="nb-NO" i="1" dirty="0" smtClean="0">
                <a:solidFill>
                  <a:srgbClr val="FF0000"/>
                </a:solidFill>
              </a:rPr>
              <a:t>observerte</a:t>
            </a:r>
            <a:r>
              <a:rPr lang="nb-NO" dirty="0" smtClean="0"/>
              <a:t> antallene for hver celle i tabellen.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93283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2932831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Ja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Nei</a:t>
                          </a:r>
                          <a:endParaRPr lang="nb-NO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4564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Om vi bare er interessert i å finne ut av om det er en sammenheng mellom </a:t>
            </a:r>
            <a:r>
              <a:rPr lang="nb-NO" dirty="0" err="1" smtClean="0"/>
              <a:t>radvariabelen</a:t>
            </a:r>
            <a:r>
              <a:rPr lang="nb-NO" dirty="0" smtClean="0"/>
              <a:t> (eksponeringen) og kolonnevariabelen (utfallet), uten å ville kvantifisere forskjellen mellom eksponeringsgruppene, kan vi bruke en </a:t>
            </a:r>
            <a:r>
              <a:rPr lang="el-GR" dirty="0"/>
              <a:t>Χ</a:t>
            </a:r>
            <a:r>
              <a:rPr lang="nb-NO" dirty="0" smtClean="0"/>
              <a:t>^2-test.</a:t>
            </a:r>
          </a:p>
          <a:p>
            <a:r>
              <a:rPr lang="nb-NO" dirty="0" smtClean="0"/>
              <a:t>Kan ha flere kategorier i hver av variablene.</a:t>
            </a:r>
          </a:p>
          <a:p>
            <a:r>
              <a:rPr lang="nb-NO" dirty="0" smtClean="0"/>
              <a:t>Baserer seg på å regne ut antallet man ville </a:t>
            </a:r>
            <a:r>
              <a:rPr lang="nb-NO" i="1" dirty="0" smtClean="0">
                <a:solidFill>
                  <a:srgbClr val="FF0000"/>
                </a:solidFill>
              </a:rPr>
              <a:t>forvente</a:t>
            </a:r>
            <a:r>
              <a:rPr lang="nb-NO" dirty="0" smtClean="0"/>
              <a:t> hver kategori i tabellen dersom det ikke hadde vært noen forskjell mellom kategoriene.</a:t>
            </a:r>
          </a:p>
          <a:p>
            <a:pPr lvl="1"/>
            <a:r>
              <a:rPr lang="nb-NO" dirty="0" smtClean="0"/>
              <a:t>De forventede antallene regnes ut fra rad- og kolonnetotalene i tabellen.</a:t>
            </a:r>
          </a:p>
          <a:p>
            <a:pPr lvl="1"/>
            <a:r>
              <a:rPr lang="nb-NO" dirty="0" smtClean="0"/>
              <a:t>Sammenlikner de forventede antallene med de </a:t>
            </a:r>
            <a:r>
              <a:rPr lang="nb-NO" i="1" dirty="0" smtClean="0">
                <a:solidFill>
                  <a:srgbClr val="FF0000"/>
                </a:solidFill>
              </a:rPr>
              <a:t>observerte</a:t>
            </a:r>
            <a:r>
              <a:rPr lang="nb-NO" dirty="0" smtClean="0"/>
              <a:t> antallene for hver celle i tabellen.</a:t>
            </a:r>
          </a:p>
          <a:p>
            <a:r>
              <a:rPr lang="nb-NO" dirty="0" smtClean="0"/>
              <a:t>Trenger ikke å bry oss om hvordan variablene er kodet i SPSS.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8833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b="0" i="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nb-NO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nb-NO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nb-NO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nb-NO" b="0" i="0" smtClean="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nb-NO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b-NO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nb-NO" dirty="0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nb-NO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88339"/>
                  </p:ext>
                </p:extLst>
              </p:nvPr>
            </p:nvGraphicFramePr>
            <p:xfrm>
              <a:off x="179512" y="4869160"/>
              <a:ext cx="8712968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980220"/>
                    <a:gridCol w="2178242"/>
                    <a:gridCol w="217824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Eksponert</a:t>
                          </a:r>
                          <a:r>
                            <a:rPr lang="nb-NO" dirty="0" smtClean="0"/>
                            <a:t>/syk (utfall)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Ja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108197" r="-22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108197" r="-9972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Nei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211667" r="-22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211667" r="-9972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211667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b-NO" dirty="0" smtClean="0"/>
                            <a:t>Totalt</a:t>
                          </a:r>
                          <a:endParaRPr lang="nb-NO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0000" t="-306557" r="-22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21" t="-306557" r="-997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60" t="-3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74004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188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362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25488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1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Binære utfallsvariable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To utfall er mulig for hvert individ</a:t>
            </a:r>
          </a:p>
          <a:p>
            <a:pPr lvl="1"/>
            <a:r>
              <a:rPr lang="nb-NO" dirty="0" smtClean="0"/>
              <a:t>Man blir </a:t>
            </a:r>
            <a:r>
              <a:rPr lang="nb-NO" dirty="0" smtClean="0">
                <a:solidFill>
                  <a:srgbClr val="FF0000"/>
                </a:solidFill>
              </a:rPr>
              <a:t>enten</a:t>
            </a:r>
            <a:r>
              <a:rPr lang="nb-NO" dirty="0" smtClean="0"/>
              <a:t> syk </a:t>
            </a:r>
            <a:r>
              <a:rPr lang="nb-NO" dirty="0" smtClean="0">
                <a:solidFill>
                  <a:srgbClr val="FF0000"/>
                </a:solidFill>
              </a:rPr>
              <a:t>eller</a:t>
            </a:r>
            <a:r>
              <a:rPr lang="nb-NO" dirty="0" smtClean="0"/>
              <a:t> man forblir frisk.</a:t>
            </a:r>
          </a:p>
          <a:p>
            <a:r>
              <a:rPr lang="nb-NO" dirty="0" smtClean="0"/>
              <a:t>I en gitt studiepopulasjon, er det et viss antall individer som opplever hendelsen vi er interessert i.</a:t>
            </a:r>
          </a:p>
          <a:p>
            <a:pPr lvl="1"/>
            <a:r>
              <a:rPr lang="nb-NO" dirty="0" smtClean="0"/>
              <a:t>De </a:t>
            </a:r>
            <a:r>
              <a:rPr lang="nb-NO" dirty="0" smtClean="0">
                <a:solidFill>
                  <a:srgbClr val="FF0000"/>
                </a:solidFill>
              </a:rPr>
              <a:t>blir </a:t>
            </a:r>
            <a:r>
              <a:rPr lang="nb-NO" dirty="0" smtClean="0"/>
              <a:t>syke.</a:t>
            </a:r>
          </a:p>
          <a:p>
            <a:pPr lvl="1"/>
            <a:r>
              <a:rPr lang="nb-NO" dirty="0" smtClean="0"/>
              <a:t>Resten </a:t>
            </a:r>
            <a:r>
              <a:rPr lang="nb-NO" dirty="0" smtClean="0">
                <a:solidFill>
                  <a:srgbClr val="FF0000"/>
                </a:solidFill>
              </a:rPr>
              <a:t>forblir</a:t>
            </a:r>
            <a:r>
              <a:rPr lang="nb-NO" dirty="0" smtClean="0"/>
              <a:t> friske.</a:t>
            </a:r>
          </a:p>
        </p:txBody>
      </p:sp>
    </p:spTree>
    <p:extLst>
      <p:ext uri="{BB962C8B-B14F-4D97-AF65-F5344CB8AC3E}">
        <p14:creationId xmlns:p14="http://schemas.microsoft.com/office/powerpoint/2010/main" val="5979249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33409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9093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651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710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å finne ut om det er en sammenheng mellom BMI-kategori og diabetes.</a:t>
            </a:r>
          </a:p>
          <a:p>
            <a:r>
              <a:rPr lang="nb-NO" dirty="0" smtClean="0"/>
              <a:t>Ser på variablene «</a:t>
            </a:r>
            <a:r>
              <a:rPr lang="nb-NO" dirty="0" err="1" smtClean="0"/>
              <a:t>bmicat</a:t>
            </a:r>
            <a:r>
              <a:rPr lang="nb-NO" dirty="0" smtClean="0"/>
              <a:t>» (eksponering) og «diabetes» (utfall).</a:t>
            </a:r>
          </a:p>
          <a:p>
            <a:r>
              <a:rPr lang="nb-NO" dirty="0" smtClean="0"/>
              <a:t>Gå til «</a:t>
            </a:r>
            <a:r>
              <a:rPr lang="nb-NO" dirty="0" err="1" smtClean="0"/>
              <a:t>Analyze</a:t>
            </a:r>
            <a:r>
              <a:rPr lang="nb-NO" dirty="0" smtClean="0"/>
              <a:t>-&gt;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-&gt;Crosstabs»</a:t>
            </a:r>
          </a:p>
          <a:p>
            <a:pPr lvl="1"/>
            <a:r>
              <a:rPr lang="nb-NO" dirty="0" smtClean="0"/>
              <a:t>Legg «</a:t>
            </a:r>
            <a:r>
              <a:rPr lang="nb-NO" dirty="0" err="1" smtClean="0"/>
              <a:t>bmicat</a:t>
            </a:r>
            <a:r>
              <a:rPr lang="nb-NO" dirty="0" smtClean="0"/>
              <a:t>» i «</a:t>
            </a:r>
            <a:r>
              <a:rPr lang="nb-NO" dirty="0" err="1" smtClean="0"/>
              <a:t>Rows</a:t>
            </a:r>
            <a:r>
              <a:rPr lang="nb-NO" dirty="0" smtClean="0"/>
              <a:t>», og «diabetes» i «</a:t>
            </a:r>
            <a:r>
              <a:rPr lang="nb-NO" dirty="0" err="1" smtClean="0"/>
              <a:t>Columns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Statistics</a:t>
            </a:r>
            <a:r>
              <a:rPr lang="nb-NO" dirty="0" smtClean="0"/>
              <a:t>», og huk av for «Chi-</a:t>
            </a:r>
            <a:r>
              <a:rPr lang="nb-NO" dirty="0" err="1" smtClean="0"/>
              <a:t>square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«Cells», og huk av for «</a:t>
            </a:r>
            <a:r>
              <a:rPr lang="nb-NO" dirty="0" err="1" smtClean="0"/>
              <a:t>Observed</a:t>
            </a:r>
            <a:r>
              <a:rPr lang="nb-NO" dirty="0" smtClean="0"/>
              <a:t>» og «</a:t>
            </a:r>
            <a:r>
              <a:rPr lang="nb-NO" dirty="0" err="1" smtClean="0"/>
              <a:t>Expected</a:t>
            </a:r>
            <a:r>
              <a:rPr lang="nb-NO" dirty="0" smtClean="0"/>
              <a:t>» under «Counts» samt «</a:t>
            </a:r>
            <a:r>
              <a:rPr lang="nb-NO" dirty="0" err="1" smtClean="0"/>
              <a:t>Row</a:t>
            </a:r>
            <a:r>
              <a:rPr lang="nb-NO" dirty="0" smtClean="0"/>
              <a:t>» under «</a:t>
            </a:r>
            <a:r>
              <a:rPr lang="nb-NO" dirty="0" err="1" smtClean="0"/>
              <a:t>Percentages</a:t>
            </a:r>
            <a:r>
              <a:rPr lang="nb-NO" dirty="0" smtClean="0"/>
              <a:t>». 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 i den opprinnelige dialogboksen.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8680"/>
            <a:ext cx="43559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1556792"/>
            <a:ext cx="2232248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16" y="1365587"/>
            <a:ext cx="3048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92316" y="1556792"/>
            <a:ext cx="15240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0578"/>
            <a:ext cx="393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88024" y="1556792"/>
            <a:ext cx="151216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860032" y="2852936"/>
            <a:ext cx="1032284" cy="608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0578"/>
            <a:ext cx="43647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892316" y="4785062"/>
            <a:ext cx="762000" cy="719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3699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499114" cy="12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17728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5796136" y="2348880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5796136" y="2996952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796136" y="3573016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6729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24716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76160" y="195543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5776160" y="2564904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5776160" y="3211323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5776160" y="3794767"/>
            <a:ext cx="27363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7063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30529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flipH="1">
            <a:off x="7956376" y="216758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 flipH="1">
            <a:off x="7951373" y="273254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 flipH="1">
            <a:off x="7951373" y="3319335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/>
          <p:cNvSpPr/>
          <p:nvPr/>
        </p:nvSpPr>
        <p:spPr>
          <a:xfrm flipH="1">
            <a:off x="7951373" y="3927199"/>
            <a:ext cx="556088" cy="289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8374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99114" cy="39170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065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91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  <a:p>
            <a:pPr lvl="1"/>
            <a:r>
              <a:rPr lang="nb-NO" dirty="0" smtClean="0"/>
              <a:t>BMI-kategori påvirker ikke risikoen for diabetes.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0157" y="5517232"/>
            <a:ext cx="83015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1099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For å kunne bruke </a:t>
            </a:r>
            <a:r>
              <a:rPr lang="el-GR" dirty="0"/>
              <a:t>Χ</a:t>
            </a:r>
            <a:r>
              <a:rPr lang="nb-NO" dirty="0" smtClean="0"/>
              <a:t>^2-testen for en 2x2-tabell må:</a:t>
            </a:r>
          </a:p>
          <a:p>
            <a:r>
              <a:rPr lang="nb-NO" dirty="0" smtClean="0"/>
              <a:t>Totalt ant. Individer i tabellen/studien må være større enn 40.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ELLER</a:t>
            </a:r>
          </a:p>
          <a:p>
            <a:r>
              <a:rPr lang="nb-NO" dirty="0" smtClean="0"/>
              <a:t>Totalt ant. Individer må være mellom 20 og 40, og alle forventede verdier er større enn 5.</a:t>
            </a:r>
          </a:p>
        </p:txBody>
      </p:sp>
    </p:spTree>
    <p:extLst>
      <p:ext uri="{BB962C8B-B14F-4D97-AF65-F5344CB8AC3E}">
        <p14:creationId xmlns:p14="http://schemas.microsoft.com/office/powerpoint/2010/main" val="608687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For å kunne bruke </a:t>
            </a:r>
            <a:r>
              <a:rPr lang="el-GR" dirty="0"/>
              <a:t>Χ</a:t>
            </a:r>
            <a:r>
              <a:rPr lang="nb-NO" dirty="0"/>
              <a:t>^2-testen for en </a:t>
            </a:r>
            <a:r>
              <a:rPr lang="nb-NO" dirty="0" smtClean="0"/>
              <a:t>større enn 2x2-tabell </a:t>
            </a:r>
            <a:r>
              <a:rPr lang="nb-NO" dirty="0"/>
              <a:t>må:</a:t>
            </a:r>
          </a:p>
          <a:p>
            <a:r>
              <a:rPr lang="nb-NO" dirty="0" smtClean="0"/>
              <a:t>Færre enn 20% av de forventede verdiene være lavere enn 5.</a:t>
            </a: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OG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 smtClean="0"/>
              <a:t>Ingen forventede verdier er mindre enn 1.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71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Binære </a:t>
            </a:r>
            <a:r>
              <a:rPr lang="nb-NO" dirty="0"/>
              <a:t>utfalls</a:t>
            </a:r>
            <a:r>
              <a:rPr lang="nb-NO" dirty="0" smtClean="0"/>
              <a:t>variable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To utfall er mulig for hvert individ</a:t>
            </a:r>
          </a:p>
          <a:p>
            <a:pPr lvl="1"/>
            <a:r>
              <a:rPr lang="nb-NO" dirty="0" smtClean="0"/>
              <a:t>Man blir </a:t>
            </a:r>
            <a:r>
              <a:rPr lang="nb-NO" dirty="0" smtClean="0">
                <a:solidFill>
                  <a:srgbClr val="FF0000"/>
                </a:solidFill>
              </a:rPr>
              <a:t>enten</a:t>
            </a:r>
            <a:r>
              <a:rPr lang="nb-NO" dirty="0" smtClean="0"/>
              <a:t> syk </a:t>
            </a:r>
            <a:r>
              <a:rPr lang="nb-NO" dirty="0" smtClean="0">
                <a:solidFill>
                  <a:srgbClr val="FF0000"/>
                </a:solidFill>
              </a:rPr>
              <a:t>eller</a:t>
            </a:r>
            <a:r>
              <a:rPr lang="nb-NO" dirty="0" smtClean="0"/>
              <a:t> man forblir frisk.</a:t>
            </a:r>
          </a:p>
          <a:p>
            <a:r>
              <a:rPr lang="nb-NO" dirty="0" smtClean="0"/>
              <a:t>I en gitt studiepopulasjon, er det et viss antall individer som opplever hendelsen vi er interessert i.</a:t>
            </a:r>
          </a:p>
          <a:p>
            <a:pPr lvl="1"/>
            <a:r>
              <a:rPr lang="nb-NO" dirty="0" smtClean="0"/>
              <a:t>De </a:t>
            </a:r>
            <a:r>
              <a:rPr lang="nb-NO" dirty="0" smtClean="0">
                <a:solidFill>
                  <a:srgbClr val="FF0000"/>
                </a:solidFill>
              </a:rPr>
              <a:t>blir </a:t>
            </a:r>
            <a:r>
              <a:rPr lang="nb-NO" dirty="0" smtClean="0"/>
              <a:t>syke.</a:t>
            </a:r>
          </a:p>
          <a:p>
            <a:pPr lvl="1"/>
            <a:r>
              <a:rPr lang="nb-NO" dirty="0" smtClean="0"/>
              <a:t>Resten </a:t>
            </a:r>
            <a:r>
              <a:rPr lang="nb-NO" dirty="0" smtClean="0">
                <a:solidFill>
                  <a:srgbClr val="FF0000"/>
                </a:solidFill>
              </a:rPr>
              <a:t>forblir</a:t>
            </a:r>
            <a:r>
              <a:rPr lang="nb-NO" dirty="0" smtClean="0"/>
              <a:t> friske.</a:t>
            </a:r>
          </a:p>
          <a:p>
            <a:r>
              <a:rPr lang="nb-NO" dirty="0" smtClean="0"/>
              <a:t>Fra antallet som opplever hendelsen,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, og totalt antall i studiepopulasjonen,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dirty="0" smtClean="0"/>
              <a:t>, finner vi andelen </a:t>
            </a:r>
            <a:r>
              <a:rPr lang="nb-NO" i="1" dirty="0" smtClean="0">
                <a:solidFill>
                  <a:srgbClr val="FF0000"/>
                </a:solidFill>
              </a:rPr>
              <a:t>p=d/n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Antall syke delt på totalt antall</a:t>
            </a:r>
          </a:p>
          <a:p>
            <a:pPr lvl="1"/>
            <a:r>
              <a:rPr lang="nb-NO" dirty="0" smtClean="0"/>
              <a:t>Denne andelen estimerer den sanne andelen i hele populasjonen, </a:t>
            </a:r>
            <a:r>
              <a:rPr lang="el-GR" i="1" dirty="0" smtClean="0">
                <a:solidFill>
                  <a:srgbClr val="FF0000"/>
                </a:solidFill>
              </a:rPr>
              <a:t>π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3073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</a:t>
            </a:r>
            <a:r>
              <a:rPr lang="nb-NO" dirty="0"/>
              <a:t>^2-test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91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Tolk output:</a:t>
            </a:r>
          </a:p>
          <a:p>
            <a:r>
              <a:rPr lang="nb-NO" dirty="0" smtClean="0"/>
              <a:t>Den første tabellen gir:</a:t>
            </a:r>
          </a:p>
          <a:p>
            <a:pPr lvl="1"/>
            <a:r>
              <a:rPr lang="nb-NO" dirty="0" smtClean="0"/>
              <a:t>Observerte ant. Personer i hver celle.</a:t>
            </a:r>
          </a:p>
          <a:p>
            <a:pPr lvl="1"/>
            <a:r>
              <a:rPr lang="nb-NO" dirty="0" smtClean="0"/>
              <a:t>Forventet ant. I hver celle dersom det ikke var noen forskjell på BMI-kategoriene.</a:t>
            </a:r>
          </a:p>
          <a:p>
            <a:pPr lvl="1"/>
            <a:r>
              <a:rPr lang="nb-NO" dirty="0" smtClean="0"/>
              <a:t>Andelen med diabetes i hver kategori.</a:t>
            </a:r>
          </a:p>
          <a:p>
            <a:r>
              <a:rPr lang="nb-NO" dirty="0" smtClean="0"/>
              <a:t>Den andre tabellen gir resultatet av </a:t>
            </a:r>
            <a:r>
              <a:rPr lang="el-GR" dirty="0"/>
              <a:t>Χ</a:t>
            </a:r>
            <a:r>
              <a:rPr lang="nb-NO" dirty="0" smtClean="0"/>
              <a:t>^2-testen.</a:t>
            </a:r>
          </a:p>
          <a:p>
            <a:pPr lvl="1"/>
            <a:r>
              <a:rPr lang="nb-NO" dirty="0" smtClean="0"/>
              <a:t>BMI-kategori påvirker ikke risikoen for diabetes.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14" y="1196752"/>
            <a:ext cx="5187686" cy="5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81750" y="6370954"/>
            <a:ext cx="347057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5573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Undersøk om det er en sammenheng mellom røyking (variabel: «smoking») og hjerteinfarkt (variabel: «mi»).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  <a:r>
              <a:rPr lang="el-GR" dirty="0" smtClean="0"/>
              <a:t>χ</a:t>
            </a:r>
            <a:r>
              <a:rPr lang="nb-NO" dirty="0" smtClean="0"/>
              <a:t>^2-test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16717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1955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347659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3708758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398798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264649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47467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994638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028465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7915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Binære </a:t>
            </a:r>
            <a:r>
              <a:rPr lang="nb-NO" dirty="0"/>
              <a:t>utfalls</a:t>
            </a:r>
            <a:r>
              <a:rPr lang="nb-NO" dirty="0" smtClean="0"/>
              <a:t>variable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To utfall er mulig for hvert individ</a:t>
            </a:r>
          </a:p>
          <a:p>
            <a:pPr lvl="1"/>
            <a:r>
              <a:rPr lang="nb-NO" dirty="0" smtClean="0"/>
              <a:t>Man blir </a:t>
            </a:r>
            <a:r>
              <a:rPr lang="nb-NO" dirty="0" smtClean="0">
                <a:solidFill>
                  <a:srgbClr val="FF0000"/>
                </a:solidFill>
              </a:rPr>
              <a:t>enten</a:t>
            </a:r>
            <a:r>
              <a:rPr lang="nb-NO" dirty="0" smtClean="0"/>
              <a:t> syk </a:t>
            </a:r>
            <a:r>
              <a:rPr lang="nb-NO" dirty="0" smtClean="0">
                <a:solidFill>
                  <a:srgbClr val="FF0000"/>
                </a:solidFill>
              </a:rPr>
              <a:t>eller</a:t>
            </a:r>
            <a:r>
              <a:rPr lang="nb-NO" dirty="0" smtClean="0"/>
              <a:t> man forblir frisk.</a:t>
            </a:r>
          </a:p>
          <a:p>
            <a:r>
              <a:rPr lang="nb-NO" dirty="0" smtClean="0"/>
              <a:t>I en gitt studiepopulasjon, er det et viss antall individer som opplever hendelsen vi er interessert i.</a:t>
            </a:r>
          </a:p>
          <a:p>
            <a:pPr lvl="1"/>
            <a:r>
              <a:rPr lang="nb-NO" dirty="0" smtClean="0"/>
              <a:t>De </a:t>
            </a:r>
            <a:r>
              <a:rPr lang="nb-NO" dirty="0" smtClean="0">
                <a:solidFill>
                  <a:srgbClr val="FF0000"/>
                </a:solidFill>
              </a:rPr>
              <a:t>blir </a:t>
            </a:r>
            <a:r>
              <a:rPr lang="nb-NO" dirty="0" smtClean="0"/>
              <a:t>syke.</a:t>
            </a:r>
          </a:p>
          <a:p>
            <a:pPr lvl="1"/>
            <a:r>
              <a:rPr lang="nb-NO" dirty="0" smtClean="0"/>
              <a:t>Resten </a:t>
            </a:r>
            <a:r>
              <a:rPr lang="nb-NO" dirty="0" smtClean="0">
                <a:solidFill>
                  <a:srgbClr val="FF0000"/>
                </a:solidFill>
              </a:rPr>
              <a:t>forblir</a:t>
            </a:r>
            <a:r>
              <a:rPr lang="nb-NO" dirty="0" smtClean="0"/>
              <a:t> friske.</a:t>
            </a:r>
          </a:p>
          <a:p>
            <a:r>
              <a:rPr lang="nb-NO" dirty="0" smtClean="0"/>
              <a:t>Fra antallet som opplever hendelsen, </a:t>
            </a:r>
            <a:r>
              <a:rPr lang="nb-NO" i="1" dirty="0" smtClean="0">
                <a:solidFill>
                  <a:srgbClr val="FF0000"/>
                </a:solidFill>
              </a:rPr>
              <a:t>d</a:t>
            </a:r>
            <a:r>
              <a:rPr lang="nb-NO" dirty="0" smtClean="0"/>
              <a:t>, og totalt antall i studiepopulasjonen, </a:t>
            </a:r>
            <a:r>
              <a:rPr lang="nb-NO" i="1" dirty="0" smtClean="0">
                <a:solidFill>
                  <a:srgbClr val="FF0000"/>
                </a:solidFill>
              </a:rPr>
              <a:t>n</a:t>
            </a:r>
            <a:r>
              <a:rPr lang="nb-NO" dirty="0" smtClean="0"/>
              <a:t>, finner vi andelen </a:t>
            </a:r>
            <a:r>
              <a:rPr lang="nb-NO" i="1" dirty="0" smtClean="0">
                <a:solidFill>
                  <a:srgbClr val="FF0000"/>
                </a:solidFill>
              </a:rPr>
              <a:t>p=d/n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Antall syke delt på totalt antall</a:t>
            </a:r>
          </a:p>
          <a:p>
            <a:pPr lvl="1"/>
            <a:r>
              <a:rPr lang="nb-NO" dirty="0" smtClean="0"/>
              <a:t>Denne andelen estimerer den sanne andelen i hele populasjonen, </a:t>
            </a:r>
            <a:r>
              <a:rPr lang="el-GR" i="1" dirty="0" smtClean="0">
                <a:solidFill>
                  <a:srgbClr val="FF0000"/>
                </a:solidFill>
              </a:rPr>
              <a:t>π</a:t>
            </a:r>
            <a:r>
              <a:rPr lang="nb-NO" dirty="0" smtClean="0"/>
              <a:t>.</a:t>
            </a:r>
          </a:p>
          <a:p>
            <a:pPr lvl="2"/>
            <a:r>
              <a:rPr lang="nb-NO" dirty="0" smtClean="0"/>
              <a:t>Som igjen er det samme som sannsynligheten for hendelsen for en tilfeldig person i populasjonen.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8240287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20381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831865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pPr lvl="2"/>
            <a:r>
              <a:rPr lang="nb-NO" dirty="0" smtClean="0"/>
              <a:t>Om utfallet er sjeldent, så OR≈RR.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119859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RR, OR og </a:t>
            </a:r>
            <a:r>
              <a:rPr lang="el-GR" dirty="0" smtClean="0"/>
              <a:t>χ</a:t>
            </a:r>
            <a:r>
              <a:rPr lang="nb-NO" dirty="0" smtClean="0"/>
              <a:t>^2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RR og OR er nyttige effektmål når vi skal vurdere en binær eksponerings innvirkning på et binært utfall.</a:t>
            </a:r>
          </a:p>
          <a:p>
            <a:pPr lvl="1"/>
            <a:r>
              <a:rPr lang="nb-NO" dirty="0" smtClean="0"/>
              <a:t>RR er lettere å forstå.</a:t>
            </a:r>
          </a:p>
          <a:p>
            <a:pPr lvl="1"/>
            <a:r>
              <a:rPr lang="nb-NO" dirty="0" smtClean="0"/>
              <a:t>OR er kanskje mest nyttig.</a:t>
            </a:r>
          </a:p>
          <a:p>
            <a:pPr lvl="2"/>
            <a:r>
              <a:rPr lang="nb-NO" dirty="0" smtClean="0"/>
              <a:t>RR gir ingen mening i case-</a:t>
            </a:r>
            <a:r>
              <a:rPr lang="nb-NO" dirty="0" err="1" smtClean="0"/>
              <a:t>control</a:t>
            </a:r>
            <a:r>
              <a:rPr lang="nb-NO" dirty="0" smtClean="0"/>
              <a:t> studier, det gjør OR.</a:t>
            </a:r>
          </a:p>
          <a:p>
            <a:pPr lvl="2"/>
            <a:r>
              <a:rPr lang="nb-NO" dirty="0" smtClean="0"/>
              <a:t>OR brukes i logistisk regresjon.</a:t>
            </a:r>
          </a:p>
          <a:p>
            <a:pPr lvl="1"/>
            <a:r>
              <a:rPr lang="nb-NO" dirty="0" smtClean="0"/>
              <a:t>OR er alltid mer ekstrem enn RR.</a:t>
            </a:r>
          </a:p>
          <a:p>
            <a:pPr lvl="2"/>
            <a:r>
              <a:rPr lang="nb-NO" dirty="0" smtClean="0"/>
              <a:t>OR&gt;RR&gt;1.</a:t>
            </a:r>
          </a:p>
          <a:p>
            <a:pPr lvl="2"/>
            <a:r>
              <a:rPr lang="nb-NO" dirty="0" smtClean="0"/>
              <a:t>OR&lt;RR&lt;1.</a:t>
            </a:r>
          </a:p>
          <a:p>
            <a:pPr lvl="2"/>
            <a:r>
              <a:rPr lang="nb-NO" dirty="0" smtClean="0"/>
              <a:t>OR=RR=1</a:t>
            </a:r>
          </a:p>
          <a:p>
            <a:pPr lvl="2"/>
            <a:r>
              <a:rPr lang="nb-NO" dirty="0" smtClean="0"/>
              <a:t>Om utfallet er sjeldent, så OR≈RR.</a:t>
            </a:r>
          </a:p>
          <a:p>
            <a:r>
              <a:rPr lang="el-GR" dirty="0"/>
              <a:t>χ</a:t>
            </a:r>
            <a:r>
              <a:rPr lang="nb-NO" dirty="0"/>
              <a:t>^2</a:t>
            </a:r>
            <a:r>
              <a:rPr lang="nb-NO" dirty="0" smtClean="0"/>
              <a:t> er nyttig når eksponeringen og/eller utfallet har flere enn to kategorier.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988866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7816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196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pPr lvl="1"/>
            <a:r>
              <a:rPr lang="nb-NO" dirty="0" smtClean="0"/>
              <a:t>Vi kan justere for kontinuerlige variabler.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45840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Analogt til lineær regresjon.</a:t>
            </a:r>
          </a:p>
          <a:p>
            <a:pPr lvl="1"/>
            <a:r>
              <a:rPr lang="nb-NO" dirty="0" smtClean="0"/>
              <a:t>Vi kan justere for kategoriske variabler (med mange kategorier).</a:t>
            </a:r>
          </a:p>
          <a:p>
            <a:pPr lvl="1"/>
            <a:r>
              <a:rPr lang="nb-NO" dirty="0" smtClean="0"/>
              <a:t>Vi kan justere for kontinuerlige variabler.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MEN:</a:t>
            </a:r>
          </a:p>
          <a:p>
            <a:r>
              <a:rPr lang="nb-NO" dirty="0" smtClean="0"/>
              <a:t>Vi beregner logaritmen til en odds, i stedet for en kontinuerlig variabel.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5773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Analogt til lineær regresjon.</a:t>
                </a:r>
              </a:p>
              <a:p>
                <a:pPr lvl="1"/>
                <a:r>
                  <a:rPr lang="nb-NO" dirty="0" smtClean="0"/>
                  <a:t>Vi kan justere for kategoriske variabler (med mange kategorier).</a:t>
                </a:r>
              </a:p>
              <a:p>
                <a:pPr lvl="1"/>
                <a:r>
                  <a:rPr lang="nb-NO" dirty="0" smtClean="0"/>
                  <a:t>Vi kan justere for kontinuerlige variabler.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MEN:</a:t>
                </a:r>
              </a:p>
              <a:p>
                <a:r>
                  <a:rPr lang="nb-NO" dirty="0"/>
                  <a:t>Vi beregner logaritmen </a:t>
                </a:r>
                <a:r>
                  <a:rPr lang="nb-NO" dirty="0" smtClean="0"/>
                  <a:t>til en odds, i stedet for en kontinuerlig variabel.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dirty="0" smtClean="0"/>
                  <a:t>i motsetning til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  <a:blipFill rotWithShape="1">
                <a:blip r:embed="rId2"/>
                <a:stretch>
                  <a:fillRect l="-1704" t="-2954" r="-140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931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Logistisk regresjon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dirty="0" smtClean="0"/>
                  <a:t>Analogt til lineær regresjon.</a:t>
                </a:r>
              </a:p>
              <a:p>
                <a:pPr lvl="1"/>
                <a:r>
                  <a:rPr lang="nb-NO" dirty="0" smtClean="0"/>
                  <a:t>Vi kan justere for kategoriske variabler (med mange kategorier).</a:t>
                </a:r>
              </a:p>
              <a:p>
                <a:pPr lvl="1"/>
                <a:r>
                  <a:rPr lang="nb-NO" dirty="0" smtClean="0"/>
                  <a:t>Vi kan justere for kontinuerlige variabler.</a:t>
                </a: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FF0000"/>
                    </a:solidFill>
                  </a:rPr>
                  <a:t>MEN:</a:t>
                </a:r>
              </a:p>
              <a:p>
                <a:r>
                  <a:rPr lang="nb-NO" dirty="0"/>
                  <a:t>Vi beregner logaritmen </a:t>
                </a:r>
                <a:r>
                  <a:rPr lang="nb-NO" dirty="0" smtClean="0"/>
                  <a:t>til en odds, i stedet for en kontinuerlig variabel.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 smtClean="0"/>
                  <a:t> i motsetning til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endParaRPr lang="nb-NO" dirty="0" smtClean="0">
                  <a:solidFill>
                    <a:srgbClr val="FF0000"/>
                  </a:solidFill>
                </a:endParaRPr>
              </a:p>
              <a:p>
                <a:r>
                  <a:rPr lang="nb-NO" dirty="0" smtClean="0"/>
                  <a:t>Her er p/(1-p) oddsen for å f.eks. å være syk.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1407" b="-24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63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10387</Words>
  <Application>Microsoft Office PowerPoint</Application>
  <PresentationFormat>On-screen Show (4:3)</PresentationFormat>
  <Paragraphs>1229</Paragraphs>
  <Slides>157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58" baseType="lpstr">
      <vt:lpstr>Office Theme</vt:lpstr>
      <vt:lpstr>SPSS-kurs</vt:lpstr>
      <vt:lpstr>Denne bolken</vt:lpstr>
      <vt:lpstr>Litt notasjon</vt:lpstr>
      <vt:lpstr>Litt notasjon</vt:lpstr>
      <vt:lpstr>Litt notasjon</vt:lpstr>
      <vt:lpstr>Litt notasjon</vt:lpstr>
      <vt:lpstr>Binære utfallsvariable</vt:lpstr>
      <vt:lpstr>Binære utfallsvariable</vt:lpstr>
      <vt:lpstr>Binære utfallsvariable</vt:lpstr>
      <vt:lpstr>Binære utfallsvariable</vt:lpstr>
      <vt:lpstr>Sammenligne andeler i grupper</vt:lpstr>
      <vt:lpstr>Sammenligne andeler i grupper</vt:lpstr>
      <vt:lpstr>Sammenligne andeler i grupper</vt:lpstr>
      <vt:lpstr>Odds</vt:lpstr>
      <vt:lpstr>Odds</vt:lpstr>
      <vt:lpstr>Odds</vt:lpstr>
      <vt:lpstr>Odds</vt:lpstr>
      <vt:lpstr>Odds</vt:lpstr>
      <vt:lpstr>Odds</vt:lpstr>
      <vt:lpstr>Odds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Sammenligne andeler i grupper</vt:lpstr>
      <vt:lpstr>Oppgave</vt:lpstr>
      <vt:lpstr>Oppgave: Løsning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Χ^2-test</vt:lpstr>
      <vt:lpstr>Oppgave</vt:lpstr>
      <vt:lpstr>Oppgave: Løsning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RR, OR og χ^2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Logistisk regresjon</vt:lpstr>
      <vt:lpstr>Logistisk regresjon</vt:lpstr>
      <vt:lpstr>Logistisk regresjon</vt:lpstr>
      <vt:lpstr>Logistisk regresjon</vt:lpstr>
      <vt:lpstr>Logistisk regresjon</vt:lpstr>
      <vt:lpstr>Logistisk regresjon</vt:lpstr>
      <vt:lpstr>Oppgave</vt:lpstr>
      <vt:lpstr>Oppgave: Løsning</vt:lpstr>
      <vt:lpstr>Oppgave</vt:lpstr>
      <vt:lpstr>Oppgave: Løsning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100</cp:revision>
  <dcterms:created xsi:type="dcterms:W3CDTF">2015-04-20T15:45:46Z</dcterms:created>
  <dcterms:modified xsi:type="dcterms:W3CDTF">2015-06-16T13:27:42Z</dcterms:modified>
</cp:coreProperties>
</file>