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72" r:id="rId5"/>
    <p:sldId id="290" r:id="rId6"/>
    <p:sldId id="273" r:id="rId7"/>
    <p:sldId id="274" r:id="rId8"/>
    <p:sldId id="277" r:id="rId9"/>
    <p:sldId id="275" r:id="rId10"/>
    <p:sldId id="312" r:id="rId11"/>
    <p:sldId id="311" r:id="rId12"/>
    <p:sldId id="310" r:id="rId13"/>
    <p:sldId id="276" r:id="rId14"/>
    <p:sldId id="260" r:id="rId15"/>
    <p:sldId id="302" r:id="rId16"/>
    <p:sldId id="303" r:id="rId17"/>
    <p:sldId id="305" r:id="rId18"/>
    <p:sldId id="306" r:id="rId19"/>
    <p:sldId id="307" r:id="rId20"/>
    <p:sldId id="309" r:id="rId21"/>
    <p:sldId id="279" r:id="rId22"/>
    <p:sldId id="259" r:id="rId23"/>
    <p:sldId id="278" r:id="rId24"/>
    <p:sldId id="280" r:id="rId25"/>
    <p:sldId id="282" r:id="rId26"/>
    <p:sldId id="283" r:id="rId27"/>
    <p:sldId id="285" r:id="rId28"/>
    <p:sldId id="284" r:id="rId29"/>
    <p:sldId id="286" r:id="rId30"/>
    <p:sldId id="287" r:id="rId31"/>
    <p:sldId id="289" r:id="rId32"/>
    <p:sldId id="288" r:id="rId33"/>
    <p:sldId id="301" r:id="rId34"/>
    <p:sldId id="263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13" r:id="rId44"/>
    <p:sldId id="265" r:id="rId45"/>
    <p:sldId id="308" r:id="rId4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9" d="100"/>
          <a:sy n="119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11CD-7694-4A38-B7DD-E0CB40AA6FB0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4F6A1-689A-46E3-A8DE-7E090F0E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F6A1-689A-46E3-A8DE-7E090F0E03C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92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2 – Deskriptiv statistikk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2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36935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/>
              <a:t>Klikk </a:t>
            </a:r>
            <a:r>
              <a:rPr lang="nb-NO" sz="2400" dirty="0" smtClean="0"/>
              <a:t>«Plots» .</a:t>
            </a:r>
          </a:p>
          <a:p>
            <a:pPr lvl="1"/>
            <a:r>
              <a:rPr lang="nb-NO" dirty="0" smtClean="0"/>
              <a:t>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  <a:endParaRPr lang="nb-NO" dirty="0"/>
          </a:p>
          <a:p>
            <a:pPr lvl="1"/>
            <a:r>
              <a:rPr lang="nb-NO" dirty="0" smtClean="0"/>
              <a:t>Huk av «Histogram».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6042"/>
            <a:ext cx="2857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6027" y="249289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21" y="1958892"/>
            <a:ext cx="2914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24328" y="2708920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9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392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/>
              <a:t>Klikk </a:t>
            </a:r>
            <a:r>
              <a:rPr lang="nb-NO" sz="2400" dirty="0" smtClean="0"/>
              <a:t>«Plots» .</a:t>
            </a:r>
          </a:p>
          <a:p>
            <a:pPr lvl="1"/>
            <a:r>
              <a:rPr lang="nb-NO" dirty="0" smtClean="0"/>
              <a:t>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  <a:endParaRPr lang="nb-NO" dirty="0"/>
          </a:p>
          <a:p>
            <a:pPr lvl="1"/>
            <a:r>
              <a:rPr lang="nb-NO" dirty="0" smtClean="0"/>
              <a:t>Huk av «Histogram».</a:t>
            </a:r>
          </a:p>
          <a:p>
            <a:pPr lvl="1"/>
            <a:r>
              <a:rPr lang="nb-NO" dirty="0" err="1" smtClean="0"/>
              <a:t>Boxplot</a:t>
            </a:r>
            <a:r>
              <a:rPr lang="nb-NO" dirty="0" smtClean="0"/>
              <a:t> er automatisk valgt.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6042"/>
            <a:ext cx="2857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6027" y="249289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21" y="1958892"/>
            <a:ext cx="2914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24328" y="2708920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1958891"/>
            <a:ext cx="29051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12160" y="2346140"/>
            <a:ext cx="1512168" cy="848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4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/>
              <a:t>Klikk </a:t>
            </a:r>
            <a:r>
              <a:rPr lang="nb-NO" sz="2400" dirty="0" smtClean="0"/>
              <a:t>«Plots» .</a:t>
            </a:r>
          </a:p>
          <a:p>
            <a:pPr lvl="1"/>
            <a:r>
              <a:rPr lang="nb-NO" dirty="0" smtClean="0"/>
              <a:t>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  <a:endParaRPr lang="nb-NO" dirty="0"/>
          </a:p>
          <a:p>
            <a:pPr lvl="1"/>
            <a:r>
              <a:rPr lang="nb-NO" dirty="0" smtClean="0"/>
              <a:t>Huk av «Histogram».</a:t>
            </a:r>
          </a:p>
          <a:p>
            <a:pPr lvl="1"/>
            <a:r>
              <a:rPr lang="nb-NO" dirty="0" err="1" smtClean="0"/>
              <a:t>Boxplot</a:t>
            </a:r>
            <a:r>
              <a:rPr lang="nb-NO" dirty="0" smtClean="0"/>
              <a:t> er automatisk valgt.</a:t>
            </a:r>
          </a:p>
          <a:p>
            <a:pPr lvl="2"/>
            <a:r>
              <a:rPr lang="nb-NO" dirty="0" smtClean="0"/>
              <a:t>Ved å velge «Dependents </a:t>
            </a:r>
            <a:r>
              <a:rPr lang="nb-NO" dirty="0" err="1" smtClean="0"/>
              <a:t>together</a:t>
            </a:r>
            <a:r>
              <a:rPr lang="nb-NO" dirty="0" smtClean="0"/>
              <a:t>» plottes </a:t>
            </a:r>
            <a:r>
              <a:rPr lang="nb-NO" dirty="0" err="1" smtClean="0"/>
              <a:t>boxplottet</a:t>
            </a:r>
            <a:r>
              <a:rPr lang="nb-NO" dirty="0" smtClean="0"/>
              <a:t> til våre variabler i samme graf.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6042"/>
            <a:ext cx="2857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6027" y="249289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21" y="1958892"/>
            <a:ext cx="2914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24328" y="2708920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1958891"/>
            <a:ext cx="29051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12160" y="2346140"/>
            <a:ext cx="1512168" cy="848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45590"/>
            <a:ext cx="29051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0524" y="2697977"/>
            <a:ext cx="1512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2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3"/>
            <a:ext cx="3888432" cy="30963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Ønsker kun beskrivende målene og ikke plott, så merk av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 istedenfor «</a:t>
            </a:r>
            <a:r>
              <a:rPr lang="nb-NO" sz="2400" dirty="0" err="1" smtClean="0"/>
              <a:t>Both</a:t>
            </a:r>
            <a:r>
              <a:rPr lang="nb-NO" sz="2400" dirty="0" smtClean="0"/>
              <a:t>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2111292"/>
            <a:ext cx="433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39952" y="4221088"/>
            <a:ext cx="1008112" cy="2520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49339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Output er da følgene tabell med blant annet gjennomsnitt, median og standardavvik</a:t>
            </a:r>
          </a:p>
        </p:txBody>
      </p:sp>
      <p:sp>
        <p:nvSpPr>
          <p:cNvPr id="7" name="Oval 6"/>
          <p:cNvSpPr/>
          <p:nvPr/>
        </p:nvSpPr>
        <p:spPr>
          <a:xfrm>
            <a:off x="4797087" y="1063868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860032" y="1844824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4860032" y="2204864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Noen ganger er det praktisk å gjøre analyser separat for ulike sub-grupper. Da kan man bruke:</a:t>
            </a:r>
          </a:p>
          <a:p>
            <a:pPr marL="0" indent="0">
              <a:buNone/>
            </a:pPr>
            <a:r>
              <a:rPr lang="nb-NO" dirty="0" smtClean="0"/>
              <a:t>«Data =&gt; Split File»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79912" y="5229200"/>
            <a:ext cx="187220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4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Da kan man ikke gjøre flere valg.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707904" y="2276872"/>
            <a:ext cx="2664296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6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r>
              <a:rPr lang="nb-NO" dirty="0" smtClean="0"/>
              <a:t>Ved «</a:t>
            </a:r>
            <a:r>
              <a:rPr lang="nb-NO" dirty="0" err="1" smtClean="0"/>
              <a:t>Organize</a:t>
            </a:r>
            <a:r>
              <a:rPr lang="nb-NO" dirty="0" smtClean="0"/>
              <a:t> output by </a:t>
            </a:r>
            <a:r>
              <a:rPr lang="nb-NO" dirty="0" err="1" smtClean="0"/>
              <a:t>groups</a:t>
            </a:r>
            <a:r>
              <a:rPr lang="nb-NO" dirty="0" smtClean="0"/>
              <a:t>» kan man velde en kategorisk variabel, slik at alle analyser gjøres separat.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211960" y="2924944"/>
            <a:ext cx="2376264" cy="13321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7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r>
              <a:rPr lang="nb-NO" dirty="0" smtClean="0"/>
              <a:t>Under «</a:t>
            </a:r>
            <a:r>
              <a:rPr lang="nb-NO" dirty="0" err="1" smtClean="0"/>
              <a:t>Current</a:t>
            </a:r>
            <a:r>
              <a:rPr lang="nb-NO" dirty="0" smtClean="0"/>
              <a:t> status» står det hvilken setting man er i.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60032" y="3979616"/>
            <a:ext cx="73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70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OBS! – ved en t-test kan man ikke ha på Split File på gruppen-variabelen. 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60032" y="3979616"/>
            <a:ext cx="73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25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Bolk 2: 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denne bolken skal  vi bruke SPSS </a:t>
            </a:r>
            <a:r>
              <a:rPr lang="nb-NO" dirty="0"/>
              <a:t>til å utforske og beskrive </a:t>
            </a:r>
            <a:r>
              <a:rPr lang="nb-NO" dirty="0" smtClean="0"/>
              <a:t>data gjennom ulike mål:  </a:t>
            </a:r>
          </a:p>
          <a:p>
            <a:pPr lvl="2"/>
            <a:r>
              <a:rPr lang="nb-NO" dirty="0" smtClean="0"/>
              <a:t>gjennomsnitt,</a:t>
            </a:r>
          </a:p>
          <a:p>
            <a:pPr lvl="2"/>
            <a:r>
              <a:rPr lang="nb-NO" dirty="0" smtClean="0"/>
              <a:t>median,</a:t>
            </a:r>
          </a:p>
          <a:p>
            <a:pPr lvl="2"/>
            <a:r>
              <a:rPr lang="nb-NO" dirty="0" smtClean="0"/>
              <a:t>standardavvik,</a:t>
            </a:r>
          </a:p>
          <a:p>
            <a:pPr marL="400050" lvl="1" indent="0">
              <a:buNone/>
            </a:pPr>
            <a:r>
              <a:rPr lang="nb-NO" dirty="0" smtClean="0"/>
              <a:t>og visuelle plot:</a:t>
            </a:r>
            <a:endParaRPr lang="nb-NO" dirty="0"/>
          </a:p>
          <a:p>
            <a:pPr lvl="2"/>
            <a:r>
              <a:rPr lang="nb-NO" dirty="0" err="1" smtClean="0"/>
              <a:t>boxplot</a:t>
            </a:r>
            <a:r>
              <a:rPr lang="nb-NO" dirty="0" smtClean="0"/>
              <a:t>, </a:t>
            </a:r>
          </a:p>
          <a:p>
            <a:pPr lvl="2"/>
            <a:r>
              <a:rPr lang="nb-NO" dirty="0" smtClean="0"/>
              <a:t>histogram, </a:t>
            </a:r>
          </a:p>
          <a:p>
            <a:pPr lvl="2"/>
            <a:r>
              <a:rPr lang="nb-NO" dirty="0" err="1" smtClean="0"/>
              <a:t>scatterplot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Boxplot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17646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err="1" smtClean="0"/>
              <a:t>Boxplottet</a:t>
            </a:r>
            <a:r>
              <a:rPr lang="nb-NO" dirty="0" smtClean="0"/>
              <a:t> er den en god måte å framstille fordelingen av data grafisk på, ved å visualisere sentrering og variabilitet. </a:t>
            </a:r>
            <a:r>
              <a:rPr lang="nb-NO" dirty="0" err="1" smtClean="0"/>
              <a:t>Boxplottet</a:t>
            </a:r>
            <a:r>
              <a:rPr lang="nb-NO" dirty="0" smtClean="0"/>
              <a:t> viser  </a:t>
            </a:r>
          </a:p>
          <a:p>
            <a:r>
              <a:rPr lang="nb-NO" dirty="0" smtClean="0"/>
              <a:t>Median (50% av dataen på hver side)</a:t>
            </a:r>
          </a:p>
          <a:p>
            <a:r>
              <a:rPr lang="nb-NO" dirty="0" err="1" smtClean="0"/>
              <a:t>Interquartile</a:t>
            </a:r>
            <a:r>
              <a:rPr lang="nb-NO" dirty="0" smtClean="0"/>
              <a:t> range IQR (25%, 75% på hver side)</a:t>
            </a:r>
          </a:p>
          <a:p>
            <a:r>
              <a:rPr lang="nb-NO" dirty="0" smtClean="0"/>
              <a:t>Ekstreme observasjoner merkes med o og *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97" y="1268760"/>
            <a:ext cx="46767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69026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40466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 err="1" smtClean="0"/>
              <a:t>Boxplot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2520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Velg «Simple» og «</a:t>
            </a:r>
            <a:r>
              <a:rPr lang="nb-NO" dirty="0" err="1" smtClean="0"/>
              <a:t>Define</a:t>
            </a:r>
            <a:r>
              <a:rPr lang="nb-NO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69026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076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variabelen over til «Variable»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70080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9" y="1703904"/>
            <a:ext cx="4252741" cy="3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815699" y="2276872"/>
            <a:ext cx="1844533" cy="1830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variabelen over til «Variable»</a:t>
            </a:r>
          </a:p>
          <a:p>
            <a:r>
              <a:rPr lang="nb-NO" dirty="0" smtClean="0"/>
              <a:t>Kan dele inn i grupper med gruppevariabel i «</a:t>
            </a:r>
            <a:r>
              <a:rPr lang="nb-NO" dirty="0" err="1" smtClean="0"/>
              <a:t>Category</a:t>
            </a:r>
            <a:r>
              <a:rPr lang="nb-NO" dirty="0" smtClean="0"/>
              <a:t> Axis»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70080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9" y="1703904"/>
            <a:ext cx="4252741" cy="3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815699" y="2564904"/>
            <a:ext cx="1844533" cy="3270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Vi </a:t>
            </a:r>
            <a:r>
              <a:rPr lang="nb-NO" dirty="0"/>
              <a:t>ønsker å utforske sammenhengen mellom </a:t>
            </a:r>
            <a:r>
              <a:rPr lang="nb-NO" dirty="0" smtClean="0"/>
              <a:t>triglyserid i blod (</a:t>
            </a:r>
            <a:r>
              <a:rPr lang="nb-NO" i="1" dirty="0" err="1" smtClean="0"/>
              <a:t>trig</a:t>
            </a:r>
            <a:r>
              <a:rPr lang="nb-NO" i="1" dirty="0" smtClean="0"/>
              <a:t>)</a:t>
            </a:r>
            <a:r>
              <a:rPr lang="nb-NO" dirty="0" smtClean="0"/>
              <a:t> og BMI (</a:t>
            </a:r>
            <a:r>
              <a:rPr lang="nb-NO" dirty="0" err="1" smtClean="0"/>
              <a:t>bmicat</a:t>
            </a:r>
            <a:r>
              <a:rPr lang="nb-NO" dirty="0" smtClean="0"/>
              <a:t>) i </a:t>
            </a:r>
            <a:r>
              <a:rPr lang="nb-NO" dirty="0" err="1" smtClean="0"/>
              <a:t>Caerphilly</a:t>
            </a:r>
            <a:r>
              <a:rPr lang="nb-NO" dirty="0" smtClean="0"/>
              <a:t>-studien.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Lag </a:t>
            </a:r>
            <a:r>
              <a:rPr lang="nb-NO" dirty="0"/>
              <a:t>et </a:t>
            </a:r>
            <a:r>
              <a:rPr lang="nb-NO" dirty="0" err="1" smtClean="0"/>
              <a:t>boxplot</a:t>
            </a:r>
            <a:r>
              <a:rPr lang="nb-NO" dirty="0" smtClean="0"/>
              <a:t> over spredningen av </a:t>
            </a:r>
            <a:r>
              <a:rPr lang="nb-NO" dirty="0"/>
              <a:t>triglyserid der det deles inn </a:t>
            </a:r>
            <a:r>
              <a:rPr lang="nb-NO" dirty="0" smtClean="0"/>
              <a:t>etter fire BMI-kategorier.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å visualisere sammenhengen mellom to kontinuerlige variabler kan man bruke </a:t>
            </a:r>
            <a:r>
              <a:rPr lang="nb-NO" dirty="0" err="1" smtClean="0"/>
              <a:t>scatterplot</a:t>
            </a:r>
            <a:r>
              <a:rPr lang="nb-NO" dirty="0" smtClean="0"/>
              <a:t>. </a:t>
            </a:r>
          </a:p>
          <a:p>
            <a:r>
              <a:rPr lang="nb-NO" dirty="0"/>
              <a:t>Gå inn «Graphs =&gt; Legacy dialogs =&gt; </a:t>
            </a:r>
            <a:r>
              <a:rPr lang="nb-NO" dirty="0" err="1" smtClean="0"/>
              <a:t>Scatter</a:t>
            </a:r>
            <a:r>
              <a:rPr lang="nb-NO" dirty="0" smtClean="0"/>
              <a:t>/</a:t>
            </a:r>
            <a:r>
              <a:rPr lang="nb-NO" dirty="0" err="1" smtClean="0"/>
              <a:t>Dot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/>
          <a:stretch/>
        </p:blipFill>
        <p:spPr bwMode="auto">
          <a:xfrm>
            <a:off x="4860032" y="1268760"/>
            <a:ext cx="398058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86808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For å visualisere sammenhengen mellom to kontinuerlige variabler kan man bruke </a:t>
            </a:r>
            <a:r>
              <a:rPr lang="nb-NO" dirty="0" err="1" smtClean="0"/>
              <a:t>scatterplot</a:t>
            </a:r>
            <a:r>
              <a:rPr lang="nb-NO" dirty="0" smtClean="0"/>
              <a:t>. </a:t>
            </a:r>
          </a:p>
          <a:p>
            <a:r>
              <a:rPr lang="nb-NO" dirty="0"/>
              <a:t>Gå inn «Graphs =&gt; Legacy dialogs =&gt; </a:t>
            </a:r>
            <a:r>
              <a:rPr lang="nb-NO" dirty="0" err="1" smtClean="0"/>
              <a:t>Scatter</a:t>
            </a:r>
            <a:r>
              <a:rPr lang="nb-NO" dirty="0" smtClean="0"/>
              <a:t>/</a:t>
            </a:r>
            <a:r>
              <a:rPr lang="nb-NO" dirty="0" err="1" smtClean="0"/>
              <a:t>Dot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Velg «Simple </a:t>
            </a:r>
            <a:r>
              <a:rPr lang="nb-NO" dirty="0" err="1" smtClean="0"/>
              <a:t>scatter</a:t>
            </a:r>
            <a:r>
              <a:rPr lang="nb-NO" dirty="0" smtClean="0"/>
              <a:t>» og «</a:t>
            </a:r>
            <a:r>
              <a:rPr lang="nb-NO" dirty="0" err="1" smtClean="0"/>
              <a:t>Define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/>
          <a:stretch/>
        </p:blipFill>
        <p:spPr bwMode="auto">
          <a:xfrm>
            <a:off x="4860032" y="1268760"/>
            <a:ext cx="398058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009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157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52839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Triglyserid</a:t>
            </a:r>
            <a:r>
              <a:rPr lang="nb-NO" dirty="0" smtClean="0"/>
              <a:t> til «Y Axis» som vertikal akse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73669" y="1628800"/>
            <a:ext cx="3010499" cy="1902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3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52839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Triglyserid</a:t>
            </a:r>
            <a:r>
              <a:rPr lang="nb-NO" dirty="0" smtClean="0"/>
              <a:t> til «Y Axis» som vertikal akse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HDL </a:t>
            </a:r>
            <a:r>
              <a:rPr lang="nb-NO" dirty="0" smtClean="0"/>
              <a:t>til          «</a:t>
            </a:r>
            <a:r>
              <a:rPr lang="nb-NO" dirty="0" err="1" smtClean="0"/>
              <a:t>X</a:t>
            </a:r>
            <a:r>
              <a:rPr lang="nb-NO" dirty="0" smtClean="0"/>
              <a:t> </a:t>
            </a:r>
            <a:r>
              <a:rPr lang="nb-NO" dirty="0" err="1" smtClean="0"/>
              <a:t>axis</a:t>
            </a:r>
            <a:r>
              <a:rPr lang="nb-NO" dirty="0" smtClean="0"/>
              <a:t>» som horisontal akse</a:t>
            </a:r>
          </a:p>
          <a:p>
            <a:r>
              <a:rPr lang="nb-NO" dirty="0" smtClean="0"/>
              <a:t>Klikk «OK»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19872" y="2060848"/>
            <a:ext cx="2664296" cy="2982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2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08912" cy="40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Vi fortsetter å bruke data fra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1979712" y="116631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72" y="692696"/>
            <a:ext cx="6379988" cy="53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19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74441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Triglyserid</a:t>
            </a:r>
            <a:r>
              <a:rPr lang="nb-NO" dirty="0" smtClean="0"/>
              <a:t> til «Y Axis» og </a:t>
            </a:r>
            <a:r>
              <a:rPr lang="nb-NO" i="1" dirty="0" smtClean="0"/>
              <a:t>HDL </a:t>
            </a:r>
            <a:r>
              <a:rPr lang="nb-NO" dirty="0" smtClean="0"/>
              <a:t>til «</a:t>
            </a:r>
            <a:r>
              <a:rPr lang="nb-NO" dirty="0" err="1" smtClean="0"/>
              <a:t>X</a:t>
            </a:r>
            <a:r>
              <a:rPr lang="nb-NO" dirty="0" smtClean="0"/>
              <a:t> </a:t>
            </a:r>
            <a:r>
              <a:rPr lang="nb-NO" dirty="0" err="1" smtClean="0"/>
              <a:t>axis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en kategorisk variabel til          «Set markers by».</a:t>
            </a:r>
          </a:p>
          <a:p>
            <a:pPr marL="0" indent="0">
              <a:buNone/>
            </a:pPr>
            <a:r>
              <a:rPr lang="nb-NO" dirty="0" smtClean="0"/>
              <a:t>Dette gir ulik farge for kategoriene. 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851920" y="2492896"/>
            <a:ext cx="2232248" cy="2550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41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920880" cy="53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612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FF0000"/>
                </a:solidFill>
              </a:rPr>
              <a:t>OBS</a:t>
            </a:r>
            <a:r>
              <a:rPr lang="nb-NO" sz="2800" dirty="0" smtClean="0"/>
              <a:t> – hvis observasjonen for kategorien er MISSING, forsvinner sirkelen (med fargen «usynlig»)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002383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Lag et </a:t>
            </a:r>
            <a:r>
              <a:rPr lang="nb-NO" dirty="0" err="1" smtClean="0"/>
              <a:t>scatterplot</a:t>
            </a:r>
            <a:r>
              <a:rPr lang="nb-NO" dirty="0" smtClean="0"/>
              <a:t> for å undersøke sammenhengen mellom </a:t>
            </a:r>
            <a:r>
              <a:rPr lang="nb-NO" dirty="0"/>
              <a:t>HDL kolesterol (</a:t>
            </a:r>
            <a:r>
              <a:rPr lang="nb-NO" i="1" dirty="0" err="1" smtClean="0"/>
              <a:t>hdlchol</a:t>
            </a:r>
            <a:r>
              <a:rPr lang="nb-NO" i="1" dirty="0" smtClean="0"/>
              <a:t>) </a:t>
            </a:r>
            <a:r>
              <a:rPr lang="nb-NO" dirty="0"/>
              <a:t>og BMI som kontinuerlig variabel (</a:t>
            </a:r>
            <a:r>
              <a:rPr lang="nb-NO" i="1" dirty="0" err="1"/>
              <a:t>bmi</a:t>
            </a:r>
            <a:r>
              <a:rPr lang="nb-NO" dirty="0"/>
              <a:t>) 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Ser det ut til å være noen sammenheng?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Lag det samme </a:t>
            </a:r>
            <a:r>
              <a:rPr lang="nb-NO" dirty="0" err="1" smtClean="0"/>
              <a:t>scatterplottet</a:t>
            </a:r>
            <a:r>
              <a:rPr lang="nb-NO" dirty="0" smtClean="0"/>
              <a:t>, men med ulik farge for røykere og ikke-røykere.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2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</p:txBody>
      </p:sp>
    </p:spTree>
    <p:extLst>
      <p:ext uri="{BB962C8B-B14F-4D97-AF65-F5344CB8AC3E}">
        <p14:creationId xmlns:p14="http://schemas.microsoft.com/office/powerpoint/2010/main" val="354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</p:txBody>
      </p:sp>
    </p:spTree>
    <p:extLst>
      <p:ext uri="{BB962C8B-B14F-4D97-AF65-F5344CB8AC3E}">
        <p14:creationId xmlns:p14="http://schemas.microsoft.com/office/powerpoint/2010/main" val="41672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  <a:p>
            <a:r>
              <a:rPr lang="nb-NO" i="1" dirty="0" err="1"/>
              <a:t>K</a:t>
            </a:r>
            <a:r>
              <a:rPr lang="nb-NO" i="1" dirty="0" err="1" smtClean="0"/>
              <a:t>vantil-kvantil</a:t>
            </a:r>
            <a:r>
              <a:rPr lang="nb-NO" i="1" dirty="0" smtClean="0"/>
              <a:t> </a:t>
            </a:r>
            <a:r>
              <a:rPr lang="nb-NO" i="1" dirty="0"/>
              <a:t>(QQ) </a:t>
            </a:r>
            <a:r>
              <a:rPr lang="nb-NO" i="1" dirty="0" smtClean="0"/>
              <a:t>plot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18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  <a:p>
            <a:r>
              <a:rPr lang="nb-NO" i="1" dirty="0" err="1" smtClean="0"/>
              <a:t>Kvantil-kvantil</a:t>
            </a:r>
            <a:r>
              <a:rPr lang="nb-NO" i="1" dirty="0" smtClean="0"/>
              <a:t> </a:t>
            </a:r>
            <a:r>
              <a:rPr lang="nb-NO" i="1" dirty="0"/>
              <a:t>(QQ) </a:t>
            </a:r>
            <a:r>
              <a:rPr lang="nb-NO" i="1" dirty="0" smtClean="0"/>
              <a:t>plot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 de to første ser man om variabelen er symmetrisk og ikke skjev. I QQ-plottet ser man om observasjonene ligger mest mulig på en rett linje (avvik indikerer </a:t>
            </a:r>
            <a:r>
              <a:rPr lang="nb-NO" dirty="0" err="1" smtClean="0"/>
              <a:t>outliers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smtClean="0"/>
              <a:t>tunge haler).</a:t>
            </a:r>
          </a:p>
        </p:txBody>
      </p:sp>
    </p:spTree>
    <p:extLst>
      <p:ext uri="{BB962C8B-B14F-4D97-AF65-F5344CB8AC3E}">
        <p14:creationId xmlns:p14="http://schemas.microsoft.com/office/powerpoint/2010/main" val="38228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9"/>
            <a:ext cx="3888432" cy="18722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9"/>
            <a:ext cx="3888432" cy="23042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«Plots».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3600400" cy="1080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2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3865329" cy="3240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«Plots».</a:t>
            </a:r>
          </a:p>
          <a:p>
            <a:r>
              <a:rPr lang="nb-NO" dirty="0" err="1" smtClean="0"/>
              <a:t>Boxplot</a:t>
            </a:r>
            <a:r>
              <a:rPr lang="nb-NO" dirty="0" smtClean="0"/>
              <a:t> er automatisk valgt.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0" y="1603210"/>
            <a:ext cx="4141621" cy="42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067944" y="2420888"/>
            <a:ext cx="864096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3816424" cy="4395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Klikk «Plots».</a:t>
            </a:r>
          </a:p>
          <a:p>
            <a:r>
              <a:rPr lang="nb-NO" dirty="0" err="1"/>
              <a:t>Boxplot</a:t>
            </a:r>
            <a:r>
              <a:rPr lang="nb-NO" dirty="0"/>
              <a:t> er automatisk valgt.</a:t>
            </a:r>
          </a:p>
          <a:p>
            <a:r>
              <a:rPr lang="nb-NO" dirty="0" smtClean="0"/>
              <a:t>Huk av «Histogram», og 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0" y="1603210"/>
            <a:ext cx="4141621" cy="42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851920" y="2564906"/>
            <a:ext cx="3168352" cy="10801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3816424" cy="55742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Klikk «Plots».</a:t>
            </a:r>
          </a:p>
          <a:p>
            <a:r>
              <a:rPr lang="nb-NO" dirty="0" err="1"/>
              <a:t>Boxplot</a:t>
            </a:r>
            <a:r>
              <a:rPr lang="nb-NO" dirty="0"/>
              <a:t> er automatisk valgt.</a:t>
            </a:r>
          </a:p>
          <a:p>
            <a:r>
              <a:rPr lang="nb-NO" dirty="0"/>
              <a:t>Huk av «Histogram», og fjern «stem-and-</a:t>
            </a:r>
            <a:r>
              <a:rPr lang="nb-NO" dirty="0" err="1"/>
              <a:t>leaf</a:t>
            </a:r>
            <a:r>
              <a:rPr lang="nb-NO" dirty="0"/>
              <a:t>».</a:t>
            </a:r>
          </a:p>
          <a:p>
            <a:r>
              <a:rPr lang="nb-NO" dirty="0" smtClean="0"/>
              <a:t>For QQ-plot: huk av «</a:t>
            </a:r>
            <a:r>
              <a:rPr lang="nb-NO" dirty="0" err="1" smtClean="0"/>
              <a:t>Normality</a:t>
            </a:r>
            <a:r>
              <a:rPr lang="nb-NO" dirty="0" smtClean="0"/>
              <a:t> plots </a:t>
            </a:r>
            <a:r>
              <a:rPr lang="nb-NO" dirty="0" err="1" smtClean="0"/>
              <a:t>with</a:t>
            </a:r>
            <a:r>
              <a:rPr lang="nb-NO" dirty="0" smtClean="0"/>
              <a:t> tests».</a:t>
            </a:r>
          </a:p>
          <a:p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0" y="1627074"/>
            <a:ext cx="4141621" cy="4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067944" y="3645024"/>
            <a:ext cx="792088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3816424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Klikk «Plots».</a:t>
            </a:r>
          </a:p>
          <a:p>
            <a:r>
              <a:rPr lang="nb-NO" dirty="0" err="1"/>
              <a:t>Boxplot</a:t>
            </a:r>
            <a:r>
              <a:rPr lang="nb-NO" dirty="0"/>
              <a:t> er automatisk valgt.</a:t>
            </a:r>
          </a:p>
          <a:p>
            <a:r>
              <a:rPr lang="nb-NO" dirty="0"/>
              <a:t>Huk av «Histogram», og fjern «stem-and-</a:t>
            </a:r>
            <a:r>
              <a:rPr lang="nb-NO" dirty="0" err="1"/>
              <a:t>leaf</a:t>
            </a:r>
            <a:r>
              <a:rPr lang="nb-NO" dirty="0"/>
              <a:t>».</a:t>
            </a:r>
          </a:p>
          <a:p>
            <a:r>
              <a:rPr lang="nb-NO" dirty="0" smtClean="0"/>
              <a:t>For QQ-plot: huk av «</a:t>
            </a:r>
            <a:r>
              <a:rPr lang="nb-NO" dirty="0" err="1" smtClean="0"/>
              <a:t>Normality</a:t>
            </a:r>
            <a:r>
              <a:rPr lang="nb-NO" dirty="0" smtClean="0"/>
              <a:t> plots </a:t>
            </a:r>
            <a:r>
              <a:rPr lang="nb-NO" dirty="0" err="1" smtClean="0"/>
              <a:t>with</a:t>
            </a:r>
            <a:r>
              <a:rPr lang="nb-NO" dirty="0" smtClean="0"/>
              <a:t> tests».</a:t>
            </a:r>
          </a:p>
          <a:p>
            <a:r>
              <a:rPr lang="nb-NO" dirty="0"/>
              <a:t>Klikk «</a:t>
            </a:r>
            <a:r>
              <a:rPr lang="nb-NO" dirty="0" err="1"/>
              <a:t>Continue</a:t>
            </a:r>
            <a:r>
              <a:rPr lang="nb-NO" dirty="0"/>
              <a:t>» og «OK</a:t>
            </a:r>
            <a:r>
              <a:rPr lang="nb-NO" dirty="0" smtClean="0"/>
              <a:t>».</a:t>
            </a:r>
          </a:p>
          <a:p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0" y="1627074"/>
            <a:ext cx="4141621" cy="4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Undersøk om variablene HDL kolesterol (</a:t>
            </a:r>
            <a:r>
              <a:rPr lang="nb-NO" i="1" dirty="0" err="1" smtClean="0"/>
              <a:t>hdlchol</a:t>
            </a:r>
            <a:r>
              <a:rPr lang="nb-NO" dirty="0" smtClean="0"/>
              <a:t>) og triglyserid</a:t>
            </a:r>
            <a:r>
              <a:rPr lang="nb-NO" i="1" dirty="0" smtClean="0"/>
              <a:t> (</a:t>
            </a:r>
            <a:r>
              <a:rPr lang="nb-NO" i="1" dirty="0" err="1" smtClean="0"/>
              <a:t>trig</a:t>
            </a:r>
            <a:r>
              <a:rPr lang="nb-NO" i="1" dirty="0" smtClean="0"/>
              <a:t>) </a:t>
            </a:r>
            <a:r>
              <a:rPr lang="nb-NO" dirty="0" smtClean="0"/>
              <a:t>fra </a:t>
            </a:r>
            <a:r>
              <a:rPr lang="nb-NO" dirty="0" err="1" smtClean="0"/>
              <a:t>Caerphilly</a:t>
            </a:r>
            <a:r>
              <a:rPr lang="nb-NO" dirty="0" smtClean="0"/>
              <a:t>-studien kan antas å være normalfordelt ved et histogram, </a:t>
            </a:r>
            <a:r>
              <a:rPr lang="nb-NO" dirty="0" err="1" smtClean="0"/>
              <a:t>boxplot</a:t>
            </a:r>
            <a:r>
              <a:rPr lang="nb-NO" dirty="0" smtClean="0"/>
              <a:t> og QQ-plot.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Under «Graphs =&gt; Legacy dialogs» kan man lage mange ulike plot, f. eks. </a:t>
            </a:r>
            <a:r>
              <a:rPr lang="nb-NO" dirty="0" err="1" smtClean="0"/>
              <a:t>scatterplot</a:t>
            </a:r>
            <a:r>
              <a:rPr lang="nb-NO" dirty="0" smtClean="0"/>
              <a:t> og </a:t>
            </a:r>
            <a:r>
              <a:rPr lang="nb-NO" dirty="0" err="1" smtClean="0"/>
              <a:t>boxplot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Under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kan man finne oppsummeringsmål og lage histogram, </a:t>
            </a:r>
            <a:r>
              <a:rPr lang="nb-NO" dirty="0" err="1" smtClean="0"/>
              <a:t>boxplot</a:t>
            </a:r>
            <a:r>
              <a:rPr lang="nb-NO" dirty="0" smtClean="0"/>
              <a:t> og normalitetsplot.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425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3970784" cy="22322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</a:t>
            </a:r>
            <a:r>
              <a:rPr lang="nb-NO" sz="2400" dirty="0" smtClean="0"/>
              <a:t>»</a:t>
            </a: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3970784" cy="25922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Under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348880"/>
            <a:ext cx="734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27363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Under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 huker man kun av for «</a:t>
            </a:r>
            <a:r>
              <a:rPr lang="nb-NO" sz="2400" dirty="0" err="1" smtClean="0"/>
              <a:t>Descriptives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348880"/>
            <a:ext cx="734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82717"/>
            <a:ext cx="4343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3970784" cy="2520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 smtClean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Klikk «Plots».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5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3240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 smtClean="0"/>
              <a:t>Klikk «Plots» .</a:t>
            </a:r>
          </a:p>
          <a:p>
            <a:pPr lvl="1"/>
            <a:r>
              <a:rPr lang="nb-NO" dirty="0" smtClean="0"/>
              <a:t>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6042"/>
            <a:ext cx="2857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6027" y="249289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9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1483</Words>
  <Application>Microsoft Office PowerPoint</Application>
  <PresentationFormat>On-screen Show (4:3)</PresentationFormat>
  <Paragraphs>177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SPSS-kurs</vt:lpstr>
      <vt:lpstr>Bolk 2: Deskriptiv statistikk</vt:lpstr>
      <vt:lpstr>PowerPoint Presentation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PowerPoint Presentation</vt:lpstr>
      <vt:lpstr>Split File:  separate analyser</vt:lpstr>
      <vt:lpstr>Split File:  separate analyser</vt:lpstr>
      <vt:lpstr>Split File:  separate analyser</vt:lpstr>
      <vt:lpstr>Split File:  separate analyser</vt:lpstr>
      <vt:lpstr>Split File:  separate analyser</vt:lpstr>
      <vt:lpstr>Boxplot</vt:lpstr>
      <vt:lpstr>PowerPoint Presentation</vt:lpstr>
      <vt:lpstr>PowerPoint Presentation</vt:lpstr>
      <vt:lpstr>PowerPoint Presentation</vt:lpstr>
      <vt:lpstr>PowerPoint Presentation</vt:lpstr>
      <vt:lpstr>Oppgave</vt:lpstr>
      <vt:lpstr>Scatterplot</vt:lpstr>
      <vt:lpstr>Scatterplot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Ulike normalitetsplot</vt:lpstr>
      <vt:lpstr>Ulike normalitetsplot</vt:lpstr>
      <vt:lpstr>Ulike normalitetsplot</vt:lpstr>
      <vt:lpstr>Ulike normalitetsplot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51</cp:revision>
  <dcterms:created xsi:type="dcterms:W3CDTF">2015-04-20T08:36:47Z</dcterms:created>
  <dcterms:modified xsi:type="dcterms:W3CDTF">2015-11-27T13:25:33Z</dcterms:modified>
</cp:coreProperties>
</file>