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2"/>
  </p:handoutMasterIdLst>
  <p:sldIdLst>
    <p:sldId id="256" r:id="rId2"/>
    <p:sldId id="257" r:id="rId3"/>
    <p:sldId id="258" r:id="rId4"/>
    <p:sldId id="267" r:id="rId5"/>
    <p:sldId id="268" r:id="rId6"/>
    <p:sldId id="269" r:id="rId7"/>
    <p:sldId id="536" r:id="rId8"/>
    <p:sldId id="539" r:id="rId9"/>
    <p:sldId id="538" r:id="rId10"/>
    <p:sldId id="537" r:id="rId11"/>
    <p:sldId id="292" r:id="rId12"/>
    <p:sldId id="293" r:id="rId13"/>
    <p:sldId id="307" r:id="rId14"/>
    <p:sldId id="296" r:id="rId15"/>
    <p:sldId id="302" r:id="rId16"/>
    <p:sldId id="301" r:id="rId17"/>
    <p:sldId id="300" r:id="rId18"/>
    <p:sldId id="299" r:id="rId19"/>
    <p:sldId id="298" r:id="rId20"/>
    <p:sldId id="297" r:id="rId21"/>
    <p:sldId id="294" r:id="rId22"/>
    <p:sldId id="306" r:id="rId23"/>
    <p:sldId id="305" r:id="rId24"/>
    <p:sldId id="304" r:id="rId25"/>
    <p:sldId id="303" r:id="rId26"/>
    <p:sldId id="308" r:id="rId27"/>
    <p:sldId id="309" r:id="rId28"/>
    <p:sldId id="311" r:id="rId29"/>
    <p:sldId id="310" r:id="rId30"/>
    <p:sldId id="312" r:id="rId31"/>
    <p:sldId id="315" r:id="rId32"/>
    <p:sldId id="314" r:id="rId33"/>
    <p:sldId id="313" r:id="rId34"/>
    <p:sldId id="316" r:id="rId35"/>
    <p:sldId id="319" r:id="rId36"/>
    <p:sldId id="318" r:id="rId37"/>
    <p:sldId id="317" r:id="rId38"/>
    <p:sldId id="320" r:id="rId39"/>
    <p:sldId id="322" r:id="rId40"/>
    <p:sldId id="321" r:id="rId41"/>
    <p:sldId id="323" r:id="rId42"/>
    <p:sldId id="326" r:id="rId43"/>
    <p:sldId id="325" r:id="rId44"/>
    <p:sldId id="324" r:id="rId45"/>
    <p:sldId id="327" r:id="rId46"/>
    <p:sldId id="329" r:id="rId47"/>
    <p:sldId id="328" r:id="rId48"/>
    <p:sldId id="333" r:id="rId49"/>
    <p:sldId id="334" r:id="rId50"/>
    <p:sldId id="332" r:id="rId51"/>
    <p:sldId id="331" r:id="rId52"/>
    <p:sldId id="335" r:id="rId53"/>
    <p:sldId id="492" r:id="rId54"/>
    <p:sldId id="495" r:id="rId55"/>
    <p:sldId id="494" r:id="rId56"/>
    <p:sldId id="493" r:id="rId57"/>
    <p:sldId id="532" r:id="rId58"/>
    <p:sldId id="534" r:id="rId59"/>
    <p:sldId id="533" r:id="rId60"/>
    <p:sldId id="336" r:id="rId61"/>
    <p:sldId id="337" r:id="rId62"/>
    <p:sldId id="339" r:id="rId63"/>
    <p:sldId id="338" r:id="rId64"/>
    <p:sldId id="340" r:id="rId65"/>
    <p:sldId id="342" r:id="rId66"/>
    <p:sldId id="341" r:id="rId67"/>
    <p:sldId id="343" r:id="rId68"/>
    <p:sldId id="346" r:id="rId69"/>
    <p:sldId id="345" r:id="rId70"/>
    <p:sldId id="344" r:id="rId71"/>
    <p:sldId id="347" r:id="rId72"/>
    <p:sldId id="348" r:id="rId73"/>
    <p:sldId id="349" r:id="rId74"/>
    <p:sldId id="491" r:id="rId75"/>
    <p:sldId id="490" r:id="rId76"/>
    <p:sldId id="489" r:id="rId77"/>
    <p:sldId id="488" r:id="rId78"/>
    <p:sldId id="487" r:id="rId79"/>
    <p:sldId id="350" r:id="rId80"/>
    <p:sldId id="354" r:id="rId81"/>
    <p:sldId id="353" r:id="rId82"/>
    <p:sldId id="352" r:id="rId83"/>
    <p:sldId id="351" r:id="rId84"/>
    <p:sldId id="355" r:id="rId85"/>
    <p:sldId id="359" r:id="rId86"/>
    <p:sldId id="358" r:id="rId87"/>
    <p:sldId id="357" r:id="rId88"/>
    <p:sldId id="356" r:id="rId89"/>
    <p:sldId id="368" r:id="rId90"/>
    <p:sldId id="369" r:id="rId91"/>
    <p:sldId id="371" r:id="rId92"/>
    <p:sldId id="360" r:id="rId93"/>
    <p:sldId id="362" r:id="rId94"/>
    <p:sldId id="365" r:id="rId95"/>
    <p:sldId id="363" r:id="rId96"/>
    <p:sldId id="366" r:id="rId97"/>
    <p:sldId id="364" r:id="rId98"/>
    <p:sldId id="367" r:id="rId99"/>
    <p:sldId id="372" r:id="rId100"/>
    <p:sldId id="396" r:id="rId101"/>
    <p:sldId id="395" r:id="rId102"/>
    <p:sldId id="394" r:id="rId103"/>
    <p:sldId id="393" r:id="rId104"/>
    <p:sldId id="392" r:id="rId105"/>
    <p:sldId id="391" r:id="rId106"/>
    <p:sldId id="390" r:id="rId107"/>
    <p:sldId id="389" r:id="rId108"/>
    <p:sldId id="388" r:id="rId109"/>
    <p:sldId id="387" r:id="rId110"/>
    <p:sldId id="373" r:id="rId111"/>
    <p:sldId id="386" r:id="rId112"/>
    <p:sldId id="385" r:id="rId113"/>
    <p:sldId id="384" r:id="rId114"/>
    <p:sldId id="383" r:id="rId115"/>
    <p:sldId id="381" r:id="rId116"/>
    <p:sldId id="374" r:id="rId117"/>
    <p:sldId id="380" r:id="rId118"/>
    <p:sldId id="379" r:id="rId119"/>
    <p:sldId id="378" r:id="rId120"/>
    <p:sldId id="377" r:id="rId121"/>
    <p:sldId id="376" r:id="rId122"/>
    <p:sldId id="375" r:id="rId123"/>
    <p:sldId id="398" r:id="rId124"/>
    <p:sldId id="399" r:id="rId125"/>
    <p:sldId id="400" r:id="rId126"/>
    <p:sldId id="410" r:id="rId127"/>
    <p:sldId id="409" r:id="rId128"/>
    <p:sldId id="407" r:id="rId129"/>
    <p:sldId id="408" r:id="rId130"/>
    <p:sldId id="406" r:id="rId131"/>
    <p:sldId id="405" r:id="rId132"/>
    <p:sldId id="404" r:id="rId133"/>
    <p:sldId id="411" r:id="rId134"/>
    <p:sldId id="403" r:id="rId135"/>
    <p:sldId id="402" r:id="rId136"/>
    <p:sldId id="401" r:id="rId137"/>
    <p:sldId id="412" r:id="rId138"/>
    <p:sldId id="416" r:id="rId139"/>
    <p:sldId id="417" r:id="rId140"/>
    <p:sldId id="415" r:id="rId141"/>
    <p:sldId id="414" r:id="rId142"/>
    <p:sldId id="413" r:id="rId143"/>
    <p:sldId id="418" r:id="rId144"/>
    <p:sldId id="420" r:id="rId145"/>
    <p:sldId id="426" r:id="rId146"/>
    <p:sldId id="427" r:id="rId147"/>
    <p:sldId id="423" r:id="rId148"/>
    <p:sldId id="425" r:id="rId149"/>
    <p:sldId id="424" r:id="rId150"/>
    <p:sldId id="422" r:id="rId151"/>
    <p:sldId id="421" r:id="rId152"/>
    <p:sldId id="428" r:id="rId153"/>
    <p:sldId id="432" r:id="rId154"/>
    <p:sldId id="431" r:id="rId155"/>
    <p:sldId id="430" r:id="rId156"/>
    <p:sldId id="429" r:id="rId157"/>
    <p:sldId id="433" r:id="rId158"/>
    <p:sldId id="440" r:id="rId159"/>
    <p:sldId id="438" r:id="rId160"/>
    <p:sldId id="439" r:id="rId161"/>
    <p:sldId id="437" r:id="rId162"/>
    <p:sldId id="436" r:id="rId163"/>
    <p:sldId id="435" r:id="rId164"/>
    <p:sldId id="434" r:id="rId165"/>
    <p:sldId id="441" r:id="rId166"/>
    <p:sldId id="443" r:id="rId167"/>
    <p:sldId id="452" r:id="rId168"/>
    <p:sldId id="451" r:id="rId169"/>
    <p:sldId id="453" r:id="rId170"/>
    <p:sldId id="450" r:id="rId171"/>
    <p:sldId id="449" r:id="rId172"/>
    <p:sldId id="448" r:id="rId173"/>
    <p:sldId id="447" r:id="rId174"/>
    <p:sldId id="446" r:id="rId175"/>
    <p:sldId id="445" r:id="rId176"/>
    <p:sldId id="444" r:id="rId177"/>
    <p:sldId id="454" r:id="rId178"/>
    <p:sldId id="456" r:id="rId179"/>
    <p:sldId id="455" r:id="rId180"/>
    <p:sldId id="458" r:id="rId181"/>
    <p:sldId id="463" r:id="rId182"/>
    <p:sldId id="462" r:id="rId183"/>
    <p:sldId id="460" r:id="rId184"/>
    <p:sldId id="461" r:id="rId185"/>
    <p:sldId id="459" r:id="rId186"/>
    <p:sldId id="464" r:id="rId187"/>
    <p:sldId id="465" r:id="rId188"/>
    <p:sldId id="472" r:id="rId189"/>
    <p:sldId id="471" r:id="rId190"/>
    <p:sldId id="470" r:id="rId191"/>
    <p:sldId id="469" r:id="rId192"/>
    <p:sldId id="467" r:id="rId193"/>
    <p:sldId id="468" r:id="rId194"/>
    <p:sldId id="466" r:id="rId195"/>
    <p:sldId id="473" r:id="rId196"/>
    <p:sldId id="474" r:id="rId197"/>
    <p:sldId id="475" r:id="rId198"/>
    <p:sldId id="479" r:id="rId199"/>
    <p:sldId id="478" r:id="rId200"/>
    <p:sldId id="476" r:id="rId201"/>
    <p:sldId id="477" r:id="rId202"/>
    <p:sldId id="481" r:id="rId203"/>
    <p:sldId id="486" r:id="rId204"/>
    <p:sldId id="485" r:id="rId205"/>
    <p:sldId id="483" r:id="rId206"/>
    <p:sldId id="484" r:id="rId207"/>
    <p:sldId id="482" r:id="rId208"/>
    <p:sldId id="496" r:id="rId209"/>
    <p:sldId id="498" r:id="rId210"/>
    <p:sldId id="503" r:id="rId211"/>
    <p:sldId id="502" r:id="rId212"/>
    <p:sldId id="501" r:id="rId213"/>
    <p:sldId id="500" r:id="rId214"/>
    <p:sldId id="499" r:id="rId215"/>
    <p:sldId id="506" r:id="rId216"/>
    <p:sldId id="505" r:id="rId217"/>
    <p:sldId id="504" r:id="rId218"/>
    <p:sldId id="515" r:id="rId219"/>
    <p:sldId id="519" r:id="rId220"/>
    <p:sldId id="518" r:id="rId221"/>
    <p:sldId id="517" r:id="rId222"/>
    <p:sldId id="516" r:id="rId223"/>
    <p:sldId id="514" r:id="rId224"/>
    <p:sldId id="513" r:id="rId225"/>
    <p:sldId id="512" r:id="rId226"/>
    <p:sldId id="511" r:id="rId227"/>
    <p:sldId id="510" r:id="rId228"/>
    <p:sldId id="509" r:id="rId229"/>
    <p:sldId id="520" r:id="rId230"/>
    <p:sldId id="521" r:id="rId231"/>
    <p:sldId id="522" r:id="rId232"/>
    <p:sldId id="523" r:id="rId233"/>
    <p:sldId id="531" r:id="rId234"/>
    <p:sldId id="530" r:id="rId235"/>
    <p:sldId id="529" r:id="rId236"/>
    <p:sldId id="528" r:id="rId237"/>
    <p:sldId id="527" r:id="rId238"/>
    <p:sldId id="526" r:id="rId239"/>
    <p:sldId id="525" r:id="rId240"/>
    <p:sldId id="524" r:id="rId241"/>
  </p:sldIdLst>
  <p:sldSz cx="9144000" cy="6858000" type="screen4x3"/>
  <p:notesSz cx="6723063" cy="9853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9" d="100"/>
          <a:sy n="119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handoutMaster" Target="handoutMasters/handout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18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FB02-2C8E-43B1-989C-C6531AE7EDF5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18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38D91-2470-4FBA-85E9-4D0AF7D5E8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46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5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5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6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2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1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4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3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7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3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0C30-AC5B-49FF-BB0F-39AD174085A9}" type="datetimeFigureOut">
              <a:rPr lang="nb-NO" smtClean="0"/>
              <a:t>11.12.2017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7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86.png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86.png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87.png"/><Relationship Id="rId4" Type="http://schemas.openxmlformats.org/officeDocument/2006/relationships/image" Target="../media/image73.png"/><Relationship Id="rId9" Type="http://schemas.openxmlformats.org/officeDocument/2006/relationships/image" Target="../media/image86.png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4 – Binære utfallsvariable, forskjell i andeler mellom grupper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  <a:p>
            <a:r>
              <a:rPr lang="nb-NO" dirty="0" smtClean="0"/>
              <a:t>Antall individer som ikke opplever </a:t>
            </a:r>
            <a:r>
              <a:rPr lang="nb-NO" i="1" dirty="0" smtClean="0"/>
              <a:t>D </a:t>
            </a:r>
            <a:r>
              <a:rPr lang="nb-NO" dirty="0" smtClean="0"/>
              <a:t>(de opplever altså </a:t>
            </a:r>
            <a:r>
              <a:rPr lang="nb-NO" i="1" dirty="0" smtClean="0"/>
              <a:t>H</a:t>
            </a:r>
            <a:r>
              <a:rPr lang="nb-NO" dirty="0" smtClean="0"/>
              <a:t>) er </a:t>
            </a:r>
            <a:r>
              <a:rPr lang="nb-NO" i="1" dirty="0" smtClean="0">
                <a:solidFill>
                  <a:srgbClr val="FF0000"/>
                </a:solidFill>
              </a:rPr>
              <a:t>h</a:t>
            </a:r>
            <a:r>
              <a:rPr lang="nb-NO" i="1" dirty="0" smtClean="0"/>
              <a:t>=n-d.</a:t>
            </a:r>
          </a:p>
          <a:p>
            <a:r>
              <a:rPr lang="nb-NO" dirty="0" smtClean="0"/>
              <a:t>Andelen som opplever </a:t>
            </a:r>
            <a:r>
              <a:rPr lang="nb-NO" i="1" dirty="0" smtClean="0"/>
              <a:t>D</a:t>
            </a:r>
            <a:r>
              <a:rPr lang="nb-NO" dirty="0" smtClean="0"/>
              <a:t> er </a:t>
            </a:r>
            <a:r>
              <a:rPr lang="nb-NO" i="1" dirty="0" smtClean="0">
                <a:solidFill>
                  <a:srgbClr val="FF0000"/>
                </a:solidFill>
              </a:rPr>
              <a:t>p</a:t>
            </a:r>
            <a:r>
              <a:rPr lang="nb-NO" i="1" dirty="0" smtClean="0"/>
              <a:t>=d/n.</a:t>
            </a:r>
          </a:p>
          <a:p>
            <a:pPr lvl="1"/>
            <a:r>
              <a:rPr lang="nb-NO" dirty="0" smtClean="0"/>
              <a:t>Estimerer den sanne andelen i populasjonen.</a:t>
            </a:r>
          </a:p>
          <a:p>
            <a:pPr lvl="1"/>
            <a:r>
              <a:rPr lang="nb-NO" dirty="0" smtClean="0"/>
              <a:t>Estimerer den sanne sannsynligheten for å oppleve </a:t>
            </a:r>
            <a:r>
              <a:rPr lang="nb-NO" i="1" dirty="0" smtClean="0"/>
              <a:t>D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Estimerer </a:t>
            </a:r>
            <a:r>
              <a:rPr lang="nb-NO" i="1" dirty="0" smtClean="0"/>
              <a:t>risikoen </a:t>
            </a:r>
            <a:r>
              <a:rPr lang="nb-NO" dirty="0" smtClean="0"/>
              <a:t>i populasjonen.</a:t>
            </a:r>
            <a:endParaRPr lang="nb-NO" i="1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44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3987980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264649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47467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994638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0284651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2791534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9203819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pPr lvl="2"/>
            <a:r>
              <a:rPr lang="nb-NO" dirty="0" smtClean="0"/>
              <a:t>OR=RR=1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8318651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pPr lvl="2"/>
            <a:r>
              <a:rPr lang="nb-NO" dirty="0" smtClean="0"/>
              <a:t>OR=RR=1</a:t>
            </a:r>
          </a:p>
          <a:p>
            <a:pPr lvl="2"/>
            <a:r>
              <a:rPr lang="nb-NO" dirty="0" smtClean="0"/>
              <a:t>Om utfallet er sjeldent, så OR≈RR.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1198595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pPr lvl="2"/>
            <a:r>
              <a:rPr lang="nb-NO" dirty="0" smtClean="0"/>
              <a:t>OR=RR=1</a:t>
            </a:r>
          </a:p>
          <a:p>
            <a:pPr lvl="2"/>
            <a:r>
              <a:rPr lang="nb-NO" dirty="0" smtClean="0"/>
              <a:t>Om utfallet er sjeldent, så OR≈RR.</a:t>
            </a:r>
          </a:p>
          <a:p>
            <a:r>
              <a:rPr lang="el-GR" dirty="0"/>
              <a:t>χ</a:t>
            </a:r>
            <a:r>
              <a:rPr lang="nb-NO" dirty="0"/>
              <a:t>^2</a:t>
            </a:r>
            <a:r>
              <a:rPr lang="nb-NO" dirty="0" smtClean="0"/>
              <a:t> er nyttig når eksponeringen og/eller utfallet har flere enn to kategorier.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9888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er interessert i å sammenlikne grupper av individer. </a:t>
            </a:r>
          </a:p>
          <a:p>
            <a:pPr lvl="1"/>
            <a:r>
              <a:rPr lang="nb-NO" dirty="0" smtClean="0"/>
              <a:t>Relativ risiko.</a:t>
            </a:r>
          </a:p>
          <a:p>
            <a:pPr lvl="1"/>
            <a:r>
              <a:rPr lang="nb-NO" dirty="0" smtClean="0"/>
              <a:t>Odds ratio.</a:t>
            </a:r>
          </a:p>
          <a:p>
            <a:pPr lvl="1"/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Vanlig notasjon: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155715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155715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600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5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478163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pPr lvl="1"/>
            <a:r>
              <a:rPr lang="nb-NO" dirty="0" smtClean="0"/>
              <a:t>Vi kan justere for kategoriske variabler (med mange kategorier).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7196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pPr lvl="1"/>
            <a:r>
              <a:rPr lang="nb-NO" dirty="0" smtClean="0"/>
              <a:t>Vi kan justere for kategoriske variabler (med mange kategorier).</a:t>
            </a:r>
          </a:p>
          <a:p>
            <a:pPr lvl="1"/>
            <a:r>
              <a:rPr lang="nb-NO" dirty="0" smtClean="0"/>
              <a:t>Vi kan justere for kontinuerlige variabler.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45840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pPr lvl="1"/>
            <a:r>
              <a:rPr lang="nb-NO" dirty="0" smtClean="0"/>
              <a:t>Vi kan justere for kategoriske variabler (med mange kategorier).</a:t>
            </a:r>
          </a:p>
          <a:p>
            <a:pPr lvl="1"/>
            <a:r>
              <a:rPr lang="nb-NO" dirty="0" smtClean="0"/>
              <a:t>Vi kan justere for kontinuerlige variabler.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MEN:</a:t>
            </a:r>
          </a:p>
          <a:p>
            <a:r>
              <a:rPr lang="nb-NO" dirty="0" smtClean="0"/>
              <a:t>Vi beregner logaritmen til en odds, i stedet for en kontinuerlig variabel.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5773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/>
                  <a:t>Analogt til lineær regresjon.</a:t>
                </a:r>
              </a:p>
              <a:p>
                <a:pPr lvl="1"/>
                <a:r>
                  <a:rPr lang="nb-NO" dirty="0" smtClean="0"/>
                  <a:t>Vi kan justere for kategoriske variabler (med mange kategorier).</a:t>
                </a:r>
              </a:p>
              <a:p>
                <a:pPr lvl="1"/>
                <a:r>
                  <a:rPr lang="nb-NO" dirty="0" smtClean="0"/>
                  <a:t>Vi kan justere for kontinuerlige variabler.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MEN:</a:t>
                </a:r>
              </a:p>
              <a:p>
                <a:r>
                  <a:rPr lang="nb-NO" dirty="0"/>
                  <a:t>Vi beregner logaritmen </a:t>
                </a:r>
                <a:r>
                  <a:rPr lang="nb-NO" dirty="0" smtClean="0"/>
                  <a:t>til en odds, i stedet for en kontinuerlig variabel.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nb-NO" dirty="0" smtClean="0">
                    <a:solidFill>
                      <a:srgbClr val="FF0000"/>
                    </a:solidFill>
                  </a:rPr>
                  <a:t> </a:t>
                </a:r>
                <a:r>
                  <a:rPr lang="nb-NO" dirty="0" smtClean="0"/>
                  <a:t>i motsetning til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  <a:blipFill rotWithShape="1">
                <a:blip r:embed="rId2"/>
                <a:stretch>
                  <a:fillRect l="-1704" t="-2954" r="-140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69319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/>
                  <a:t>Analogt til lineær regresjon.</a:t>
                </a:r>
              </a:p>
              <a:p>
                <a:pPr lvl="1"/>
                <a:r>
                  <a:rPr lang="nb-NO" dirty="0" smtClean="0"/>
                  <a:t>Vi kan justere for kategoriske variabler (med mange kategorier).</a:t>
                </a:r>
              </a:p>
              <a:p>
                <a:pPr lvl="1"/>
                <a:r>
                  <a:rPr lang="nb-NO" dirty="0" smtClean="0"/>
                  <a:t>Vi kan justere for kontinuerlige variabler.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MEN:</a:t>
                </a:r>
              </a:p>
              <a:p>
                <a:r>
                  <a:rPr lang="nb-NO" dirty="0"/>
                  <a:t>Vi beregner logaritmen </a:t>
                </a:r>
                <a:r>
                  <a:rPr lang="nb-NO" dirty="0" smtClean="0"/>
                  <a:t>til en odds, i stedet for en kontinuerlig variabel.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nb-NO" dirty="0" smtClean="0"/>
                  <a:t> i motsetning til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endParaRPr lang="nb-NO" dirty="0" smtClean="0">
                  <a:solidFill>
                    <a:srgbClr val="FF0000"/>
                  </a:solidFill>
                </a:endParaRPr>
              </a:p>
              <a:p>
                <a:r>
                  <a:rPr lang="nb-NO" dirty="0" smtClean="0"/>
                  <a:t>Her er p/(1-p) oddsen for å f.eks. å være syk.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407" b="-24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6306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46875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468759"/>
              </a:xfrm>
              <a:blipFill rotWithShape="1">
                <a:blip r:embed="rId2"/>
                <a:stretch>
                  <a:fillRect l="-1185" b="-108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4015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26084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260847"/>
              </a:xfrm>
              <a:blipFill rotWithShape="1">
                <a:blip r:embed="rId2"/>
                <a:stretch>
                  <a:fillRect l="-1185" b="-35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6349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2088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20887"/>
              </a:xfrm>
              <a:blipFill rotWithShape="1">
                <a:blip r:embed="rId2"/>
                <a:stretch>
                  <a:fillRect l="-1185" b="-46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36088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5293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52935"/>
              </a:xfrm>
              <a:blipFill rotWithShape="1">
                <a:blip r:embed="rId2"/>
                <a:stretch>
                  <a:fillRect l="-1185" b="-3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7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 smtClean="0"/>
                  <a:t>Risikoen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866585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866585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68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8552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b-NO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dirty="0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74160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b-NO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dirty="0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.</a:t>
                </a:r>
              </a:p>
              <a:p>
                <a:r>
                  <a:rPr lang="nb-NO" dirty="0" smtClean="0"/>
                  <a:t>Koeffisienten eksponert,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tolkes altså som en OR!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b="-24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2240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SPSS:</a:t>
            </a:r>
          </a:p>
          <a:p>
            <a:pPr lvl="1"/>
            <a:r>
              <a:rPr lang="nb-NO" dirty="0" smtClean="0"/>
              <a:t>Tolker den </a:t>
            </a:r>
            <a:r>
              <a:rPr lang="nb-NO" i="1" dirty="0" smtClean="0">
                <a:solidFill>
                  <a:srgbClr val="FF0000"/>
                </a:solidFill>
              </a:rPr>
              <a:t>høyeste</a:t>
            </a:r>
            <a:r>
              <a:rPr lang="nb-NO" dirty="0" smtClean="0"/>
              <a:t> verdien i </a:t>
            </a:r>
            <a:r>
              <a:rPr lang="nb-NO" dirty="0" err="1" smtClean="0"/>
              <a:t>utfallsvariablen</a:t>
            </a:r>
            <a:r>
              <a:rPr lang="nb-NO" dirty="0" smtClean="0"/>
              <a:t> (syk/ikke syk) som den vi er interessert i.</a:t>
            </a:r>
          </a:p>
        </p:txBody>
      </p:sp>
    </p:spTree>
    <p:extLst>
      <p:ext uri="{BB962C8B-B14F-4D97-AF65-F5344CB8AC3E}">
        <p14:creationId xmlns:p14="http://schemas.microsoft.com/office/powerpoint/2010/main" val="216210884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SPSS:</a:t>
            </a:r>
          </a:p>
          <a:p>
            <a:pPr lvl="1"/>
            <a:r>
              <a:rPr lang="nb-NO" dirty="0" smtClean="0"/>
              <a:t>Tolker den </a:t>
            </a:r>
            <a:r>
              <a:rPr lang="nb-NO" i="1" dirty="0" smtClean="0">
                <a:solidFill>
                  <a:srgbClr val="FF0000"/>
                </a:solidFill>
              </a:rPr>
              <a:t>høyeste</a:t>
            </a:r>
            <a:r>
              <a:rPr lang="nb-NO" dirty="0" smtClean="0"/>
              <a:t> verdien i </a:t>
            </a:r>
            <a:r>
              <a:rPr lang="nb-NO" dirty="0" err="1" smtClean="0"/>
              <a:t>utfallsvariablen</a:t>
            </a:r>
            <a:r>
              <a:rPr lang="nb-NO" dirty="0" smtClean="0"/>
              <a:t> (syk/ikke syk) som den vi er interessert i.</a:t>
            </a:r>
          </a:p>
          <a:p>
            <a:pPr lvl="1"/>
            <a:r>
              <a:rPr lang="nb-NO" dirty="0" smtClean="0"/>
              <a:t>For den uavhengige variabelen (eksponeringen), kan vi </a:t>
            </a:r>
            <a:r>
              <a:rPr lang="nb-NO" i="1" dirty="0" smtClean="0">
                <a:solidFill>
                  <a:srgbClr val="FF0000"/>
                </a:solidFill>
              </a:rPr>
              <a:t>velge</a:t>
            </a:r>
            <a:r>
              <a:rPr lang="nb-NO" dirty="0" smtClean="0"/>
              <a:t> referansekategori i menyen.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47930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6766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</p:txBody>
      </p:sp>
    </p:spTree>
    <p:extLst>
      <p:ext uri="{BB962C8B-B14F-4D97-AF65-F5344CB8AC3E}">
        <p14:creationId xmlns:p14="http://schemas.microsoft.com/office/powerpoint/2010/main" val="192538023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1807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801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7567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1516751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147885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4768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120172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24876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4768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7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 smtClean="0"/>
                  <a:t>Risikoen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r>
                  <a:rPr lang="nb-NO" dirty="0" smtClean="0"/>
                  <a:t>Relativ risiko for å bli syk, eksponert vs. ikke eksponert:</a:t>
                </a:r>
              </a:p>
              <a:p>
                <a:pPr lvl="1"/>
                <a:r>
                  <a:rPr lang="nb-NO" dirty="0" smtClean="0"/>
                  <a:t>RR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45749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45749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64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8183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01067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377632" y="3211839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06935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316416" y="2996952"/>
            <a:ext cx="80778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4483430" y="558924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NB! Dersom man vil endre referansekategori, må man huske å trykke «</a:t>
            </a:r>
            <a:r>
              <a:rPr lang="nb-NO" dirty="0" err="1" smtClean="0"/>
              <a:t>Change</a:t>
            </a:r>
            <a:r>
              <a:rPr lang="nb-NO" dirty="0" smtClean="0"/>
              <a:t>» før man trykker «</a:t>
            </a:r>
            <a:r>
              <a:rPr lang="nb-NO" dirty="0" err="1" smtClean="0"/>
              <a:t>continue</a:t>
            </a:r>
            <a:r>
              <a:rPr lang="nb-NO" dirty="0" smtClean="0"/>
              <a:t>»!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03059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24534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35184"/>
            <a:ext cx="4650267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539290" y="4437112"/>
            <a:ext cx="168889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783914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35184"/>
            <a:ext cx="4650267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539290" y="4437112"/>
            <a:ext cx="168889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23517"/>
            <a:ext cx="4663008" cy="399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436096" y="4581128"/>
            <a:ext cx="792088" cy="63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04555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606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108720"/>
          </a:xfrm>
        </p:spPr>
        <p:txBody>
          <a:bodyPr>
            <a:normAutofit fontScale="92500" lnSpcReduction="10000"/>
          </a:bodyPr>
          <a:lstStyle/>
          <a:p>
            <a:endParaRPr lang="nb-NO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7191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407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108720"/>
          </a:xfrm>
        </p:spPr>
        <p:txBody>
          <a:bodyPr>
            <a:normAutofit fontScale="92500" lnSpcReduction="20000"/>
          </a:bodyPr>
          <a:lstStyle/>
          <a:p>
            <a:endParaRPr lang="nb-NO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3273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108720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674593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25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3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692896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  <a:p>
            <a:pPr lvl="1"/>
            <a:r>
              <a:rPr lang="nb-NO" dirty="0" smtClean="0"/>
              <a:t>OR for å få diabetes er altså 1,8 når man sammenlikner en som er overvektig med en som ikke er det.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674593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87120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340968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  <a:p>
            <a:pPr lvl="1"/>
            <a:r>
              <a:rPr lang="nb-NO" dirty="0" smtClean="0"/>
              <a:t>OR for å få diabetes er altså 1,8 når man sammenlikner en som er overvektig med en som ikke er det.</a:t>
            </a:r>
          </a:p>
          <a:p>
            <a:pPr lvl="1"/>
            <a:r>
              <a:rPr lang="nb-NO" dirty="0" smtClean="0"/>
              <a:t>Samme resultat som tidligere!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674593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9243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23728" y="3875360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76576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56992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  <a:p>
            <a:pPr lvl="1"/>
            <a:r>
              <a:rPr lang="nb-NO" dirty="0" smtClean="0"/>
              <a:t>OR for å få diabetes er altså 1,8 når man sammenlikner en som er overvektig med en som ikke er det.</a:t>
            </a:r>
          </a:p>
          <a:p>
            <a:pPr lvl="1"/>
            <a:r>
              <a:rPr lang="nb-NO" dirty="0" smtClean="0"/>
              <a:t>Samme resultat som tidligere!</a:t>
            </a:r>
          </a:p>
          <a:p>
            <a:pPr lvl="1"/>
            <a:r>
              <a:rPr lang="nb-NO" dirty="0" smtClean="0"/>
              <a:t>NB! Ikke signifikant.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4088" y="5674593"/>
            <a:ext cx="648072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9243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9556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Konstruer en </a:t>
            </a:r>
            <a:r>
              <a:rPr lang="nb-NO" dirty="0"/>
              <a:t>logistisk regresjonsmodell </a:t>
            </a:r>
            <a:r>
              <a:rPr lang="nb-NO" dirty="0" smtClean="0"/>
              <a:t>for hjerteinfarkt «mi», </a:t>
            </a:r>
            <a:r>
              <a:rPr lang="nb-NO" dirty="0"/>
              <a:t>med </a:t>
            </a:r>
            <a:r>
              <a:rPr lang="nb-NO" dirty="0" smtClean="0"/>
              <a:t>røyking (noen gang eller aldri) «</a:t>
            </a:r>
            <a:r>
              <a:rPr lang="nb-NO" dirty="0" err="1" smtClean="0"/>
              <a:t>smokingNew</a:t>
            </a:r>
            <a:r>
              <a:rPr lang="nb-NO" dirty="0" smtClean="0"/>
              <a:t>» </a:t>
            </a:r>
            <a:r>
              <a:rPr lang="nb-NO" dirty="0"/>
              <a:t>som uavhengig variabel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169546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89269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«mi», med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68094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8287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«mi», med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«mi»-variabelen (der 1 er hjerteinfarkt, og 0 er fravær av hjerteinfarkt) som avhengig variabel (utfallsvariabel).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499992" cy="40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6228184" y="1412776"/>
            <a:ext cx="216024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96899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2608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«mi», med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«mi»-variabelen (der 1 er hjerteinfarkt, og 0 er fravær av hjerteinfarkt) som avhengig variabel (utfallsvariabel).</a:t>
            </a:r>
          </a:p>
          <a:p>
            <a:r>
              <a:rPr lang="nb-NO" dirty="0" smtClean="0"/>
              <a:t>Legger vår konstruerte variabel «</a:t>
            </a:r>
            <a:r>
              <a:rPr lang="nb-NO" dirty="0" err="1" smtClean="0"/>
              <a:t>smokingNew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499992" cy="40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6300192" y="2348880"/>
            <a:ext cx="216024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28975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8369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«mi», med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«mi»-variabelen (der 1 er hjerteinfarkt, og 0 er fravær av hjerteinfarkt) som avhengig variabel (utfallsvariabel).</a:t>
            </a:r>
          </a:p>
          <a:p>
            <a:r>
              <a:rPr lang="nb-NO" dirty="0" smtClean="0"/>
              <a:t>Legger vår konstruerte variabel «</a:t>
            </a:r>
            <a:r>
              <a:rPr lang="nb-NO" dirty="0" err="1" smtClean="0"/>
              <a:t>smokingNew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</a:t>
            </a:r>
            <a:r>
              <a:rPr lang="nb-NO" dirty="0" err="1"/>
              <a:t>smokingNew</a:t>
            </a:r>
            <a:r>
              <a:rPr lang="nb-NO" dirty="0" smtClean="0"/>
              <a:t>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499992" cy="40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7375"/>
            <a:ext cx="434792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372200" y="1988840"/>
            <a:ext cx="223224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33749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70525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«mi», med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</a:t>
            </a:r>
            <a:r>
              <a:rPr lang="nb-NO" dirty="0" err="1" smtClean="0"/>
              <a:t>orginale</a:t>
            </a:r>
            <a:r>
              <a:rPr lang="nb-NO" dirty="0" smtClean="0"/>
              <a:t> «mi»-variabelen (der 1 er hjerteinfarkt, og 0 er fravær av hjerteinfarkt) som avhengig variabel (utfallsvariabel).</a:t>
            </a:r>
          </a:p>
          <a:p>
            <a:r>
              <a:rPr lang="nb-NO" dirty="0" smtClean="0"/>
              <a:t>Legger vår konstruerte variabel «</a:t>
            </a:r>
            <a:r>
              <a:rPr lang="nb-NO" dirty="0" err="1" smtClean="0"/>
              <a:t>smokingNew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</a:t>
            </a:r>
            <a:r>
              <a:rPr lang="nb-NO" dirty="0" err="1"/>
              <a:t>smokingNew</a:t>
            </a:r>
            <a:r>
              <a:rPr lang="nb-NO" dirty="0" smtClean="0"/>
              <a:t>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</a:t>
            </a:r>
            <a:r>
              <a:rPr lang="nb-NO" dirty="0" err="1" smtClean="0"/>
              <a:t>smokingNew</a:t>
            </a:r>
            <a:r>
              <a:rPr lang="nb-NO" dirty="0" smtClean="0"/>
              <a:t>=JA har kategorien 1, mens </a:t>
            </a:r>
            <a:r>
              <a:rPr lang="nb-NO" dirty="0" err="1"/>
              <a:t>smokingNew</a:t>
            </a:r>
            <a:r>
              <a:rPr lang="nb-NO" dirty="0" smtClean="0"/>
              <a:t>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499992" cy="40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7375"/>
            <a:ext cx="434792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372200" y="3933056"/>
            <a:ext cx="223224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92867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«mi», med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«mi»-variabelen (der 1 er hjerteinfarkt, og 0 er fravær av hjerteinfarkt) som avhengig variabel (utfallsvariabel).</a:t>
            </a:r>
          </a:p>
          <a:p>
            <a:r>
              <a:rPr lang="nb-NO" dirty="0" smtClean="0"/>
              <a:t>Legger vår konstruerte variabel «</a:t>
            </a:r>
            <a:r>
              <a:rPr lang="nb-NO" dirty="0" err="1" smtClean="0"/>
              <a:t>smokingNew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</a:t>
            </a:r>
            <a:r>
              <a:rPr lang="nb-NO" dirty="0" err="1"/>
              <a:t>smokingNew</a:t>
            </a:r>
            <a:r>
              <a:rPr lang="nb-NO" dirty="0" smtClean="0"/>
              <a:t>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</a:t>
            </a:r>
            <a:r>
              <a:rPr lang="nb-NO" dirty="0" err="1" smtClean="0"/>
              <a:t>smokingNew</a:t>
            </a:r>
            <a:r>
              <a:rPr lang="nb-NO" dirty="0" smtClean="0"/>
              <a:t>=JA har kategorien 1, mens </a:t>
            </a:r>
            <a:r>
              <a:rPr lang="nb-NO" dirty="0" err="1"/>
              <a:t>smokingNew</a:t>
            </a:r>
            <a:r>
              <a:rPr lang="nb-NO" dirty="0" smtClean="0"/>
              <a:t>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499992" cy="40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7375"/>
            <a:ext cx="434792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38300"/>
            <a:ext cx="449999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372200" y="2276872"/>
            <a:ext cx="223224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46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9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«mi», med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«mi»-variabelen (der 1 er hjerteinfarkt, og 0 er fravær av hjerteinfarkt) som avhengig variabel (utfallsvariabel).</a:t>
            </a:r>
          </a:p>
          <a:p>
            <a:r>
              <a:rPr lang="nb-NO" dirty="0" smtClean="0"/>
              <a:t>Legger vår konstruerte variabel «</a:t>
            </a:r>
            <a:r>
              <a:rPr lang="nb-NO" dirty="0" err="1" smtClean="0"/>
              <a:t>smokingNew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</a:t>
            </a:r>
            <a:r>
              <a:rPr lang="nb-NO" dirty="0" err="1"/>
              <a:t>smokingNew</a:t>
            </a:r>
            <a:r>
              <a:rPr lang="nb-NO" dirty="0" smtClean="0"/>
              <a:t>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</a:t>
            </a:r>
            <a:r>
              <a:rPr lang="nb-NO" dirty="0" err="1" smtClean="0"/>
              <a:t>smokingNew</a:t>
            </a:r>
            <a:r>
              <a:rPr lang="nb-NO" dirty="0" smtClean="0"/>
              <a:t>=JA har kategorien 1, mens </a:t>
            </a:r>
            <a:r>
              <a:rPr lang="nb-NO" dirty="0" err="1"/>
              <a:t>smokingNew</a:t>
            </a:r>
            <a:r>
              <a:rPr lang="nb-NO" dirty="0" smtClean="0"/>
              <a:t>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499992" cy="40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7375"/>
            <a:ext cx="434792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38300"/>
            <a:ext cx="449999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427984" y="4365104"/>
            <a:ext cx="223224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038967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«mi», med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«mi»-variabelen (der 1 er hjerteinfarkt, og 0 er fravær av hjerteinfarkt) som avhengig variabel (utfallsvariabel).</a:t>
            </a:r>
          </a:p>
          <a:p>
            <a:r>
              <a:rPr lang="nb-NO" dirty="0" smtClean="0"/>
              <a:t>Legger vår konstruerte variabel «</a:t>
            </a:r>
            <a:r>
              <a:rPr lang="nb-NO" dirty="0" err="1" smtClean="0"/>
              <a:t>smokingNew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</a:t>
            </a:r>
            <a:r>
              <a:rPr lang="nb-NO" dirty="0" err="1"/>
              <a:t>smokingNew</a:t>
            </a:r>
            <a:r>
              <a:rPr lang="nb-NO" dirty="0" smtClean="0"/>
              <a:t>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</a:t>
            </a:r>
            <a:r>
              <a:rPr lang="nb-NO" dirty="0" err="1" smtClean="0"/>
              <a:t>smokingNew</a:t>
            </a:r>
            <a:r>
              <a:rPr lang="nb-NO" dirty="0" smtClean="0"/>
              <a:t>=JA har kategorien 1, mens </a:t>
            </a:r>
            <a:r>
              <a:rPr lang="nb-NO" dirty="0" err="1"/>
              <a:t>smokingNew</a:t>
            </a:r>
            <a:r>
              <a:rPr lang="nb-NO" dirty="0" smtClean="0"/>
              <a:t>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499992" cy="40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7375"/>
            <a:ext cx="434792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38300"/>
            <a:ext cx="449999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372200" y="2276872"/>
            <a:ext cx="223224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499992" cy="410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580112" y="4653136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29215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69056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20640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/>
              <a:t>Vi ser av tabellen at </a:t>
            </a:r>
            <a:r>
              <a:rPr lang="nb-NO" dirty="0" err="1"/>
              <a:t>Exp</a:t>
            </a:r>
            <a:r>
              <a:rPr lang="nb-NO" dirty="0"/>
              <a:t>(B) er </a:t>
            </a:r>
            <a:r>
              <a:rPr lang="nb-NO" dirty="0" smtClean="0"/>
              <a:t>2,3 </a:t>
            </a:r>
            <a:r>
              <a:rPr lang="nb-NO" dirty="0"/>
              <a:t>(95% KI: </a:t>
            </a:r>
            <a:r>
              <a:rPr lang="nb-NO" dirty="0" smtClean="0"/>
              <a:t>1,6 </a:t>
            </a:r>
            <a:r>
              <a:rPr lang="nb-NO" dirty="0"/>
              <a:t>– </a:t>
            </a:r>
            <a:r>
              <a:rPr lang="nb-NO" dirty="0" smtClean="0"/>
              <a:t>3,4).</a:t>
            </a:r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69056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2120" y="5569818"/>
            <a:ext cx="1872208" cy="163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43024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/>
              <a:t>Vi ser av tabellen at </a:t>
            </a:r>
            <a:r>
              <a:rPr lang="nb-NO" dirty="0" err="1"/>
              <a:t>Exp</a:t>
            </a:r>
            <a:r>
              <a:rPr lang="nb-NO" dirty="0"/>
              <a:t>(B) er </a:t>
            </a:r>
            <a:r>
              <a:rPr lang="nb-NO" dirty="0" smtClean="0"/>
              <a:t>2,3 </a:t>
            </a:r>
            <a:r>
              <a:rPr lang="nb-NO" dirty="0"/>
              <a:t>(95% KI: </a:t>
            </a:r>
            <a:r>
              <a:rPr lang="nb-NO" dirty="0" smtClean="0"/>
              <a:t>1,6 </a:t>
            </a:r>
            <a:r>
              <a:rPr lang="nb-NO" dirty="0"/>
              <a:t>– </a:t>
            </a:r>
            <a:r>
              <a:rPr lang="nb-NO" dirty="0" smtClean="0"/>
              <a:t>3,4).</a:t>
            </a:r>
            <a:endParaRPr lang="nb-NO" dirty="0"/>
          </a:p>
          <a:p>
            <a:pPr lvl="1"/>
            <a:r>
              <a:rPr lang="nb-NO" dirty="0"/>
              <a:t>OR for å få </a:t>
            </a:r>
            <a:r>
              <a:rPr lang="nb-NO" dirty="0" smtClean="0"/>
              <a:t>hjerteinfarkt </a:t>
            </a:r>
            <a:r>
              <a:rPr lang="nb-NO" dirty="0"/>
              <a:t>er altså </a:t>
            </a:r>
            <a:r>
              <a:rPr lang="nb-NO" dirty="0" smtClean="0"/>
              <a:t>2,3 </a:t>
            </a:r>
            <a:r>
              <a:rPr lang="nb-NO" dirty="0"/>
              <a:t>når man sammenlikner en som </a:t>
            </a:r>
            <a:r>
              <a:rPr lang="nb-NO" dirty="0" smtClean="0"/>
              <a:t>noen gang har røkt </a:t>
            </a:r>
            <a:r>
              <a:rPr lang="nb-NO" dirty="0"/>
              <a:t>med en som </a:t>
            </a:r>
            <a:r>
              <a:rPr lang="nb-NO" dirty="0" smtClean="0"/>
              <a:t>aldri har gjort det.</a:t>
            </a:r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69056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2120" y="5569818"/>
            <a:ext cx="1872208" cy="163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21205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/>
              <a:t>Vi ser av tabellen at </a:t>
            </a:r>
            <a:r>
              <a:rPr lang="nb-NO" dirty="0" err="1"/>
              <a:t>Exp</a:t>
            </a:r>
            <a:r>
              <a:rPr lang="nb-NO" dirty="0"/>
              <a:t>(B) er </a:t>
            </a:r>
            <a:r>
              <a:rPr lang="nb-NO" dirty="0" smtClean="0"/>
              <a:t>2,3 </a:t>
            </a:r>
            <a:r>
              <a:rPr lang="nb-NO" dirty="0"/>
              <a:t>(95% KI: </a:t>
            </a:r>
            <a:r>
              <a:rPr lang="nb-NO" dirty="0" smtClean="0"/>
              <a:t>1,6 </a:t>
            </a:r>
            <a:r>
              <a:rPr lang="nb-NO" dirty="0"/>
              <a:t>– </a:t>
            </a:r>
            <a:r>
              <a:rPr lang="nb-NO" dirty="0" smtClean="0"/>
              <a:t>3,4).</a:t>
            </a:r>
            <a:endParaRPr lang="nb-NO" dirty="0"/>
          </a:p>
          <a:p>
            <a:pPr lvl="1"/>
            <a:r>
              <a:rPr lang="nb-NO" dirty="0"/>
              <a:t>OR for å få hjerteinfarkt er altså 2,3 når man sammenlikner en som noen gang har røkt med en som aldri har gjort det.</a:t>
            </a:r>
          </a:p>
          <a:p>
            <a:pPr lvl="1"/>
            <a:r>
              <a:rPr lang="nb-NO" dirty="0" smtClean="0"/>
              <a:t>Samme </a:t>
            </a:r>
            <a:r>
              <a:rPr lang="nb-NO" dirty="0"/>
              <a:t>resultat som tidligere!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69056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2120" y="5569818"/>
            <a:ext cx="1872208" cy="163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21" y="3501008"/>
            <a:ext cx="34563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20272" y="4330423"/>
            <a:ext cx="1872208" cy="163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92477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/>
              <a:t>Vi ser av tabellen at </a:t>
            </a:r>
            <a:r>
              <a:rPr lang="nb-NO" dirty="0" err="1"/>
              <a:t>Exp</a:t>
            </a:r>
            <a:r>
              <a:rPr lang="nb-NO" dirty="0"/>
              <a:t>(B) er </a:t>
            </a:r>
            <a:r>
              <a:rPr lang="nb-NO" dirty="0" smtClean="0"/>
              <a:t>2,3 </a:t>
            </a:r>
            <a:r>
              <a:rPr lang="nb-NO" dirty="0"/>
              <a:t>(95% KI: </a:t>
            </a:r>
            <a:r>
              <a:rPr lang="nb-NO" dirty="0" smtClean="0"/>
              <a:t>1,6 </a:t>
            </a:r>
            <a:r>
              <a:rPr lang="nb-NO" dirty="0"/>
              <a:t>– </a:t>
            </a:r>
            <a:r>
              <a:rPr lang="nb-NO" dirty="0" smtClean="0"/>
              <a:t>3,4).</a:t>
            </a:r>
            <a:endParaRPr lang="nb-NO" dirty="0"/>
          </a:p>
          <a:p>
            <a:pPr lvl="1"/>
            <a:r>
              <a:rPr lang="nb-NO" dirty="0"/>
              <a:t>OR for å få hjerteinfarkt er altså 2,3 når man sammenlikner en som noen gang har røkt med en som aldri har gjort det.</a:t>
            </a:r>
          </a:p>
          <a:p>
            <a:pPr lvl="1"/>
            <a:r>
              <a:rPr lang="nb-NO" dirty="0" smtClean="0"/>
              <a:t>Samme </a:t>
            </a:r>
            <a:r>
              <a:rPr lang="nb-NO" dirty="0"/>
              <a:t>resultat som tidligere!</a:t>
            </a:r>
          </a:p>
          <a:p>
            <a:pPr lvl="1"/>
            <a:r>
              <a:rPr lang="nb-NO" dirty="0"/>
              <a:t>NB! S</a:t>
            </a:r>
            <a:r>
              <a:rPr lang="nb-NO" dirty="0" smtClean="0"/>
              <a:t>ignifikant</a:t>
            </a:r>
            <a:r>
              <a:rPr lang="nb-NO" dirty="0"/>
              <a:t>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69056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66320" y="5544418"/>
            <a:ext cx="685800" cy="163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21" y="3501008"/>
            <a:ext cx="34563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69128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8926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kan ha en uavhengig variabel (eksponering) med flere kategorier.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7479565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kan ha en uavhengig variabel (eksponering) med flere kategorier.</a:t>
            </a:r>
          </a:p>
          <a:p>
            <a:r>
              <a:rPr lang="nb-NO" dirty="0" smtClean="0"/>
              <a:t>SPSS konstruerer da såkalte «dummy-variabler» for oss.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26118860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kan ha en uavhengig variabel (eksponering) med flere kategorier.</a:t>
            </a:r>
          </a:p>
          <a:p>
            <a:r>
              <a:rPr lang="nb-NO" dirty="0" smtClean="0"/>
              <a:t>SPSS konstruerer da såkalte «dummy-variabler» for oss.</a:t>
            </a:r>
          </a:p>
          <a:p>
            <a:pPr lvl="1"/>
            <a:r>
              <a:rPr lang="nb-NO" dirty="0" smtClean="0"/>
              <a:t>Man velger en referansekategori.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46878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60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9289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92895"/>
              </a:xfrm>
              <a:blipFill rotWithShape="1">
                <a:blip r:embed="rId2"/>
                <a:stretch>
                  <a:fillRect l="-1704" t="-589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58653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34096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340967"/>
              </a:xfrm>
              <a:blipFill rotWithShape="1">
                <a:blip r:embed="rId2"/>
                <a:stretch>
                  <a:fillRect l="-1704" t="-4745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41510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r>
                  <a:rPr lang="nb-NO" dirty="0" smtClean="0"/>
                  <a:t>For en variabel med tre kategorier (0,1 og 2):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1704" t="-397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68895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r>
                  <a:rPr lang="nb-NO" dirty="0" smtClean="0"/>
                  <a:t>For en variabel med tre kategorier (0,1 og 2):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1704" t="-397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6309320"/>
                <a:ext cx="6365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er OR for kat. 1 </a:t>
                </a:r>
                <a:r>
                  <a:rPr lang="nb-NO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1</m:t>
                    </m:r>
                    <m:r>
                      <a:rPr lang="nb-NO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sammenliknet med kat. 0</a:t>
                </a:r>
                <a:endParaRPr lang="nb-NO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309320"/>
                <a:ext cx="636565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66" t="-8197" r="-670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763688" y="5733256"/>
            <a:ext cx="2592288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8150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r>
                  <a:rPr lang="nb-NO" dirty="0" smtClean="0"/>
                  <a:t>For en variabel med tre kategorier (0,1 og 2):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1704" t="-397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51152" y="6313143"/>
                <a:ext cx="6365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dirty="0" smtClean="0"/>
                  <a:t>) er OR for kat. 2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=0,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nb-NO" dirty="0" smtClean="0"/>
                  <a:t>) sammenliknet med kat. 0</a:t>
                </a:r>
                <a:endParaRPr lang="nb-NO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52" y="6313143"/>
                <a:ext cx="636565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66" t="-8333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3635896" y="5805265"/>
            <a:ext cx="1512168" cy="5760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8310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Konstruer en logistisk regresjonsmodell for hjerteinfarkt («mi»), med røyking som uavhengig variabel.</a:t>
            </a:r>
          </a:p>
          <a:p>
            <a:r>
              <a:rPr lang="nb-NO" dirty="0" smtClean="0"/>
              <a:t>Bruk variabelen «smoking», som har 5 kategorier.</a:t>
            </a:r>
          </a:p>
          <a:p>
            <a:r>
              <a:rPr lang="nb-NO" dirty="0" smtClean="0"/>
              <a:t>Velg «Never </a:t>
            </a:r>
            <a:r>
              <a:rPr lang="nb-NO" dirty="0" err="1" smtClean="0"/>
              <a:t>smoked</a:t>
            </a:r>
            <a:r>
              <a:rPr lang="nb-NO" dirty="0" smtClean="0"/>
              <a:t>» (verdi 0) som referansekategori.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761764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0367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«smoking»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20240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59015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«smoking»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977880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1168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«smoking»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«smoking»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86183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1168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«smoking»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«smoking»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8100392" y="1484784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7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9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8369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«smoking»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«smoking»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«smoking»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95214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8369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«smoking»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«smoking»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«smoking»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smoking=0 er «Never </a:t>
            </a:r>
            <a:r>
              <a:rPr lang="nb-NO" dirty="0" err="1" smtClean="0"/>
              <a:t>smoked</a:t>
            </a:r>
            <a:r>
              <a:rPr lang="nb-NO" dirty="0" smtClean="0"/>
              <a:t>»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First» . Klikk «</a:t>
            </a:r>
            <a:r>
              <a:rPr lang="nb-NO" dirty="0" err="1" smtClean="0"/>
              <a:t>Change</a:t>
            </a:r>
            <a:r>
              <a:rPr lang="nb-NO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262499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8369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«smoking»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«smoking»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«smoking»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smoking=0 er «Never </a:t>
            </a:r>
            <a:r>
              <a:rPr lang="nb-NO" dirty="0" err="1" smtClean="0"/>
              <a:t>smoked</a:t>
            </a:r>
            <a:r>
              <a:rPr lang="nb-NO" dirty="0" smtClean="0"/>
              <a:t>»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First» . Klikk «</a:t>
            </a:r>
            <a:r>
              <a:rPr lang="nb-NO" dirty="0" err="1" smtClean="0"/>
              <a:t>Change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782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796136" y="4365104"/>
            <a:ext cx="936104" cy="5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65360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629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«smoking»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«smoking»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«smoking»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smoking=0 er «Never </a:t>
            </a:r>
            <a:r>
              <a:rPr lang="nb-NO" dirty="0" err="1" smtClean="0"/>
              <a:t>smoked</a:t>
            </a:r>
            <a:r>
              <a:rPr lang="nb-NO" dirty="0" smtClean="0"/>
              <a:t>»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First» . Klikk «</a:t>
            </a:r>
            <a:r>
              <a:rPr lang="nb-NO" dirty="0" err="1" smtClean="0"/>
              <a:t>Change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  <a:p>
            <a:r>
              <a:rPr lang="nb-NO" dirty="0" smtClean="0"/>
              <a:t>Klikk «Options».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782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796136" y="4365104"/>
            <a:ext cx="936104" cy="5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53215"/>
            <a:ext cx="4503109" cy="390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8244408" y="2132856"/>
            <a:ext cx="8995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77920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629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«smoking»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«smoking»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«smoking»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smoking=0 er «Never </a:t>
            </a:r>
            <a:r>
              <a:rPr lang="nb-NO" dirty="0" err="1" smtClean="0"/>
              <a:t>smoked</a:t>
            </a:r>
            <a:r>
              <a:rPr lang="nb-NO" dirty="0" smtClean="0"/>
              <a:t>»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First» . Klikk «</a:t>
            </a:r>
            <a:r>
              <a:rPr lang="nb-NO" dirty="0" err="1" smtClean="0"/>
              <a:t>Change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782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796136" y="4365104"/>
            <a:ext cx="936104" cy="5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53215"/>
            <a:ext cx="4503109" cy="390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8244408" y="2132856"/>
            <a:ext cx="8995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27559"/>
            <a:ext cx="4496379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6588224" y="1988840"/>
            <a:ext cx="1948817" cy="9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24212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629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«smoking»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«smoking»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«smoking»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smoking=0 er «Never </a:t>
            </a:r>
            <a:r>
              <a:rPr lang="nb-NO" dirty="0" err="1" smtClean="0"/>
              <a:t>smoked</a:t>
            </a:r>
            <a:r>
              <a:rPr lang="nb-NO" dirty="0" smtClean="0"/>
              <a:t>»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First» . Klikk «</a:t>
            </a:r>
            <a:r>
              <a:rPr lang="nb-NO" dirty="0" err="1" smtClean="0"/>
              <a:t>Change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782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796136" y="4365104"/>
            <a:ext cx="936104" cy="5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53215"/>
            <a:ext cx="4503109" cy="390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8244408" y="2132856"/>
            <a:ext cx="8995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27559"/>
            <a:ext cx="4496379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6588224" y="1988840"/>
            <a:ext cx="1948817" cy="9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Oval 19"/>
          <p:cNvSpPr/>
          <p:nvPr/>
        </p:nvSpPr>
        <p:spPr>
          <a:xfrm>
            <a:off x="4716016" y="4293096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25105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«smoking»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«smoking»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«smoking»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smoking=0 er «Never </a:t>
            </a:r>
            <a:r>
              <a:rPr lang="nb-NO" dirty="0" err="1" smtClean="0"/>
              <a:t>smoked</a:t>
            </a:r>
            <a:r>
              <a:rPr lang="nb-NO" dirty="0" smtClean="0"/>
              <a:t>»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First» . Klikk «</a:t>
            </a:r>
            <a:r>
              <a:rPr lang="nb-NO" dirty="0" err="1" smtClean="0"/>
              <a:t>Change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1484784"/>
            <a:ext cx="25922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300192" y="2420888"/>
            <a:ext cx="194421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0129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916832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5436"/>
            <a:ext cx="4266224" cy="31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8100392" y="3717032"/>
            <a:ext cx="873299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782"/>
            <a:ext cx="4266224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796136" y="4365104"/>
            <a:ext cx="936104" cy="5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53215"/>
            <a:ext cx="4503109" cy="390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8244408" y="2132856"/>
            <a:ext cx="8995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27559"/>
            <a:ext cx="4496379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6588224" y="1988840"/>
            <a:ext cx="1948817" cy="9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Oval 19"/>
          <p:cNvSpPr/>
          <p:nvPr/>
        </p:nvSpPr>
        <p:spPr>
          <a:xfrm>
            <a:off x="4716016" y="4293096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558"/>
            <a:ext cx="4575116" cy="392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5580112" y="4545124"/>
            <a:ext cx="684076" cy="684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32170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944" cy="532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6753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30439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944" cy="14687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Husk hva de ulike kategoriene var!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6753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58714"/>
            <a:ext cx="2881539" cy="24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9337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944" cy="31969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Husk hva de ulike kategoriene var!</a:t>
            </a:r>
          </a:p>
          <a:p>
            <a:r>
              <a:rPr lang="nb-NO" dirty="0" smtClean="0"/>
              <a:t>OR med KI for hver av kategoriene 1-4, sammenliknet med kategori 0.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6753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58714"/>
            <a:ext cx="2881539" cy="24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0112" y="5301208"/>
            <a:ext cx="1872817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32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 = (d/n)/(1-</a:t>
            </a:r>
            <a:r>
              <a:rPr lang="nb-NO" i="1" dirty="0"/>
              <a:t> d/n</a:t>
            </a:r>
            <a:r>
              <a:rPr lang="nb-NO" i="1" dirty="0" smtClean="0"/>
              <a:t>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865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54076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</a:t>
                </a:r>
                <a:r>
                  <a:rPr lang="nb-NO" dirty="0" smtClean="0"/>
                  <a:t>uavhengig </a:t>
                </a:r>
                <a:r>
                  <a:rPr lang="nb-NO" dirty="0" smtClean="0"/>
                  <a:t>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540768"/>
              </a:xfrm>
              <a:blipFill rotWithShape="1">
                <a:blip r:embed="rId2"/>
                <a:stretch>
                  <a:fillRect l="-1333" t="-59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57731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97281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</a:t>
                </a:r>
                <a:r>
                  <a:rPr lang="nb-NO" dirty="0" smtClean="0"/>
                  <a:t>uavhengig </a:t>
                </a:r>
                <a:r>
                  <a:rPr lang="nb-NO" dirty="0" smtClean="0"/>
                  <a:t>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972816"/>
              </a:xfrm>
              <a:blipFill rotWithShape="1">
                <a:blip r:embed="rId2"/>
                <a:stretch>
                  <a:fillRect l="-1333" t="-4644" b="-123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36152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69289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</a:t>
                </a:r>
                <a:r>
                  <a:rPr lang="nb-NO" dirty="0" smtClean="0"/>
                  <a:t>uavhengig </a:t>
                </a:r>
                <a:r>
                  <a:rPr lang="nb-NO" dirty="0" smtClean="0"/>
                  <a:t>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692896"/>
              </a:xfrm>
              <a:blipFill rotWithShape="1">
                <a:blip r:embed="rId2"/>
                <a:stretch>
                  <a:fillRect l="-1333" t="-3401" b="-45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34937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77301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</a:t>
                </a:r>
                <a:r>
                  <a:rPr lang="nb-NO" dirty="0" smtClean="0"/>
                  <a:t>uavhengig </a:t>
                </a:r>
                <a:r>
                  <a:rPr lang="nb-NO" dirty="0" smtClean="0"/>
                  <a:t>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  <a:p>
                <a:pPr lvl="1"/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 er vekt i kg, blir </a:t>
                </a:r>
                <a:r>
                  <a:rPr lang="nb-NO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når man sammenlikner et individ med en bestemt vekt, med et individ som veier ett kg mindre.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773016"/>
              </a:xfrm>
              <a:blipFill rotWithShape="1">
                <a:blip r:embed="rId2"/>
                <a:stretch>
                  <a:fillRect l="-1333" t="-242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8863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</a:t>
                </a:r>
                <a:r>
                  <a:rPr lang="nb-NO" dirty="0" smtClean="0"/>
                  <a:t>uavhengig </a:t>
                </a:r>
                <a:r>
                  <a:rPr lang="nb-NO" dirty="0" smtClean="0"/>
                  <a:t>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  <a:p>
                <a:pPr lvl="1"/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 er vekt i kg, blir </a:t>
                </a:r>
                <a:r>
                  <a:rPr lang="nb-NO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når man sammenlikner et individ med en bestemt vekt, med et individ som veier ett kg mindre.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MERK</a:t>
                </a:r>
                <a:r>
                  <a:rPr lang="nb-NO" dirty="0" smtClean="0"/>
                  <a:t>: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er den samme om man sammenlikner noen som veier 2kg vs. 1kg, som 102kg vs. 101kg.</a:t>
                </a:r>
                <a:endParaRPr lang="nb-NO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2"/>
                <a:stretch>
                  <a:fillRect l="-1333" t="-1943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7209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</a:t>
                </a:r>
                <a:r>
                  <a:rPr lang="nb-NO" dirty="0" smtClean="0"/>
                  <a:t>uavhengig </a:t>
                </a:r>
                <a:r>
                  <a:rPr lang="nb-NO" dirty="0" smtClean="0"/>
                  <a:t>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  <a:p>
                <a:pPr lvl="1"/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 er vekt i kg, blir </a:t>
                </a:r>
                <a:r>
                  <a:rPr lang="nb-NO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når man sammenlikner et individ med en bestemt vekt, med et individ som veier ett kg mindre.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MERK</a:t>
                </a:r>
                <a:r>
                  <a:rPr lang="nb-NO" dirty="0" smtClean="0"/>
                  <a:t>: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er den samme om man sammenlikner noen som veier 2kg vs. 1kg, som 102kg vs. 101kg.</a:t>
                </a:r>
                <a:endParaRPr lang="nb-NO" dirty="0"/>
              </a:p>
              <a:p>
                <a:pPr lvl="1"/>
                <a:r>
                  <a:rPr lang="nb-NO" dirty="0" smtClean="0"/>
                  <a:t>Ikke alltid heldig.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333" t="-1832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79723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Konstruer en logistisk regresjonsmodell for hjerteinfarkt («mi»), der du bruker den kontinuerlige BMI-variabelen («</a:t>
            </a:r>
            <a:r>
              <a:rPr lang="nb-NO" dirty="0" err="1" smtClean="0"/>
              <a:t>bmi</a:t>
            </a:r>
            <a:r>
              <a:rPr lang="nb-NO" dirty="0" smtClean="0"/>
              <a:t>») som uavhengig variabel (eksponering).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692534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3247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sbmi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53377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1168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bmi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39281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5488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bmi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</a:t>
            </a:r>
            <a:r>
              <a:rPr lang="nb-NO" dirty="0" err="1" smtClean="0"/>
              <a:t>bmi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28184" y="242088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4553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 = (d/n)/(1-</a:t>
            </a:r>
            <a:r>
              <a:rPr lang="nb-NO" i="1" dirty="0"/>
              <a:t> d/n</a:t>
            </a:r>
            <a:r>
              <a:rPr lang="nb-NO" i="1" dirty="0" smtClean="0"/>
              <a:t>) =  </a:t>
            </a:r>
            <a:r>
              <a:rPr lang="nb-NO" i="1" dirty="0"/>
              <a:t>d/(n-d) 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45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7649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bmi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</a:t>
            </a:r>
            <a:r>
              <a:rPr lang="nb-NO" dirty="0" err="1" smtClean="0"/>
              <a:t>bmi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44408" y="2060847"/>
            <a:ext cx="792088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13773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0529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bmi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</a:t>
            </a:r>
            <a:r>
              <a:rPr lang="nb-NO" dirty="0" err="1" smtClean="0"/>
              <a:t>bmi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28184" y="242088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0991"/>
            <a:ext cx="4610555" cy="39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588224" y="2060848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81736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5569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bmi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</a:t>
            </a:r>
            <a:r>
              <a:rPr lang="nb-NO" dirty="0" err="1" smtClean="0"/>
              <a:t>bmi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28184" y="242088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0991"/>
            <a:ext cx="4610555" cy="39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499991" y="4293096"/>
            <a:ext cx="194421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151524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9170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bmi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</a:t>
            </a:r>
            <a:r>
              <a:rPr lang="nb-NO" dirty="0" err="1" smtClean="0"/>
              <a:t>bmi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28184" y="242088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0991"/>
            <a:ext cx="4610555" cy="39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922149" y="4607354"/>
            <a:ext cx="66607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04590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bmi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mi-variabelen som avhengig variabel (utfallsvariabel).</a:t>
            </a:r>
          </a:p>
          <a:p>
            <a:r>
              <a:rPr lang="nb-NO" dirty="0" smtClean="0"/>
              <a:t>Legger «</a:t>
            </a:r>
            <a:r>
              <a:rPr lang="nb-NO" dirty="0" err="1" smtClean="0"/>
              <a:t>bmi</a:t>
            </a:r>
            <a:r>
              <a:rPr lang="nb-NO" dirty="0" smtClean="0"/>
              <a:t>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4400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340768"/>
            <a:ext cx="28083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0990"/>
            <a:ext cx="4644008" cy="39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28184" y="242088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0991"/>
            <a:ext cx="4610555" cy="39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588224" y="2060848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499991" y="4293096"/>
            <a:ext cx="194421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0991"/>
            <a:ext cx="4678620" cy="40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472099" y="4581128"/>
            <a:ext cx="828093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057919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OR på 1.05 (95% KI: ) assosiert med én enhets økning i BMI.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5877272"/>
            <a:ext cx="20547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091980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OR på 1.05 (95% KI: ) assosiert med én enhets økning i BMI.</a:t>
            </a:r>
          </a:p>
          <a:p>
            <a:r>
              <a:rPr lang="nb-NO" dirty="0" err="1" smtClean="0"/>
              <a:t>ORen</a:t>
            </a:r>
            <a:r>
              <a:rPr lang="nb-NO" dirty="0" smtClean="0"/>
              <a:t> forbundet med en økning i BMI på 10:</a:t>
            </a:r>
          </a:p>
          <a:p>
            <a:pPr lvl="1"/>
            <a:r>
              <a:rPr lang="nb-NO" dirty="0" err="1" smtClean="0"/>
              <a:t>Exp</a:t>
            </a:r>
            <a:r>
              <a:rPr lang="nb-NO" dirty="0" smtClean="0"/>
              <a:t>(10*0.051) = </a:t>
            </a:r>
            <a:r>
              <a:rPr lang="nb-NO" dirty="0" err="1" smtClean="0"/>
              <a:t>Exp</a:t>
            </a:r>
            <a:r>
              <a:rPr lang="nb-NO" dirty="0" smtClean="0"/>
              <a:t>(0.51) = 1.67</a:t>
            </a:r>
            <a:endParaRPr lang="nb-N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74288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606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Var det lurt å bruke BMI som kontinuerlig variabel?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8734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1087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Var det lurt å bruke BMI som kontinuerlig variabel?</a:t>
            </a:r>
          </a:p>
          <a:p>
            <a:r>
              <a:rPr lang="nb-NO" dirty="0" smtClean="0"/>
              <a:t>Vi gjør en logistisk regresjon for «mi» ved å bruke kategoriske «</a:t>
            </a:r>
            <a:r>
              <a:rPr lang="nb-NO" dirty="0" err="1" smtClean="0"/>
              <a:t>bmicat</a:t>
            </a:r>
            <a:r>
              <a:rPr lang="nb-NO" dirty="0" smtClean="0"/>
              <a:t>» i stedet.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1" y="3501008"/>
            <a:ext cx="6705600" cy="163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53" y="188640"/>
            <a:ext cx="2334766" cy="14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84315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6127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Var det lurt å bruke BMI som kontinuerlig variabel?</a:t>
            </a:r>
          </a:p>
          <a:p>
            <a:r>
              <a:rPr lang="nb-NO" dirty="0" smtClean="0"/>
              <a:t>Vi gjør en logistisk regresjon for «mi» ved å bruke kategoriske «</a:t>
            </a:r>
            <a:r>
              <a:rPr lang="nb-NO" dirty="0" err="1" smtClean="0"/>
              <a:t>bmicat</a:t>
            </a:r>
            <a:r>
              <a:rPr lang="nb-NO" dirty="0" smtClean="0"/>
              <a:t>» i stedet.</a:t>
            </a:r>
          </a:p>
          <a:p>
            <a:pPr lvl="1"/>
            <a:r>
              <a:rPr lang="nb-NO" dirty="0" smtClean="0"/>
              <a:t>Vi kan se om </a:t>
            </a:r>
            <a:r>
              <a:rPr lang="nb-NO" dirty="0"/>
              <a:t>Bene (</a:t>
            </a:r>
            <a:r>
              <a:rPr lang="nb-NO" dirty="0" err="1"/>
              <a:t>B+constant</a:t>
            </a:r>
            <a:r>
              <a:rPr lang="nb-NO" dirty="0"/>
              <a:t>) </a:t>
            </a:r>
            <a:r>
              <a:rPr lang="nb-NO" dirty="0" smtClean="0"/>
              <a:t>øker lineært fra konstantleddet.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1" y="3501008"/>
            <a:ext cx="6705600" cy="163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53" y="188640"/>
            <a:ext cx="2334766" cy="14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4077072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78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Denne bolken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6779096" cy="4525963"/>
          </a:xfrm>
        </p:spPr>
        <p:txBody>
          <a:bodyPr wrap="square">
            <a:normAutofit/>
          </a:bodyPr>
          <a:lstStyle/>
          <a:p>
            <a:r>
              <a:rPr lang="nb-NO" dirty="0" smtClean="0"/>
              <a:t>Skal se på binære utfallsvariable.</a:t>
            </a:r>
          </a:p>
          <a:p>
            <a:r>
              <a:rPr lang="nb-NO" dirty="0" smtClean="0"/>
              <a:t>Skal finne forskjeller i andeler mellom grupper (er andelen syke høyere i en gruppe enn en annen?).</a:t>
            </a:r>
          </a:p>
          <a:p>
            <a:pPr lvl="1"/>
            <a:r>
              <a:rPr lang="nb-NO" dirty="0" smtClean="0"/>
              <a:t>Relativ risiko.</a:t>
            </a:r>
          </a:p>
          <a:p>
            <a:pPr lvl="1"/>
            <a:r>
              <a:rPr lang="nb-NO" dirty="0" smtClean="0"/>
              <a:t>Odds ratio.</a:t>
            </a:r>
          </a:p>
          <a:p>
            <a:pPr lvl="1"/>
            <a:r>
              <a:rPr lang="nb-NO" dirty="0" smtClean="0"/>
              <a:t>χ2 –test.</a:t>
            </a:r>
            <a:endParaRPr lang="nb-NO" dirty="0"/>
          </a:p>
          <a:p>
            <a:pPr lvl="1"/>
            <a:r>
              <a:rPr lang="nb-NO" dirty="0" smtClean="0"/>
              <a:t>Logistisk regresjon.</a:t>
            </a:r>
          </a:p>
        </p:txBody>
      </p:sp>
    </p:spTree>
    <p:extLst>
      <p:ext uri="{BB962C8B-B14F-4D97-AF65-F5344CB8AC3E}">
        <p14:creationId xmlns:p14="http://schemas.microsoft.com/office/powerpoint/2010/main" val="1551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 = (d/n)/(1-</a:t>
            </a:r>
            <a:r>
              <a:rPr lang="nb-NO" i="1" dirty="0"/>
              <a:t> d/n</a:t>
            </a:r>
            <a:r>
              <a:rPr lang="nb-NO" i="1" dirty="0" smtClean="0"/>
              <a:t>) =  d</a:t>
            </a:r>
            <a:r>
              <a:rPr lang="nb-NO" i="1" dirty="0"/>
              <a:t>/(n-d</a:t>
            </a:r>
            <a:r>
              <a:rPr lang="nb-NO" i="1" dirty="0" smtClean="0"/>
              <a:t>) = d/h.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10060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31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9728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Var det lurt å bruke BMI som kontinuerlig variabel?</a:t>
            </a:r>
          </a:p>
          <a:p>
            <a:r>
              <a:rPr lang="nb-NO" dirty="0" smtClean="0"/>
              <a:t>Vi gjør en logistisk regresjon for «mi» ved å bruke kategoriske «</a:t>
            </a:r>
            <a:r>
              <a:rPr lang="nb-NO" dirty="0" err="1" smtClean="0"/>
              <a:t>bmicat</a:t>
            </a:r>
            <a:r>
              <a:rPr lang="nb-NO" dirty="0" smtClean="0"/>
              <a:t>» i stedet.</a:t>
            </a:r>
          </a:p>
          <a:p>
            <a:pPr lvl="1"/>
            <a:r>
              <a:rPr lang="nb-NO" dirty="0" smtClean="0"/>
              <a:t>Vi kan se om </a:t>
            </a:r>
            <a:r>
              <a:rPr lang="nb-NO" dirty="0"/>
              <a:t>Bene (</a:t>
            </a:r>
            <a:r>
              <a:rPr lang="nb-NO" dirty="0" err="1"/>
              <a:t>B+constant</a:t>
            </a:r>
            <a:r>
              <a:rPr lang="nb-NO" dirty="0"/>
              <a:t>) </a:t>
            </a:r>
            <a:r>
              <a:rPr lang="nb-NO" dirty="0" smtClean="0"/>
              <a:t>øker lineært fra </a:t>
            </a:r>
            <a:r>
              <a:rPr lang="nb-NO" dirty="0"/>
              <a:t>konstantleddet.</a:t>
            </a:r>
            <a:endParaRPr lang="nb-NO" dirty="0" smtClean="0"/>
          </a:p>
          <a:p>
            <a:pPr lvl="1"/>
            <a:r>
              <a:rPr lang="nb-NO" dirty="0" smtClean="0"/>
              <a:t>Ser ut som hovedforskjellen ligger i økningen fra «</a:t>
            </a:r>
            <a:r>
              <a:rPr lang="nb-NO" dirty="0" err="1" smtClean="0"/>
              <a:t>Underweight</a:t>
            </a:r>
            <a:r>
              <a:rPr lang="nb-NO" dirty="0" smtClean="0"/>
              <a:t>» til «Normal».</a:t>
            </a:r>
            <a:endParaRPr lang="nb-N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1" y="3501008"/>
            <a:ext cx="6705600" cy="163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53" y="188640"/>
            <a:ext cx="2334766" cy="14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4077072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249511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114800" cy="176528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Var det lurt å bruke BMI som kontinuerlig variabel?</a:t>
            </a:r>
          </a:p>
          <a:p>
            <a:r>
              <a:rPr lang="nb-NO" dirty="0" smtClean="0"/>
              <a:t>Vi gjør en logistisk regresjon for «mi» ved å bruke kategoriske «</a:t>
            </a:r>
            <a:r>
              <a:rPr lang="nb-NO" dirty="0" err="1" smtClean="0"/>
              <a:t>bmicat</a:t>
            </a:r>
            <a:r>
              <a:rPr lang="nb-NO" dirty="0" smtClean="0"/>
              <a:t>» i stedet.</a:t>
            </a:r>
          </a:p>
          <a:p>
            <a:pPr lvl="1"/>
            <a:r>
              <a:rPr lang="nb-NO" dirty="0" smtClean="0"/>
              <a:t>Vi kan se om </a:t>
            </a:r>
            <a:r>
              <a:rPr lang="nb-NO" dirty="0"/>
              <a:t>Bene (</a:t>
            </a:r>
            <a:r>
              <a:rPr lang="nb-NO" dirty="0" err="1"/>
              <a:t>B+constant</a:t>
            </a:r>
            <a:r>
              <a:rPr lang="nb-NO" dirty="0"/>
              <a:t>) </a:t>
            </a:r>
            <a:r>
              <a:rPr lang="nb-NO" dirty="0" smtClean="0"/>
              <a:t>øker lineært fra </a:t>
            </a:r>
            <a:r>
              <a:rPr lang="nb-NO" dirty="0"/>
              <a:t>konstantleddet.</a:t>
            </a:r>
            <a:endParaRPr lang="nb-NO" dirty="0" smtClean="0"/>
          </a:p>
          <a:p>
            <a:pPr lvl="1"/>
            <a:r>
              <a:rPr lang="nb-NO" dirty="0" smtClean="0"/>
              <a:t>Ser ut som hovedforskjellen ligger i økningen fra </a:t>
            </a:r>
            <a:r>
              <a:rPr lang="nb-NO" dirty="0"/>
              <a:t>«</a:t>
            </a:r>
            <a:r>
              <a:rPr lang="nb-NO" dirty="0" err="1"/>
              <a:t>Underweight</a:t>
            </a:r>
            <a:r>
              <a:rPr lang="nb-NO" dirty="0"/>
              <a:t>» til «Normal».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1" y="3501008"/>
            <a:ext cx="6705600" cy="163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53" y="188640"/>
            <a:ext cx="2334766" cy="14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4077071"/>
            <a:ext cx="648072" cy="792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70" y="1852016"/>
            <a:ext cx="3445287" cy="29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24271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2527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Var det lurt å bruke BMI som kontinuerlig variabel?</a:t>
            </a:r>
          </a:p>
          <a:p>
            <a:r>
              <a:rPr lang="nb-NO" dirty="0" smtClean="0"/>
              <a:t>Vi kan også teste formelt hvor bra tilpasningen er når vi bruker en kontinuerlig variabel.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6976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1888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Var det lurt å bruke BMI som kontinuerlig variabel?</a:t>
            </a:r>
          </a:p>
          <a:p>
            <a:r>
              <a:rPr lang="nb-NO" dirty="0" smtClean="0"/>
              <a:t>Vi kan også teste formelt hvor bra tilpasningen er når vi bruker en kontinuerlig variabel.</a:t>
            </a:r>
          </a:p>
          <a:p>
            <a:r>
              <a:rPr lang="nb-NO" dirty="0" smtClean="0"/>
              <a:t>Under «Options» i «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»-menyen, huker vi av for «</a:t>
            </a:r>
            <a:r>
              <a:rPr lang="nb-NO" dirty="0" err="1" smtClean="0"/>
              <a:t>Hosmer-Lemeshow</a:t>
            </a:r>
            <a:r>
              <a:rPr lang="nb-NO" dirty="0" smtClean="0"/>
              <a:t> </a:t>
            </a:r>
            <a:r>
              <a:rPr lang="nb-NO" dirty="0" err="1" smtClean="0"/>
              <a:t>goodness-of-fit</a:t>
            </a:r>
            <a:r>
              <a:rPr lang="nb-NO" dirty="0" smtClean="0"/>
              <a:t>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20374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860032" y="1772816"/>
            <a:ext cx="22322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51456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6208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Var det lurt å bruke BMI som kontinuerlig variabel?</a:t>
            </a:r>
          </a:p>
          <a:p>
            <a:r>
              <a:rPr lang="nb-NO" dirty="0" smtClean="0"/>
              <a:t>Vi kan også teste formelt hvor bra tilpasningen er når vi bruker en kontinuerlig variabel.</a:t>
            </a:r>
          </a:p>
          <a:p>
            <a:r>
              <a:rPr lang="nb-NO" dirty="0" smtClean="0"/>
              <a:t>Under «Options» i «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»-menyen, huker vi av for «</a:t>
            </a:r>
            <a:r>
              <a:rPr lang="nb-NO" dirty="0" err="1" smtClean="0"/>
              <a:t>Hosmer-Lemeshow</a:t>
            </a:r>
            <a:r>
              <a:rPr lang="nb-NO" dirty="0" smtClean="0"/>
              <a:t> </a:t>
            </a:r>
            <a:r>
              <a:rPr lang="nb-NO" dirty="0" err="1" smtClean="0"/>
              <a:t>goodness-of-fit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Da tester vi nullhypotesen at modelltilpasningen er god.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20374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860032" y="1772816"/>
            <a:ext cx="22322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52069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9089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Var det lurt å bruke BMI som kontinuerlig variabel?</a:t>
            </a:r>
          </a:p>
          <a:p>
            <a:r>
              <a:rPr lang="nb-NO" dirty="0" smtClean="0"/>
              <a:t>Vi kan også teste formelt hvor bra tilpasningen er når vi bruker en kontinuerlig variabel.</a:t>
            </a:r>
          </a:p>
          <a:p>
            <a:r>
              <a:rPr lang="nb-NO" dirty="0" smtClean="0"/>
              <a:t>Under «Options» i «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»-menyen, huker vi av for «</a:t>
            </a:r>
            <a:r>
              <a:rPr lang="nb-NO" dirty="0" err="1" smtClean="0"/>
              <a:t>Hosmer-Lemeshow</a:t>
            </a:r>
            <a:r>
              <a:rPr lang="nb-NO" dirty="0" smtClean="0"/>
              <a:t> </a:t>
            </a:r>
            <a:r>
              <a:rPr lang="nb-NO" dirty="0" err="1" smtClean="0"/>
              <a:t>goodness-of-fit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Da tester vi nullhypotesen at modelltilpasningen er god.</a:t>
            </a:r>
          </a:p>
          <a:p>
            <a:r>
              <a:rPr lang="nb-NO" dirty="0" smtClean="0"/>
              <a:t>Resultatet vises i output.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5836"/>
            <a:ext cx="3048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97100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5569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Var det lurt å bruke BMI som kontinuerlig variabel?</a:t>
            </a:r>
          </a:p>
          <a:p>
            <a:r>
              <a:rPr lang="nb-NO" dirty="0" smtClean="0"/>
              <a:t>Vi kan også teste formelt hvor bra tilpasningen er når vi bruker en kontinuerlig variabel.</a:t>
            </a:r>
          </a:p>
          <a:p>
            <a:r>
              <a:rPr lang="nb-NO" dirty="0" smtClean="0"/>
              <a:t>Under «Options» i «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»-menyen, huker vi av for «</a:t>
            </a:r>
            <a:r>
              <a:rPr lang="nb-NO" dirty="0" err="1" smtClean="0"/>
              <a:t>Hosmer-Lemeshow</a:t>
            </a:r>
            <a:r>
              <a:rPr lang="nb-NO" dirty="0" smtClean="0"/>
              <a:t> </a:t>
            </a:r>
            <a:r>
              <a:rPr lang="nb-NO" dirty="0" err="1" smtClean="0"/>
              <a:t>goodness-of-fit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Da tester vi nullhypotesen at modelltilpasningen er god.</a:t>
            </a:r>
          </a:p>
          <a:p>
            <a:r>
              <a:rPr lang="nb-NO" dirty="0" smtClean="0"/>
              <a:t>Resultatet vises i output.</a:t>
            </a:r>
          </a:p>
          <a:p>
            <a:pPr lvl="1"/>
            <a:r>
              <a:rPr lang="nb-NO" dirty="0" smtClean="0"/>
              <a:t>Lav p-verdi på 0,011, så vi forkaster nullhypotesen.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5836"/>
            <a:ext cx="3048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80312" y="3429000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32227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5569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 smtClean="0"/>
              <a:t>Var det lurt å bruke BMI som kontinuerlig variabel?</a:t>
            </a:r>
          </a:p>
          <a:p>
            <a:r>
              <a:rPr lang="nb-NO" dirty="0" smtClean="0"/>
              <a:t>Vi kan også teste formelt hvor bra tilpasningen er når vi bruker en kontinuerlig variabel.</a:t>
            </a:r>
          </a:p>
          <a:p>
            <a:r>
              <a:rPr lang="nb-NO" dirty="0" smtClean="0"/>
              <a:t>Under «Options» i «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»-menyen, huker vi av for «</a:t>
            </a:r>
            <a:r>
              <a:rPr lang="nb-NO" dirty="0" err="1" smtClean="0"/>
              <a:t>Hosmer-Lemeshow</a:t>
            </a:r>
            <a:r>
              <a:rPr lang="nb-NO" dirty="0" smtClean="0"/>
              <a:t> </a:t>
            </a:r>
            <a:r>
              <a:rPr lang="nb-NO" dirty="0" err="1" smtClean="0"/>
              <a:t>goodness-of-fit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Da tester vi nullhypotesen at modelltilpasningen er god.</a:t>
            </a:r>
          </a:p>
          <a:p>
            <a:r>
              <a:rPr lang="nb-NO" dirty="0" smtClean="0"/>
              <a:t>Resultatet vises i output.</a:t>
            </a:r>
          </a:p>
          <a:p>
            <a:pPr lvl="1"/>
            <a:r>
              <a:rPr lang="nb-NO" dirty="0" smtClean="0"/>
              <a:t>Lav p-verdi på 0,011, så vi forkaster nullhypotesen.</a:t>
            </a:r>
          </a:p>
          <a:p>
            <a:pPr lvl="1"/>
            <a:r>
              <a:rPr lang="nb-NO" dirty="0" smtClean="0"/>
              <a:t>Bedre å bruke den kategoriske variabelen.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65913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5836"/>
            <a:ext cx="3048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80312" y="3429000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36716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nb-NO" dirty="0" smtClean="0"/>
              <a:t>Undersøk om det er en sammenheng mellom variabelen for sosial klasse «</a:t>
            </a:r>
            <a:r>
              <a:rPr lang="nb-NO" dirty="0" err="1" smtClean="0"/>
              <a:t>socclass</a:t>
            </a:r>
            <a:r>
              <a:rPr lang="nb-NO" dirty="0" smtClean="0"/>
              <a:t>» og </a:t>
            </a:r>
            <a:r>
              <a:rPr lang="nb-NO" dirty="0" err="1" smtClean="0"/>
              <a:t>hjerteinnfarkt</a:t>
            </a:r>
            <a:r>
              <a:rPr lang="nb-NO" dirty="0" smtClean="0"/>
              <a:t> «mi». Konstruer OR for hver klasse sammenliknet med den laveste.</a:t>
            </a:r>
          </a:p>
          <a:p>
            <a:pPr marL="514350" indent="-514350">
              <a:buAutoNum type="alphaLcParenR"/>
            </a:pPr>
            <a:r>
              <a:rPr lang="nb-NO" dirty="0" smtClean="0"/>
              <a:t>Juster for om personene noen gang har røkt eller ikke. Presenter de justerte </a:t>
            </a:r>
            <a:r>
              <a:rPr lang="nb-NO" dirty="0" err="1" smtClean="0"/>
              <a:t>ORene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8468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</a:t>
            </a:r>
            <a:r>
              <a:rPr lang="nb-NO" dirty="0"/>
              <a:t>Løsning 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6847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4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25273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252735"/>
              </a:xfrm>
              <a:blipFill rotWithShape="1">
                <a:blip r:embed="rId2"/>
                <a:stretch>
                  <a:fillRect l="-1481" t="-12683" b="-63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84275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84275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18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</a:t>
            </a:r>
            <a:r>
              <a:rPr lang="nb-NO" dirty="0"/>
              <a:t>Løsning 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5488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2524"/>
            <a:ext cx="4572000" cy="38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12160" y="1556792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6012160" y="2420144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6593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</a:t>
            </a:r>
            <a:r>
              <a:rPr lang="nb-NO" dirty="0"/>
              <a:t>Løsning 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5488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2524"/>
            <a:ext cx="4572000" cy="38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556792"/>
            <a:ext cx="10436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0521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</a:t>
            </a:r>
            <a:r>
              <a:rPr lang="nb-NO" dirty="0"/>
              <a:t>Løsning 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0529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2524"/>
            <a:ext cx="4572000" cy="38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12160" y="1556792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6012160" y="2420144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8100392" y="1556792"/>
            <a:ext cx="10436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372200" y="1484784"/>
            <a:ext cx="172819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87780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</a:t>
            </a:r>
            <a:r>
              <a:rPr lang="nb-NO" dirty="0"/>
              <a:t>Løsning 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9170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Velg «First», og klikk «</a:t>
            </a:r>
            <a:r>
              <a:rPr lang="nb-NO" dirty="0" err="1" smtClean="0"/>
              <a:t>Change</a:t>
            </a:r>
            <a:r>
              <a:rPr lang="nb-NO" dirty="0" smtClean="0"/>
              <a:t>». Klikk så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2524"/>
            <a:ext cx="4572000" cy="38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12160" y="1556792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6012160" y="2420144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8100392" y="1556792"/>
            <a:ext cx="10436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1697"/>
            <a:ext cx="4517256" cy="313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244408" y="3154350"/>
            <a:ext cx="899592" cy="922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15736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</a:t>
            </a:r>
            <a:r>
              <a:rPr lang="nb-NO" dirty="0"/>
              <a:t>Løsning 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4210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Velg «First», og klikk «</a:t>
            </a:r>
            <a:r>
              <a:rPr lang="nb-NO" dirty="0" err="1" smtClean="0"/>
              <a:t>Change</a:t>
            </a:r>
            <a:r>
              <a:rPr lang="nb-NO" dirty="0" smtClean="0"/>
              <a:t>». Klikk så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  <a:p>
            <a:r>
              <a:rPr lang="nb-NO" dirty="0" smtClean="0"/>
              <a:t>Klikk «Options».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2524"/>
            <a:ext cx="4572000" cy="38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12160" y="1556792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6012160" y="2420144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8100392" y="1556792"/>
            <a:ext cx="10436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1697"/>
            <a:ext cx="4517256" cy="313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244408" y="3154350"/>
            <a:ext cx="899592" cy="922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1697"/>
            <a:ext cx="4589264" cy="386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8244408" y="1942976"/>
            <a:ext cx="8995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43893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(a)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4210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Velg «First», og klikk «</a:t>
            </a:r>
            <a:r>
              <a:rPr lang="nb-NO" dirty="0" err="1" smtClean="0"/>
              <a:t>Change</a:t>
            </a:r>
            <a:r>
              <a:rPr lang="nb-NO" dirty="0" smtClean="0"/>
              <a:t>». Klikk så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  <a:p>
            <a:r>
              <a:rPr lang="nb-NO" dirty="0" smtClean="0"/>
              <a:t>Klikk «Options». Velg 95% CI.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2524"/>
            <a:ext cx="4572000" cy="38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12160" y="1556792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6012160" y="2420144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8100392" y="1556792"/>
            <a:ext cx="10436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1697"/>
            <a:ext cx="4517256" cy="313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244408" y="3154350"/>
            <a:ext cx="899592" cy="922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1697"/>
            <a:ext cx="4589264" cy="386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508104" y="4509120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246609"/>
            <a:ext cx="4755149" cy="40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300192" y="2132856"/>
            <a:ext cx="2322004" cy="657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164693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(a)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4210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Velg «First», og klikk «</a:t>
            </a:r>
            <a:r>
              <a:rPr lang="nb-NO" dirty="0" err="1" smtClean="0"/>
              <a:t>Change</a:t>
            </a:r>
            <a:r>
              <a:rPr lang="nb-NO" dirty="0" smtClean="0"/>
              <a:t>». Klikk så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  <a:p>
            <a:r>
              <a:rPr lang="nb-NO" dirty="0" smtClean="0"/>
              <a:t>Klikk «Options». Velg 95% CI</a:t>
            </a:r>
          </a:p>
          <a:p>
            <a:r>
              <a:rPr lang="nb-NO" dirty="0" smtClean="0"/>
              <a:t>Klikk «OK» i den </a:t>
            </a:r>
            <a:r>
              <a:rPr lang="nb-NO" dirty="0" err="1" smtClean="0"/>
              <a:t>oprinnelige</a:t>
            </a:r>
            <a:r>
              <a:rPr lang="nb-NO" dirty="0" smtClean="0"/>
              <a:t> dialogboksen.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2524"/>
            <a:ext cx="4572000" cy="38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12160" y="1556792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6012160" y="2420144"/>
            <a:ext cx="23762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8100392" y="1556792"/>
            <a:ext cx="10436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3516"/>
            <a:ext cx="449999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1697"/>
            <a:ext cx="4517256" cy="313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244408" y="3154350"/>
            <a:ext cx="899592" cy="922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1697"/>
            <a:ext cx="4589264" cy="386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508104" y="4509120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57874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(a)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a) Tolk output:</a:t>
            </a:r>
          </a:p>
          <a:p>
            <a:r>
              <a:rPr lang="nb-NO" dirty="0" smtClean="0"/>
              <a:t>Ser ut til å være en sammenheng mellom sosial klasse og </a:t>
            </a:r>
            <a:r>
              <a:rPr lang="nb-NO" dirty="0" err="1" smtClean="0"/>
              <a:t>hjerteinnfarkt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68008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4088" y="5085184"/>
            <a:ext cx="180020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2374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0367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</a:t>
            </a:r>
            <a:r>
              <a:rPr lang="nb-NO" dirty="0" smtClean="0">
                <a:solidFill>
                  <a:srgbClr val="FF0000"/>
                </a:solidFill>
              </a:rPr>
              <a:t>OG</a:t>
            </a:r>
            <a:r>
              <a:rPr lang="nb-NO" dirty="0" smtClean="0"/>
              <a:t>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uavhengige variabler.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778205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8287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</a:t>
            </a:r>
            <a:r>
              <a:rPr lang="nb-NO" dirty="0" smtClean="0">
                <a:solidFill>
                  <a:srgbClr val="FF0000"/>
                </a:solidFill>
              </a:rPr>
              <a:t>OG</a:t>
            </a:r>
            <a:r>
              <a:rPr lang="nb-NO" dirty="0" smtClean="0"/>
              <a:t>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uavhengige variabler.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og «</a:t>
            </a:r>
            <a:r>
              <a:rPr lang="nb-NO" dirty="0" err="1" smtClean="0"/>
              <a:t>smokingNew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427984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156176" y="1484784"/>
            <a:ext cx="23042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6516216" y="2492896"/>
            <a:ext cx="18722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271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97281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972815"/>
              </a:xfrm>
              <a:blipFill rotWithShape="1">
                <a:blip r:embed="rId2"/>
                <a:stretch>
                  <a:fillRect l="-1481" t="-8050" b="-371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43649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43649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64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8287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</a:t>
            </a:r>
            <a:r>
              <a:rPr lang="nb-NO" dirty="0" smtClean="0">
                <a:solidFill>
                  <a:srgbClr val="FF0000"/>
                </a:solidFill>
              </a:rPr>
              <a:t>OG</a:t>
            </a:r>
            <a:r>
              <a:rPr lang="nb-NO" dirty="0" smtClean="0"/>
              <a:t>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uavhengige variabler.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og «</a:t>
            </a:r>
            <a:r>
              <a:rPr lang="nb-NO" dirty="0" err="1" smtClean="0"/>
              <a:t>smokingNew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427984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8172400" y="1484784"/>
            <a:ext cx="9716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00645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3328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</a:t>
            </a:r>
            <a:r>
              <a:rPr lang="nb-NO" dirty="0" smtClean="0">
                <a:solidFill>
                  <a:srgbClr val="FF0000"/>
                </a:solidFill>
              </a:rPr>
              <a:t>OG</a:t>
            </a:r>
            <a:r>
              <a:rPr lang="nb-NO" dirty="0" smtClean="0"/>
              <a:t>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uavhengige variabler.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og «</a:t>
            </a:r>
            <a:r>
              <a:rPr lang="nb-NO" dirty="0" err="1" smtClean="0"/>
              <a:t>smokingNew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og </a:t>
            </a:r>
            <a:r>
              <a:rPr lang="nb-NO" dirty="0" err="1" smtClean="0"/>
              <a:t>smokingNew</a:t>
            </a:r>
            <a:r>
              <a:rPr lang="nb-NO" dirty="0" smtClean="0"/>
              <a:t>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427984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156176" y="1484784"/>
            <a:ext cx="23042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6516216" y="2492896"/>
            <a:ext cx="18722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8172400" y="1484784"/>
            <a:ext cx="9716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4279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084168" y="1484784"/>
            <a:ext cx="230425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51519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3328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</a:t>
            </a:r>
            <a:r>
              <a:rPr lang="nb-NO" dirty="0" smtClean="0">
                <a:solidFill>
                  <a:srgbClr val="FF0000"/>
                </a:solidFill>
              </a:rPr>
              <a:t>OG</a:t>
            </a:r>
            <a:r>
              <a:rPr lang="nb-NO" dirty="0" smtClean="0"/>
              <a:t>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uavhengige variabler.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og «</a:t>
            </a:r>
            <a:r>
              <a:rPr lang="nb-NO" dirty="0" err="1" smtClean="0"/>
              <a:t>smokingNew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og </a:t>
            </a:r>
            <a:r>
              <a:rPr lang="nb-NO" dirty="0" err="1" smtClean="0"/>
              <a:t>smokingNew</a:t>
            </a:r>
            <a:r>
              <a:rPr lang="nb-NO" dirty="0" smtClean="0"/>
              <a:t>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socclass</a:t>
            </a:r>
            <a:r>
              <a:rPr lang="nb-NO" dirty="0" smtClean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427984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156176" y="1484784"/>
            <a:ext cx="23042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6516216" y="2492896"/>
            <a:ext cx="18722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8172400" y="1484784"/>
            <a:ext cx="9716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4279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084168" y="1808820"/>
            <a:ext cx="2304256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327863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05293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</a:t>
            </a:r>
            <a:r>
              <a:rPr lang="nb-NO" dirty="0" smtClean="0">
                <a:solidFill>
                  <a:srgbClr val="FF0000"/>
                </a:solidFill>
              </a:rPr>
              <a:t>OG</a:t>
            </a:r>
            <a:r>
              <a:rPr lang="nb-NO" dirty="0" smtClean="0"/>
              <a:t>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uavhengige variabler.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og «</a:t>
            </a:r>
            <a:r>
              <a:rPr lang="nb-NO" dirty="0" err="1" smtClean="0"/>
              <a:t>smokingNew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og </a:t>
            </a:r>
            <a:r>
              <a:rPr lang="nb-NO" dirty="0" err="1" smtClean="0"/>
              <a:t>smokingNew</a:t>
            </a:r>
            <a:r>
              <a:rPr lang="nb-NO" dirty="0" smtClean="0"/>
              <a:t>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socclass</a:t>
            </a:r>
            <a:r>
              <a:rPr lang="nb-NO" dirty="0" smtClean="0"/>
              <a:t>» og velg «First», og klikk «</a:t>
            </a:r>
            <a:r>
              <a:rPr lang="nb-NO" dirty="0" err="1" smtClean="0"/>
              <a:t>Change</a:t>
            </a:r>
            <a:r>
              <a:rPr lang="nb-NO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427984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156176" y="1484784"/>
            <a:ext cx="23042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6516216" y="2492896"/>
            <a:ext cx="18722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8172400" y="1484784"/>
            <a:ext cx="9716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4279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084168" y="1484784"/>
            <a:ext cx="230425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1475"/>
            <a:ext cx="4427984" cy="332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8316416" y="3356992"/>
            <a:ext cx="7200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6336196" y="1808820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06005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6289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</a:t>
            </a:r>
            <a:r>
              <a:rPr lang="nb-NO" dirty="0" smtClean="0">
                <a:solidFill>
                  <a:srgbClr val="FF0000"/>
                </a:solidFill>
              </a:rPr>
              <a:t>OG</a:t>
            </a:r>
            <a:r>
              <a:rPr lang="nb-NO" dirty="0" smtClean="0"/>
              <a:t>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uavhengige variabler.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og «</a:t>
            </a:r>
            <a:r>
              <a:rPr lang="nb-NO" dirty="0" err="1" smtClean="0"/>
              <a:t>smokingNew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og </a:t>
            </a:r>
            <a:r>
              <a:rPr lang="nb-NO" dirty="0" err="1" smtClean="0"/>
              <a:t>smokingNew</a:t>
            </a:r>
            <a:r>
              <a:rPr lang="nb-NO" dirty="0" smtClean="0"/>
              <a:t>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socclass</a:t>
            </a:r>
            <a:r>
              <a:rPr lang="nb-NO" dirty="0" smtClean="0"/>
              <a:t>» og velg «First», og klikk «</a:t>
            </a:r>
            <a:r>
              <a:rPr lang="nb-NO" dirty="0" err="1" smtClean="0"/>
              <a:t>Change</a:t>
            </a:r>
            <a:r>
              <a:rPr lang="nb-NO" dirty="0" smtClean="0"/>
              <a:t>». 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smokingNew</a:t>
            </a:r>
            <a:r>
              <a:rPr lang="nb-NO" dirty="0" smtClean="0"/>
              <a:t>» og velg «Last» (</a:t>
            </a:r>
            <a:r>
              <a:rPr lang="nb-NO" dirty="0" err="1" smtClean="0"/>
              <a:t>default</a:t>
            </a:r>
            <a:r>
              <a:rPr lang="nb-NO" dirty="0" smtClean="0"/>
              <a:t>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427984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156176" y="1484784"/>
            <a:ext cx="23042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6516216" y="2492896"/>
            <a:ext cx="18722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8172400" y="1484784"/>
            <a:ext cx="9716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4279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084168" y="1484784"/>
            <a:ext cx="230425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1475"/>
            <a:ext cx="4427984" cy="332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8316416" y="3356992"/>
            <a:ext cx="7200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4999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6300192" y="2060848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7596336" y="3897052"/>
            <a:ext cx="576064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767206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6289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</a:t>
            </a:r>
            <a:r>
              <a:rPr lang="nb-NO" dirty="0" smtClean="0">
                <a:solidFill>
                  <a:srgbClr val="FF0000"/>
                </a:solidFill>
              </a:rPr>
              <a:t>OG</a:t>
            </a:r>
            <a:r>
              <a:rPr lang="nb-NO" dirty="0" smtClean="0"/>
              <a:t>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uavhengige variabler.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og «</a:t>
            </a:r>
            <a:r>
              <a:rPr lang="nb-NO" dirty="0" err="1" smtClean="0"/>
              <a:t>smokingNew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og </a:t>
            </a:r>
            <a:r>
              <a:rPr lang="nb-NO" dirty="0" err="1" smtClean="0"/>
              <a:t>smokingNew</a:t>
            </a:r>
            <a:r>
              <a:rPr lang="nb-NO" dirty="0" smtClean="0"/>
              <a:t>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socclass</a:t>
            </a:r>
            <a:r>
              <a:rPr lang="nb-NO" dirty="0" smtClean="0"/>
              <a:t>» og velg «First», og klikk «</a:t>
            </a:r>
            <a:r>
              <a:rPr lang="nb-NO" dirty="0" err="1" smtClean="0"/>
              <a:t>Change</a:t>
            </a:r>
            <a:r>
              <a:rPr lang="nb-NO" dirty="0" smtClean="0"/>
              <a:t>». 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smokingNew</a:t>
            </a:r>
            <a:r>
              <a:rPr lang="nb-NO" dirty="0" smtClean="0"/>
              <a:t>» og velg «Last» (</a:t>
            </a:r>
            <a:r>
              <a:rPr lang="nb-NO" dirty="0" err="1" smtClean="0"/>
              <a:t>default</a:t>
            </a:r>
            <a:r>
              <a:rPr lang="nb-NO" dirty="0" smtClean="0"/>
              <a:t>).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427984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156176" y="1484784"/>
            <a:ext cx="23042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6516216" y="2492896"/>
            <a:ext cx="18722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8172400" y="1484784"/>
            <a:ext cx="9716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4279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084168" y="1484784"/>
            <a:ext cx="230425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1475"/>
            <a:ext cx="4427984" cy="332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8316416" y="3356992"/>
            <a:ext cx="7200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4999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868144" y="4149080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60298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6289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</a:t>
            </a:r>
            <a:r>
              <a:rPr lang="nb-NO" dirty="0" smtClean="0">
                <a:solidFill>
                  <a:srgbClr val="FF0000"/>
                </a:solidFill>
              </a:rPr>
              <a:t>OG</a:t>
            </a:r>
            <a:r>
              <a:rPr lang="nb-NO" dirty="0" smtClean="0"/>
              <a:t>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uavhengige variabler.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og «</a:t>
            </a:r>
            <a:r>
              <a:rPr lang="nb-NO" dirty="0" err="1" smtClean="0"/>
              <a:t>smokingNew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og </a:t>
            </a:r>
            <a:r>
              <a:rPr lang="nb-NO" dirty="0" err="1" smtClean="0"/>
              <a:t>smokingNew</a:t>
            </a:r>
            <a:r>
              <a:rPr lang="nb-NO" dirty="0" smtClean="0"/>
              <a:t>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socclass</a:t>
            </a:r>
            <a:r>
              <a:rPr lang="nb-NO" dirty="0" smtClean="0"/>
              <a:t>» og velg «First», og klikk «</a:t>
            </a:r>
            <a:r>
              <a:rPr lang="nb-NO" dirty="0" err="1" smtClean="0"/>
              <a:t>Change</a:t>
            </a:r>
            <a:r>
              <a:rPr lang="nb-NO" dirty="0" smtClean="0"/>
              <a:t>». 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smokingNew</a:t>
            </a:r>
            <a:r>
              <a:rPr lang="nb-NO" dirty="0" smtClean="0"/>
              <a:t>» og velg «Last» (</a:t>
            </a:r>
            <a:r>
              <a:rPr lang="nb-NO" dirty="0" err="1" smtClean="0"/>
              <a:t>default</a:t>
            </a:r>
            <a:r>
              <a:rPr lang="nb-NO" dirty="0" smtClean="0"/>
              <a:t>). Klikk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  <a:p>
            <a:r>
              <a:rPr lang="nb-NO" dirty="0" smtClean="0"/>
              <a:t>Klikk «Options».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427984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156176" y="1484784"/>
            <a:ext cx="23042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6516216" y="2492896"/>
            <a:ext cx="18722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8172400" y="1484784"/>
            <a:ext cx="9716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4279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084168" y="1484784"/>
            <a:ext cx="230425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1475"/>
            <a:ext cx="4427984" cy="332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8316416" y="3356992"/>
            <a:ext cx="7200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4999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6300192" y="2060848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7596336" y="3897052"/>
            <a:ext cx="576064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5868144" y="4149080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427984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8244408" y="2060848"/>
            <a:ext cx="8995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92588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6289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</a:t>
            </a:r>
            <a:r>
              <a:rPr lang="nb-NO" dirty="0" smtClean="0">
                <a:solidFill>
                  <a:srgbClr val="FF0000"/>
                </a:solidFill>
              </a:rPr>
              <a:t>OG</a:t>
            </a:r>
            <a:r>
              <a:rPr lang="nb-NO" dirty="0" smtClean="0"/>
              <a:t>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uavhengige variabler.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og «</a:t>
            </a:r>
            <a:r>
              <a:rPr lang="nb-NO" dirty="0" err="1" smtClean="0"/>
              <a:t>smokingNew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og </a:t>
            </a:r>
            <a:r>
              <a:rPr lang="nb-NO" dirty="0" err="1" smtClean="0"/>
              <a:t>smokingNew</a:t>
            </a:r>
            <a:r>
              <a:rPr lang="nb-NO" dirty="0" smtClean="0"/>
              <a:t>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socclass</a:t>
            </a:r>
            <a:r>
              <a:rPr lang="nb-NO" dirty="0" smtClean="0"/>
              <a:t>» og velg «First», og klikk «</a:t>
            </a:r>
            <a:r>
              <a:rPr lang="nb-NO" dirty="0" err="1" smtClean="0"/>
              <a:t>Change</a:t>
            </a:r>
            <a:r>
              <a:rPr lang="nb-NO" dirty="0" smtClean="0"/>
              <a:t>». 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smokingNew</a:t>
            </a:r>
            <a:r>
              <a:rPr lang="nb-NO" dirty="0" smtClean="0"/>
              <a:t>» og velg «Last» (</a:t>
            </a:r>
            <a:r>
              <a:rPr lang="nb-NO" dirty="0" err="1" smtClean="0"/>
              <a:t>default</a:t>
            </a:r>
            <a:r>
              <a:rPr lang="nb-NO" dirty="0" smtClean="0"/>
              <a:t>). Klikk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  <a:p>
            <a:r>
              <a:rPr lang="nb-NO" dirty="0" smtClean="0"/>
              <a:t>Klikk «Options». Velg 95% CI.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427984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156176" y="1484784"/>
            <a:ext cx="23042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6516216" y="2492896"/>
            <a:ext cx="18722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8172400" y="1484784"/>
            <a:ext cx="9716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4279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084168" y="1484784"/>
            <a:ext cx="230425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1475"/>
            <a:ext cx="4427984" cy="332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8316416" y="3356992"/>
            <a:ext cx="7200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4999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6300192" y="2060848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7596336" y="3897052"/>
            <a:ext cx="576064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5868144" y="4149080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0300"/>
            <a:ext cx="4427984" cy="39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6516216" y="2132856"/>
            <a:ext cx="201622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647976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4210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Lager en logistisk regresjonsmodell for «mi», med «</a:t>
            </a:r>
            <a:r>
              <a:rPr lang="nb-NO" dirty="0" err="1" smtClean="0"/>
              <a:t>socclass</a:t>
            </a:r>
            <a:r>
              <a:rPr lang="nb-NO" dirty="0" smtClean="0"/>
              <a:t>» </a:t>
            </a:r>
            <a:r>
              <a:rPr lang="nb-NO" dirty="0" smtClean="0">
                <a:solidFill>
                  <a:srgbClr val="FF0000"/>
                </a:solidFill>
              </a:rPr>
              <a:t>OG</a:t>
            </a:r>
            <a:r>
              <a:rPr lang="nb-NO" dirty="0" smtClean="0"/>
              <a:t> «</a:t>
            </a:r>
            <a:r>
              <a:rPr lang="nb-NO" dirty="0" err="1" smtClean="0"/>
              <a:t>smokingNew</a:t>
            </a:r>
            <a:r>
              <a:rPr lang="nb-NO" dirty="0" smtClean="0"/>
              <a:t>» som uavhengige variabler.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  <a:endParaRPr lang="nb-NO" dirty="0"/>
          </a:p>
          <a:p>
            <a:r>
              <a:rPr lang="nb-NO" dirty="0" smtClean="0"/>
              <a:t>Før «mi» over i «Dependent», og «</a:t>
            </a:r>
            <a:r>
              <a:rPr lang="nb-NO" dirty="0" err="1" smtClean="0"/>
              <a:t>socclass</a:t>
            </a:r>
            <a:r>
              <a:rPr lang="nb-NO" dirty="0" smtClean="0"/>
              <a:t>» og «</a:t>
            </a:r>
            <a:r>
              <a:rPr lang="nb-NO" dirty="0" err="1" smtClean="0"/>
              <a:t>smokingNew</a:t>
            </a:r>
            <a:r>
              <a:rPr lang="nb-NO" dirty="0" smtClean="0"/>
              <a:t>» over i «</a:t>
            </a:r>
            <a:r>
              <a:rPr lang="nb-NO" dirty="0" err="1" smtClean="0"/>
              <a:t>Covariates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Categorical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Før «</a:t>
            </a:r>
            <a:r>
              <a:rPr lang="nb-NO" dirty="0" err="1" smtClean="0"/>
              <a:t>socclass</a:t>
            </a:r>
            <a:r>
              <a:rPr lang="nb-NO" dirty="0" smtClean="0"/>
              <a:t>» og </a:t>
            </a:r>
            <a:r>
              <a:rPr lang="nb-NO" dirty="0" err="1" smtClean="0"/>
              <a:t>smokingNew</a:t>
            </a:r>
            <a:r>
              <a:rPr lang="nb-NO" dirty="0" smtClean="0"/>
              <a:t> over i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Coveriates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socclass</a:t>
            </a:r>
            <a:r>
              <a:rPr lang="nb-NO" dirty="0" smtClean="0"/>
              <a:t>» og velg «First», og klikk «</a:t>
            </a:r>
            <a:r>
              <a:rPr lang="nb-NO" dirty="0" err="1" smtClean="0"/>
              <a:t>Change</a:t>
            </a:r>
            <a:r>
              <a:rPr lang="nb-NO" dirty="0" smtClean="0"/>
              <a:t>». </a:t>
            </a:r>
          </a:p>
          <a:p>
            <a:r>
              <a:rPr lang="nb-NO" dirty="0" smtClean="0"/>
              <a:t>Trykk på «</a:t>
            </a:r>
            <a:r>
              <a:rPr lang="nb-NO" dirty="0" err="1" smtClean="0"/>
              <a:t>smokingNew</a:t>
            </a:r>
            <a:r>
              <a:rPr lang="nb-NO" dirty="0" smtClean="0"/>
              <a:t>» og velg «Last» (</a:t>
            </a:r>
            <a:r>
              <a:rPr lang="nb-NO" dirty="0" err="1" smtClean="0"/>
              <a:t>default</a:t>
            </a:r>
            <a:r>
              <a:rPr lang="nb-NO" dirty="0" smtClean="0"/>
              <a:t>). Klikk «</a:t>
            </a:r>
            <a:r>
              <a:rPr lang="nb-NO" dirty="0" err="1" smtClean="0"/>
              <a:t>Continue</a:t>
            </a:r>
            <a:r>
              <a:rPr lang="nb-NO" dirty="0" smtClean="0"/>
              <a:t>»</a:t>
            </a:r>
          </a:p>
          <a:p>
            <a:r>
              <a:rPr lang="nb-NO" dirty="0" smtClean="0"/>
              <a:t>Klikk «Options». Velg 95% CI.</a:t>
            </a:r>
          </a:p>
          <a:p>
            <a:r>
              <a:rPr lang="nb-NO" dirty="0" smtClean="0"/>
              <a:t>Klikk «OK» i den </a:t>
            </a:r>
            <a:r>
              <a:rPr lang="nb-NO" dirty="0" err="1" smtClean="0"/>
              <a:t>oprinnelige</a:t>
            </a:r>
            <a:r>
              <a:rPr lang="nb-NO" dirty="0" smtClean="0"/>
              <a:t> dialogboksen.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427984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156176" y="1484784"/>
            <a:ext cx="23042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6516216" y="2492896"/>
            <a:ext cx="18722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8172400" y="1484784"/>
            <a:ext cx="9716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4279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084168" y="1484784"/>
            <a:ext cx="230425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1475"/>
            <a:ext cx="4427984" cy="332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8316416" y="3356992"/>
            <a:ext cx="7200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4999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6300192" y="2060848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7596336" y="3897052"/>
            <a:ext cx="576064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/>
          <p:cNvSpPr/>
          <p:nvPr/>
        </p:nvSpPr>
        <p:spPr>
          <a:xfrm>
            <a:off x="5868144" y="4149080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0300"/>
            <a:ext cx="4427984" cy="39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6516216" y="2132856"/>
            <a:ext cx="201622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3516"/>
            <a:ext cx="4576936" cy="40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5580112" y="4653136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692125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 fleste </a:t>
            </a:r>
            <a:r>
              <a:rPr lang="nb-NO" dirty="0" err="1" smtClean="0"/>
              <a:t>ORene</a:t>
            </a:r>
            <a:r>
              <a:rPr lang="nb-NO" dirty="0" smtClean="0"/>
              <a:t> for sosial klasse er ikke lengre signifikante.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6991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6056" y="5013176"/>
            <a:ext cx="64807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889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8092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 </a:t>
                </a:r>
                <a:r>
                  <a:rPr lang="nb-NO" dirty="0" smtClean="0"/>
                  <a:t>for å bli syk, eksponert vs. Ikke eksponert: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80927"/>
              </a:xfrm>
              <a:blipFill rotWithShape="1">
                <a:blip r:embed="rId2"/>
                <a:stretch>
                  <a:fillRect l="-1481" t="-53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49521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49521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18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 fleste </a:t>
            </a:r>
            <a:r>
              <a:rPr lang="nb-NO" dirty="0" err="1" smtClean="0"/>
              <a:t>ORene</a:t>
            </a:r>
            <a:r>
              <a:rPr lang="nb-NO" dirty="0" smtClean="0"/>
              <a:t> for sosial klasse er ikke lengre signifikante.</a:t>
            </a:r>
          </a:p>
          <a:p>
            <a:r>
              <a:rPr lang="nb-NO" dirty="0" smtClean="0"/>
              <a:t>Mesteparten av sammenhengen mellom sosial klasse og hjerteinfarkt kan forklares med forskjellige røykevaner i de ulike klassene.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6991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257262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 fleste </a:t>
            </a:r>
            <a:r>
              <a:rPr lang="nb-NO" dirty="0" err="1" smtClean="0"/>
              <a:t>ORene</a:t>
            </a:r>
            <a:r>
              <a:rPr lang="nb-NO" dirty="0" smtClean="0"/>
              <a:t> for sosial klasse er ikke lengre signifikante.</a:t>
            </a:r>
          </a:p>
          <a:p>
            <a:r>
              <a:rPr lang="nb-NO" dirty="0" smtClean="0"/>
              <a:t>Mesteparten av sammenhengen mellom sosial klasse og hjerteinfarkt kan forklares med forskjellige røykevaner i de ulike klassene.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6991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5269"/>
            <a:ext cx="4800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88224" y="5589240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6584138" y="4437112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6584138" y="4964921"/>
            <a:ext cx="57197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6584138" y="3866695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6584138" y="3284984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6584138" y="2708920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744299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</p:txBody>
      </p:sp>
    </p:spTree>
    <p:extLst>
      <p:ext uri="{BB962C8B-B14F-4D97-AF65-F5344CB8AC3E}">
        <p14:creationId xmlns:p14="http://schemas.microsoft.com/office/powerpoint/2010/main" val="1226143728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</p:txBody>
      </p:sp>
    </p:spTree>
    <p:extLst>
      <p:ext uri="{BB962C8B-B14F-4D97-AF65-F5344CB8AC3E}">
        <p14:creationId xmlns:p14="http://schemas.microsoft.com/office/powerpoint/2010/main" val="157475469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</p:txBody>
      </p:sp>
    </p:spTree>
    <p:extLst>
      <p:ext uri="{BB962C8B-B14F-4D97-AF65-F5344CB8AC3E}">
        <p14:creationId xmlns:p14="http://schemas.microsoft.com/office/powerpoint/2010/main" val="76520962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</p:txBody>
      </p:sp>
    </p:spTree>
    <p:extLst>
      <p:ext uri="{BB962C8B-B14F-4D97-AF65-F5344CB8AC3E}">
        <p14:creationId xmlns:p14="http://schemas.microsoft.com/office/powerpoint/2010/main" val="276182072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</p:txBody>
      </p:sp>
    </p:spTree>
    <p:extLst>
      <p:ext uri="{BB962C8B-B14F-4D97-AF65-F5344CB8AC3E}">
        <p14:creationId xmlns:p14="http://schemas.microsoft.com/office/powerpoint/2010/main" val="380108148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</p:txBody>
      </p:sp>
    </p:spTree>
    <p:extLst>
      <p:ext uri="{BB962C8B-B14F-4D97-AF65-F5344CB8AC3E}">
        <p14:creationId xmlns:p14="http://schemas.microsoft.com/office/powerpoint/2010/main" val="133077911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</p:txBody>
      </p:sp>
    </p:spTree>
    <p:extLst>
      <p:ext uri="{BB962C8B-B14F-4D97-AF65-F5344CB8AC3E}">
        <p14:creationId xmlns:p14="http://schemas.microsoft.com/office/powerpoint/2010/main" val="204794699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Justere for andre variabler.</a:t>
            </a:r>
          </a:p>
        </p:txBody>
      </p:sp>
    </p:spTree>
    <p:extLst>
      <p:ext uri="{BB962C8B-B14F-4D97-AF65-F5344CB8AC3E}">
        <p14:creationId xmlns:p14="http://schemas.microsoft.com/office/powerpoint/2010/main" val="3118383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 </a:t>
                </a:r>
                <a:r>
                  <a:rPr lang="nb-NO" dirty="0" smtClean="0"/>
                  <a:t>for å bli syk, eksponert vs. Ikke eksponert:</a:t>
                </a:r>
              </a:p>
              <a:p>
                <a:pPr lvl="1"/>
                <a:r>
                  <a:rPr lang="nb-NO" dirty="0" smtClean="0"/>
                  <a:t>OR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 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</m:t>
                    </m:r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  <a:blipFill rotWithShape="1">
                <a:blip r:embed="rId2"/>
                <a:stretch>
                  <a:fillRect l="-1481" t="-4962" b="-2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91255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91255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40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Justere for andre variabler.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</p:txBody>
      </p:sp>
    </p:spTree>
    <p:extLst>
      <p:ext uri="{BB962C8B-B14F-4D97-AF65-F5344CB8AC3E}">
        <p14:creationId xmlns:p14="http://schemas.microsoft.com/office/powerpoint/2010/main" val="166521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 </a:t>
                </a:r>
                <a:r>
                  <a:rPr lang="nb-NO" dirty="0" smtClean="0"/>
                  <a:t>for å bli syk, eksponert vs. Ikke eksponert:</a:t>
                </a:r>
              </a:p>
              <a:p>
                <a:pPr lvl="1"/>
                <a:r>
                  <a:rPr lang="nb-NO" dirty="0" smtClean="0"/>
                  <a:t>OR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 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)/(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  <a:blipFill rotWithShape="1">
                <a:blip r:embed="rId2"/>
                <a:stretch>
                  <a:fillRect l="-1481" t="-4962" b="-2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4384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4384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24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Relativ risiko</a:t>
                </a:r>
                <a:r>
                  <a:rPr lang="nb-NO" dirty="0" smtClean="0"/>
                  <a:t> for </a:t>
                </a:r>
                <a:r>
                  <a:rPr lang="nb-NO" dirty="0"/>
                  <a:t>å bli syk, eksponert vs. ikke </a:t>
                </a:r>
                <a:r>
                  <a:rPr lang="nb-NO" dirty="0" smtClean="0"/>
                  <a:t>eksponert:</a:t>
                </a:r>
              </a:p>
              <a:p>
                <a:pPr lvl="1"/>
                <a:r>
                  <a:rPr lang="nb-NO" dirty="0"/>
                  <a:t>RR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 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</m:t>
                    </m:r>
                  </m:oMath>
                </a14:m>
                <a:r>
                  <a:rPr lang="nb-NO" dirty="0"/>
                  <a:t> </a:t>
                </a:r>
                <a:endParaRPr lang="nb-NO" dirty="0" smtClean="0"/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/>
                  <a:t>for å bli syk, eksponert vs. Ikke eksponert</a:t>
                </a:r>
                <a:r>
                  <a:rPr lang="nb-NO" dirty="0" smtClean="0"/>
                  <a:t>:</a:t>
                </a:r>
              </a:p>
              <a:p>
                <a:pPr lvl="1"/>
                <a:r>
                  <a:rPr lang="nb-NO" dirty="0" smtClean="0"/>
                  <a:t>OR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nb-NO" b="0" i="1" smtClean="0">
                            <a:latin typeface="Cambria Math"/>
                          </a:rPr>
                          <m:t>/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nb-NO" b="1" i="1" smtClean="0">
                            <a:latin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</a:rPr>
                          <m:t> </m:t>
                        </m:r>
                        <m:r>
                          <a:rPr lang="nb-NO" i="1">
                            <a:latin typeface="Cambria Math"/>
                          </a:rPr>
                          <m:t>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</m:t>
                    </m:r>
                  </m:oMath>
                </a14:m>
                <a:r>
                  <a:rPr lang="nb-NO" dirty="0"/>
                  <a:t> </a:t>
                </a:r>
                <a:endParaRPr lang="nb-NO" dirty="0" smtClean="0"/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  <a:blipFill rotWithShape="1">
                <a:blip r:embed="rId2"/>
                <a:stretch>
                  <a:fillRect l="-1481" t="-38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188382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188382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39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5184576" cy="9647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Å beregne RR og OR i SPSS kan være ganske forvirrende.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706423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706423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07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5184576" cy="1900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Å beregne RR og OR i SPSS kan være ganske forvirrende.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5937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5937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761396" cy="290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8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5184576" cy="31969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Å beregne RR og OR i SPSS kan være ganske forvirrende.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Vi skal i dag alltid behandle eksponering som </a:t>
            </a:r>
            <a:r>
              <a:rPr lang="nb-NO" dirty="0" err="1" smtClean="0"/>
              <a:t>radvariabel</a:t>
            </a:r>
            <a:r>
              <a:rPr lang="nb-NO" dirty="0" smtClean="0"/>
              <a:t>, og utfall som kolonnevariabel.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55074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55074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761396" cy="290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9811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100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221015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221015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20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  <a:p>
            <a:r>
              <a:rPr lang="nb-NO" dirty="0" smtClean="0"/>
              <a:t>Utfallet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793010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793010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1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  <a:p>
            <a:r>
              <a:rPr lang="nb-NO" dirty="0" smtClean="0"/>
              <a:t>Utfallet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  <a:p>
            <a:r>
              <a:rPr lang="nb-NO" dirty="0" smtClean="0"/>
              <a:t>Eksponeringen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42067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42067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37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3484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  <a:p>
            <a:r>
              <a:rPr lang="nb-NO" dirty="0" smtClean="0"/>
              <a:t>Utfallet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  <a:p>
            <a:r>
              <a:rPr lang="nb-NO" dirty="0" smtClean="0"/>
              <a:t>Eksponeringen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  <a:p>
            <a:pPr lvl="1"/>
            <a:r>
              <a:rPr lang="nb-NO" dirty="0" smtClean="0"/>
              <a:t>Kan være nødvendig å re-kode variabler.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214697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214697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31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19008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</p:txBody>
      </p:sp>
    </p:spTree>
    <p:extLst>
      <p:ext uri="{BB962C8B-B14F-4D97-AF65-F5344CB8AC3E}">
        <p14:creationId xmlns:p14="http://schemas.microsoft.com/office/powerpoint/2010/main" val="20206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27649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Først re-koder vi «</a:t>
            </a:r>
            <a:r>
              <a:rPr lang="nb-NO" dirty="0" err="1" smtClean="0"/>
              <a:t>bmicat</a:t>
            </a:r>
            <a:r>
              <a:rPr lang="nb-NO" dirty="0" smtClean="0"/>
              <a:t>» til en variabel «overvekt» som har kun to kategorier.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680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170080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7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3989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Først re-koder vi «</a:t>
            </a:r>
            <a:r>
              <a:rPr lang="nb-NO" dirty="0" err="1" smtClean="0"/>
              <a:t>bmicat</a:t>
            </a:r>
            <a:r>
              <a:rPr lang="nb-NO" dirty="0" smtClean="0"/>
              <a:t>» til en variabel «overvekt» som har kun to kategorier.</a:t>
            </a:r>
          </a:p>
          <a:p>
            <a:pPr lvl="1"/>
            <a:r>
              <a:rPr lang="nb-NO" dirty="0" smtClean="0"/>
              <a:t>Vi gir de to øverste kategoriene verdien 1, mens de to laveste får verdien 2.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680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170080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65" y="1490663"/>
            <a:ext cx="4199633" cy="31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32240" y="2420888"/>
            <a:ext cx="151216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1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Først re-koder vi «</a:t>
            </a:r>
            <a:r>
              <a:rPr lang="nb-NO" dirty="0" err="1" smtClean="0"/>
              <a:t>bmicat</a:t>
            </a:r>
            <a:r>
              <a:rPr lang="nb-NO" dirty="0" smtClean="0"/>
              <a:t>» til en variabel «overvekt» som har kun to kategorier.</a:t>
            </a:r>
          </a:p>
          <a:p>
            <a:pPr lvl="1"/>
            <a:r>
              <a:rPr lang="nb-NO" dirty="0" smtClean="0"/>
              <a:t>Vi gir de to øverste kategoriene verdien 1, mens de to laveste får verdien 2.</a:t>
            </a:r>
          </a:p>
          <a:p>
            <a:pPr lvl="1"/>
            <a:r>
              <a:rPr lang="nb-NO" dirty="0" smtClean="0"/>
              <a:t>Gå så til «Variable </a:t>
            </a:r>
            <a:r>
              <a:rPr lang="nb-NO" dirty="0" err="1" smtClean="0"/>
              <a:t>View</a:t>
            </a:r>
            <a:r>
              <a:rPr lang="nb-NO" dirty="0" smtClean="0"/>
              <a:t>», og gi navn slik at man husker hva som er hva.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680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170080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65" y="1490663"/>
            <a:ext cx="4199633" cy="31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32240" y="2420888"/>
            <a:ext cx="151216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89" y="2386608"/>
            <a:ext cx="3804099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622278" y="3356992"/>
            <a:ext cx="144016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7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962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Så koder vi om verdien 0 i «diabetes» blir 2 i den nye variabelen «</a:t>
            </a:r>
            <a:r>
              <a:rPr lang="nb-NO" dirty="0" err="1" smtClean="0"/>
              <a:t>diabetesNy</a:t>
            </a:r>
            <a:r>
              <a:rPr lang="nb-NO" dirty="0" smtClean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0"/>
            <a:ext cx="4139952" cy="32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740352" y="1700808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759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962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Så koder vi om verdien 0 i «diabetes» blir 2 i den nye variabelen «</a:t>
            </a:r>
            <a:r>
              <a:rPr lang="nb-NO" dirty="0" err="1" smtClean="0"/>
              <a:t>diabetesNy</a:t>
            </a:r>
            <a:r>
              <a:rPr lang="nb-NO" dirty="0" smtClean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0"/>
            <a:ext cx="4139952" cy="32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740352" y="1700808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8" y="1484784"/>
            <a:ext cx="42242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013336" y="2636912"/>
            <a:ext cx="94304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05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2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962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Så koder vi om verdien 0 i «diabetes» blir 2 i den nye variabelen «</a:t>
            </a:r>
            <a:r>
              <a:rPr lang="nb-NO" dirty="0" err="1" smtClean="0"/>
              <a:t>diabetesNy</a:t>
            </a:r>
            <a:r>
              <a:rPr lang="nb-NO" dirty="0" smtClean="0"/>
              <a:t>»</a:t>
            </a:r>
          </a:p>
          <a:p>
            <a:pPr lvl="1"/>
            <a:r>
              <a:rPr lang="nb-NO" dirty="0" smtClean="0"/>
              <a:t>Legg til «Value </a:t>
            </a:r>
            <a:r>
              <a:rPr lang="nb-NO" dirty="0" err="1" smtClean="0"/>
              <a:t>Lables</a:t>
            </a:r>
            <a:r>
              <a:rPr lang="nb-NO" dirty="0" smtClean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0"/>
            <a:ext cx="4139952" cy="32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740352" y="1700808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8" y="1484784"/>
            <a:ext cx="42242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013336" y="2636912"/>
            <a:ext cx="94304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33587"/>
            <a:ext cx="36893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940152" y="2915653"/>
            <a:ext cx="1224136" cy="873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117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4768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983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2754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«Risk».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21" y="1484784"/>
            <a:ext cx="2981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128284" y="3429000"/>
            <a:ext cx="13321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6230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«Risk».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«</a:t>
            </a:r>
            <a:r>
              <a:rPr lang="nb-NO" dirty="0" err="1" smtClean="0"/>
              <a:t>Observed</a:t>
            </a:r>
            <a:r>
              <a:rPr lang="nb-NO" dirty="0" smtClean="0"/>
              <a:t>» under «Counts», og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21" y="1484784"/>
            <a:ext cx="2981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128284" y="3429000"/>
            <a:ext cx="13321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556792"/>
            <a:ext cx="39147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148064" y="1916832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5148064" y="2989648"/>
            <a:ext cx="1296144" cy="727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852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«Risk».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«</a:t>
            </a:r>
            <a:r>
              <a:rPr lang="nb-NO" dirty="0" err="1" smtClean="0"/>
              <a:t>Observed</a:t>
            </a:r>
            <a:r>
              <a:rPr lang="nb-NO" dirty="0" smtClean="0"/>
              <a:t>» under «Counts», og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21" y="1484784"/>
            <a:ext cx="2981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128284" y="3429000"/>
            <a:ext cx="13321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556792"/>
            <a:ext cx="39147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148064" y="1916832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5148064" y="2989648"/>
            <a:ext cx="1296144" cy="727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2006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940152" y="4509120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122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7010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Tabell med eksponeringen som </a:t>
            </a:r>
            <a:r>
              <a:rPr lang="nb-NO" dirty="0" err="1" smtClean="0"/>
              <a:t>radvariabel</a:t>
            </a:r>
            <a:r>
              <a:rPr lang="nb-NO" dirty="0" smtClean="0"/>
              <a:t> og utfallet som kolonnevariabel.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24738" y="1772816"/>
            <a:ext cx="411926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4932040" y="2132856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7236296" y="1772816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076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0988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Tabell med eksponeringen som </a:t>
            </a:r>
            <a:r>
              <a:rPr lang="nb-NO" dirty="0" err="1" smtClean="0"/>
              <a:t>radvariabel</a:t>
            </a:r>
            <a:r>
              <a:rPr lang="nb-NO" dirty="0" smtClean="0"/>
              <a:t> og utfallet som kolonnevariabel.</a:t>
            </a:r>
          </a:p>
          <a:p>
            <a:pPr lvl="2"/>
            <a:r>
              <a:rPr lang="nb-NO" dirty="0" smtClean="0"/>
              <a:t>Inneholder ant. Personer i hver kategori.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96425" y="2204864"/>
            <a:ext cx="1364007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24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Tabell med eksponeringen som </a:t>
            </a:r>
            <a:r>
              <a:rPr lang="nb-NO" dirty="0" err="1" smtClean="0"/>
              <a:t>radvariabel</a:t>
            </a:r>
            <a:r>
              <a:rPr lang="nb-NO" dirty="0" smtClean="0"/>
              <a:t> og utfallet som kolonnevariabel.</a:t>
            </a:r>
          </a:p>
          <a:p>
            <a:pPr lvl="2"/>
            <a:r>
              <a:rPr lang="nb-NO" dirty="0" smtClean="0"/>
              <a:t>Inneholder ant. Personer i hver kategori.</a:t>
            </a:r>
          </a:p>
          <a:p>
            <a:pPr lvl="2"/>
            <a:r>
              <a:rPr lang="nb-NO" dirty="0" smtClean="0"/>
              <a:t>Inneholder også risikoen (for utfallet) i hver eksponeringsgruppe.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2348880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7164288" y="2747852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260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4768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88224" y="4653136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257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052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88224" y="4653136"/>
            <a:ext cx="2016224" cy="240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25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3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9890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</a:t>
            </a:r>
            <a:r>
              <a:rPr lang="nb-NO" dirty="0"/>
              <a:t>overvektige vs. </a:t>
            </a:r>
            <a:r>
              <a:rPr lang="nb-NO" dirty="0" smtClean="0"/>
              <a:t>ikke-overvektige</a:t>
            </a:r>
            <a:r>
              <a:rPr lang="nb-NO" dirty="0"/>
              <a:t>.</a:t>
            </a:r>
          </a:p>
          <a:p>
            <a:pPr lvl="2"/>
            <a:r>
              <a:rPr lang="nb-NO" dirty="0"/>
              <a:t>Med 95% konfidensintervall</a:t>
            </a:r>
            <a:r>
              <a:rPr lang="nb-NO" dirty="0" smtClean="0"/>
              <a:t>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88224" y="4893852"/>
            <a:ext cx="2016224" cy="335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689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</a:t>
            </a:r>
            <a:r>
              <a:rPr lang="nb-NO" dirty="0"/>
              <a:t>overvektige vs. </a:t>
            </a:r>
            <a:r>
              <a:rPr lang="nb-NO" dirty="0" smtClean="0"/>
              <a:t>ikke-overvektige</a:t>
            </a:r>
            <a:r>
              <a:rPr lang="nb-NO" dirty="0"/>
              <a:t>.</a:t>
            </a:r>
          </a:p>
          <a:p>
            <a:pPr lvl="2"/>
            <a:r>
              <a:rPr lang="nb-NO" dirty="0"/>
              <a:t>Med 95% konfidensintervall</a:t>
            </a:r>
            <a:r>
              <a:rPr lang="nb-NO" dirty="0" smtClean="0"/>
              <a:t>!</a:t>
            </a:r>
          </a:p>
          <a:p>
            <a:pPr lvl="1"/>
            <a:r>
              <a:rPr lang="nb-NO" dirty="0" smtClean="0"/>
              <a:t>OR for utfallet </a:t>
            </a:r>
            <a:r>
              <a:rPr lang="nb-NO" dirty="0" err="1"/>
              <a:t>diabetesNy</a:t>
            </a:r>
            <a:r>
              <a:rPr lang="nb-NO" dirty="0"/>
              <a:t>=Ja, overvektige vs. ikke-overvektige</a:t>
            </a:r>
            <a:r>
              <a:rPr lang="nb-NO" dirty="0" smtClean="0"/>
              <a:t>.</a:t>
            </a:r>
          </a:p>
          <a:p>
            <a:pPr lvl="2"/>
            <a:r>
              <a:rPr lang="nb-NO" dirty="0"/>
              <a:t>Med 95% konfidensintervall!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88224" y="4293096"/>
            <a:ext cx="20162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294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</a:t>
            </a:r>
            <a:r>
              <a:rPr lang="nb-NO" dirty="0"/>
              <a:t>overvektige vs. </a:t>
            </a:r>
            <a:r>
              <a:rPr lang="nb-NO" dirty="0" smtClean="0"/>
              <a:t>ikke-overvektige</a:t>
            </a:r>
            <a:r>
              <a:rPr lang="nb-NO" dirty="0"/>
              <a:t>.</a:t>
            </a:r>
          </a:p>
          <a:p>
            <a:pPr lvl="2"/>
            <a:r>
              <a:rPr lang="nb-NO" dirty="0"/>
              <a:t>Med 95% konfidensintervall</a:t>
            </a:r>
            <a:r>
              <a:rPr lang="nb-NO" dirty="0" smtClean="0"/>
              <a:t>!</a:t>
            </a:r>
          </a:p>
          <a:p>
            <a:pPr lvl="1"/>
            <a:r>
              <a:rPr lang="nb-NO" dirty="0" smtClean="0"/>
              <a:t>OR for utfallet </a:t>
            </a:r>
            <a:r>
              <a:rPr lang="nb-NO" dirty="0" err="1"/>
              <a:t>diabetesNy</a:t>
            </a:r>
            <a:r>
              <a:rPr lang="nb-NO" dirty="0"/>
              <a:t>=Ja, overvektige vs. ikke-overvektige</a:t>
            </a:r>
            <a:r>
              <a:rPr lang="nb-NO" dirty="0" smtClean="0"/>
              <a:t>.</a:t>
            </a:r>
          </a:p>
          <a:p>
            <a:pPr lvl="2"/>
            <a:r>
              <a:rPr lang="nb-NO" dirty="0"/>
              <a:t>Med 95% konfidensintervall!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88224" y="4293096"/>
            <a:ext cx="20162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5024738" y="5517232"/>
            <a:ext cx="3867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NB! OR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er en delt på </a:t>
            </a:r>
            <a:r>
              <a:rPr lang="nb-NO" dirty="0" err="1" smtClean="0"/>
              <a:t>ORen</a:t>
            </a:r>
            <a:r>
              <a:rPr lang="nb-NO" dirty="0" smtClean="0"/>
              <a:t> i tabellen. Evt. kunne vi brukt den opprinnelige diabetes-</a:t>
            </a:r>
            <a:r>
              <a:rPr lang="nb-NO" dirty="0" err="1" smtClean="0"/>
              <a:t>variablen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6907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16127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618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7649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r>
              <a:rPr lang="nb-NO" dirty="0" smtClean="0"/>
              <a:t>bytte om på hvilket nivå av eksponering/utfall som vi gir laveste verdi.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13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4930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r>
              <a:rPr lang="nb-NO" dirty="0" smtClean="0"/>
              <a:t>bytte om på hvilket nivå av eksponering/utfall som vi gir laveste verdi.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DERFOR</a:t>
            </a:r>
            <a:r>
              <a:rPr lang="nb-NO" dirty="0" smtClean="0"/>
              <a:t>:</a:t>
            </a:r>
          </a:p>
          <a:p>
            <a:r>
              <a:rPr lang="nb-NO" dirty="0" smtClean="0"/>
              <a:t>Lurt å alltid dobbeltsjekke at man har fått riktig RR og OR ved å regne ut for hånd.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819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r>
              <a:rPr lang="nb-NO" dirty="0" smtClean="0"/>
              <a:t>bytte om på hvilket nivå av eksponering/utfall som vi gir laveste verdi.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DERFOR</a:t>
            </a:r>
            <a:r>
              <a:rPr lang="nb-NO" dirty="0" smtClean="0"/>
              <a:t>:</a:t>
            </a:r>
          </a:p>
          <a:p>
            <a:r>
              <a:rPr lang="nb-NO" dirty="0" smtClean="0"/>
              <a:t>Lurt å alltid dobbeltsjekke at man har fått riktig RR og OR ved å regne ut for hånd.</a:t>
            </a:r>
          </a:p>
          <a:p>
            <a:pPr lvl="1"/>
            <a:r>
              <a:rPr lang="nb-NO" dirty="0" smtClean="0"/>
              <a:t>Ut fra 2x2-tabellen SPSS gir oss.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2204864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7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629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5" y="1213867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1988840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842776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1114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=1139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639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=647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=33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=1753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=1786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842776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9637" t="-108333" r="-21963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75" t="-108333" r="-10027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275" t="-108333" r="-275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9637" t="-208333" r="-21963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75" t="-208333" r="-10027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275" t="-208333" r="-275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9637" t="-308333" r="-21963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75" t="-308333" r="-10027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275" t="-308333" r="-275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50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nb-NO" dirty="0" smtClean="0"/>
                  <a:t>OR </a:t>
                </a:r>
                <a:r>
                  <a:rPr lang="nb-NO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 </m:t>
                            </m:r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25/1114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8/639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=1,79</m:t>
                    </m:r>
                  </m:oMath>
                </a14:m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  <a:blipFill rotWithShape="1">
                <a:blip r:embed="rId2"/>
                <a:stretch>
                  <a:fillRect l="-272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5" y="1213867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1988840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736709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1114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=1139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639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=647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=33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=1753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=1786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736709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108333" r="-21963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108333" r="-10027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108333" r="-275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208333" r="-21963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208333" r="-10027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208333" r="-275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308333" r="-21963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308333" r="-10027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308333" r="-275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60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nb-NO" dirty="0" smtClean="0"/>
                  <a:t>OR </a:t>
                </a:r>
                <a:r>
                  <a:rPr lang="nb-NO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 </m:t>
                            </m:r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25/1114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8/639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=1,79</m:t>
                    </m:r>
                  </m:oMath>
                </a14:m>
                <a:endParaRPr lang="nb-NO" dirty="0"/>
              </a:p>
              <a:p>
                <a:pPr marL="0" lvl="1" indent="0">
                  <a:buNone/>
                </a:pPr>
                <a:r>
                  <a:rPr lang="nb-NO" dirty="0" smtClean="0"/>
                  <a:t>RR </a:t>
                </a:r>
                <a:r>
                  <a:rPr lang="nb-NO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 </m:t>
                            </m:r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25/</m:t>
                        </m:r>
                        <m:r>
                          <a:rPr lang="nb-NO" b="0" i="1" smtClean="0">
                            <a:latin typeface="Cambria Math"/>
                          </a:rPr>
                          <m:t>1139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8/</m:t>
                        </m:r>
                        <m:r>
                          <a:rPr lang="nb-NO" b="0" i="1" smtClean="0">
                            <a:latin typeface="Cambria Math"/>
                          </a:rPr>
                          <m:t>647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=1,7</m:t>
                    </m:r>
                  </m:oMath>
                </a14:m>
                <a:r>
                  <a:rPr lang="nb-NO" dirty="0" smtClean="0"/>
                  <a:t>8</a:t>
                </a:r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  <a:blipFill rotWithShape="1">
                <a:blip r:embed="rId2"/>
                <a:stretch>
                  <a:fillRect l="-272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5" y="1213867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1988840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871013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1114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=1139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639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=647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=33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=1753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=1786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871013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108333" r="-21963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108333" r="-10027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108333" r="-275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208333" r="-21963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208333" r="-10027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208333" r="-275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308333" r="-21963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308333" r="-10027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308333" r="-275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92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  <a:p>
            <a:r>
              <a:rPr lang="nb-NO" dirty="0" smtClean="0"/>
              <a:t>Antall individer som ikke opplever </a:t>
            </a:r>
            <a:r>
              <a:rPr lang="nb-NO" i="1" dirty="0" smtClean="0"/>
              <a:t>D </a:t>
            </a:r>
            <a:r>
              <a:rPr lang="nb-NO" dirty="0" smtClean="0"/>
              <a:t>(de opplever altså </a:t>
            </a:r>
            <a:r>
              <a:rPr lang="nb-NO" i="1" dirty="0" smtClean="0"/>
              <a:t>H</a:t>
            </a:r>
            <a:r>
              <a:rPr lang="nb-NO" dirty="0" smtClean="0"/>
              <a:t>) er </a:t>
            </a:r>
            <a:r>
              <a:rPr lang="nb-NO" i="1" dirty="0" smtClean="0">
                <a:solidFill>
                  <a:srgbClr val="FF0000"/>
                </a:solidFill>
              </a:rPr>
              <a:t>h</a:t>
            </a:r>
            <a:r>
              <a:rPr lang="nb-NO" i="1" dirty="0" smtClean="0"/>
              <a:t>=n-d.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90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Finn en evt. sammenheng mellom noen gang å ha røkt (variabelen «smoking») og hjerteinfarkt (variabelen «mi»).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Hint: Re-koding først.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7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nb-NO" dirty="0" smtClean="0"/>
              <a:t>Re-koder «smoking» til «</a:t>
            </a:r>
            <a:r>
              <a:rPr lang="nb-NO" dirty="0" err="1" smtClean="0"/>
              <a:t>smokingNew</a:t>
            </a:r>
            <a:r>
              <a:rPr lang="nb-NO" dirty="0" smtClean="0"/>
              <a:t>» med to kategorier.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86447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2060848"/>
            <a:ext cx="136815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nb-NO" dirty="0" smtClean="0"/>
              <a:t>Re-koder «smoking» til «</a:t>
            </a:r>
            <a:r>
              <a:rPr lang="nb-NO" dirty="0" err="1" smtClean="0"/>
              <a:t>smokingNew</a:t>
            </a:r>
            <a:r>
              <a:rPr lang="nb-NO" dirty="0" smtClean="0"/>
              <a:t>» med to kategorier.</a:t>
            </a:r>
          </a:p>
          <a:p>
            <a:pPr lvl="1"/>
            <a:r>
              <a:rPr lang="nb-NO" dirty="0" smtClean="0"/>
              <a:t>Husk: Kategorien vi er interessert i (de som har røkt) skal ha lavest verdi.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86447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2060848"/>
            <a:ext cx="136815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9842"/>
            <a:ext cx="4258013" cy="40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17030" y="2852936"/>
            <a:ext cx="103934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1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nb-NO" dirty="0" smtClean="0"/>
              <a:t>Re-koder «smoking» til «</a:t>
            </a:r>
            <a:r>
              <a:rPr lang="nb-NO" dirty="0" err="1" smtClean="0"/>
              <a:t>smokingNew</a:t>
            </a:r>
            <a:r>
              <a:rPr lang="nb-NO" dirty="0" smtClean="0"/>
              <a:t>» med to kategorier.</a:t>
            </a:r>
          </a:p>
          <a:p>
            <a:pPr lvl="1"/>
            <a:r>
              <a:rPr lang="nb-NO" dirty="0" smtClean="0"/>
              <a:t>Husk: Kategorien vi er interessert i (de som har røkt) skal ha lavest verdi.</a:t>
            </a:r>
          </a:p>
          <a:p>
            <a:pPr lvl="1"/>
            <a:r>
              <a:rPr lang="nb-NO" dirty="0" smtClean="0"/>
              <a:t>Legg til «Value </a:t>
            </a:r>
            <a:r>
              <a:rPr lang="nb-NO" dirty="0" err="1" smtClean="0"/>
              <a:t>Lables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86447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2060848"/>
            <a:ext cx="136815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9842"/>
            <a:ext cx="4258013" cy="40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17030" y="2852936"/>
            <a:ext cx="103934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60" y="2456892"/>
            <a:ext cx="43719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436096" y="3284984"/>
            <a:ext cx="1494851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2154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nb-NO" dirty="0" smtClean="0"/>
              <a:t>Re-koder «mi» til «</a:t>
            </a:r>
            <a:r>
              <a:rPr lang="nb-NO" dirty="0" err="1" smtClean="0"/>
              <a:t>miNew</a:t>
            </a:r>
            <a:r>
              <a:rPr lang="nb-NO" dirty="0" smtClean="0"/>
              <a:t>», der kategoriene er byttet om.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258438" cy="36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68344" y="2060848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6687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nb-NO" dirty="0" smtClean="0"/>
              <a:t>Re-koder «mi» til «</a:t>
            </a:r>
            <a:r>
              <a:rPr lang="nb-NO" dirty="0" err="1" smtClean="0"/>
              <a:t>miNew</a:t>
            </a:r>
            <a:r>
              <a:rPr lang="nb-NO" dirty="0" smtClean="0"/>
              <a:t>», der kategoriene er byttet om.</a:t>
            </a:r>
          </a:p>
          <a:p>
            <a:pPr lvl="1"/>
            <a:r>
              <a:rPr lang="nb-NO" dirty="0" smtClean="0"/>
              <a:t>Husk: Kategorien vi er interessert i (de som har hatt </a:t>
            </a:r>
            <a:r>
              <a:rPr lang="nb-NO" dirty="0" err="1" smtClean="0"/>
              <a:t>hjerteinnfarkt</a:t>
            </a:r>
            <a:r>
              <a:rPr lang="nb-NO" dirty="0" smtClean="0"/>
              <a:t>) skal ha lavest verdi.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258438" cy="36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68344" y="2060848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4950"/>
            <a:ext cx="422830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974183" y="2780928"/>
            <a:ext cx="910185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799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nb-NO" dirty="0" smtClean="0"/>
              <a:t>Re-koder «mi» til «</a:t>
            </a:r>
            <a:r>
              <a:rPr lang="nb-NO" dirty="0" err="1" smtClean="0"/>
              <a:t>miNew</a:t>
            </a:r>
            <a:r>
              <a:rPr lang="nb-NO" dirty="0" smtClean="0"/>
              <a:t>», der kategoriene er byttet om.</a:t>
            </a:r>
          </a:p>
          <a:p>
            <a:pPr lvl="1"/>
            <a:r>
              <a:rPr lang="nb-NO" dirty="0" smtClean="0"/>
              <a:t>Husk: Kategorien vi er interessert i (de som har hatt </a:t>
            </a:r>
            <a:r>
              <a:rPr lang="nb-NO" dirty="0" err="1" smtClean="0"/>
              <a:t>hjerteinnfarkt</a:t>
            </a:r>
            <a:r>
              <a:rPr lang="nb-NO" dirty="0" smtClean="0"/>
              <a:t>) skal ha lavest verdi.</a:t>
            </a:r>
          </a:p>
          <a:p>
            <a:pPr lvl="1"/>
            <a:r>
              <a:rPr lang="nb-NO" dirty="0" smtClean="0"/>
              <a:t>Legg til «Value </a:t>
            </a:r>
            <a:r>
              <a:rPr lang="nb-NO" dirty="0" err="1" smtClean="0"/>
              <a:t>Lables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258438" cy="36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68344" y="2060848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4950"/>
            <a:ext cx="422830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974183" y="2780928"/>
            <a:ext cx="910185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95" y="1988096"/>
            <a:ext cx="44481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508104" y="2780928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7666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402832" cy="1540766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Gå til «</a:t>
            </a:r>
            <a:r>
              <a:rPr lang="nb-NO" dirty="0" err="1"/>
              <a:t>Analyze</a:t>
            </a:r>
            <a:r>
              <a:rPr lang="nb-NO" dirty="0"/>
              <a:t>-&gt;</a:t>
            </a:r>
            <a:r>
              <a:rPr lang="nb-NO" dirty="0" err="1"/>
              <a:t>Descriptive</a:t>
            </a:r>
            <a:r>
              <a:rPr lang="nb-NO" dirty="0"/>
              <a:t> </a:t>
            </a:r>
            <a:r>
              <a:rPr lang="nb-NO" dirty="0" err="1"/>
              <a:t>Statistics</a:t>
            </a:r>
            <a:r>
              <a:rPr lang="nb-NO" dirty="0"/>
              <a:t>-&gt;Crosstabs».</a:t>
            </a:r>
          </a:p>
          <a:p>
            <a:r>
              <a:rPr lang="nb-NO" dirty="0"/>
              <a:t>Legg inn </a:t>
            </a:r>
            <a:r>
              <a:rPr lang="nb-NO" dirty="0" smtClean="0"/>
              <a:t>«</a:t>
            </a:r>
            <a:r>
              <a:rPr lang="nb-NO" dirty="0" err="1" smtClean="0"/>
              <a:t>smokingNew</a:t>
            </a:r>
            <a:r>
              <a:rPr lang="nb-NO" dirty="0" smtClean="0"/>
              <a:t>» </a:t>
            </a:r>
            <a:r>
              <a:rPr lang="nb-NO" dirty="0"/>
              <a:t>som </a:t>
            </a:r>
            <a:r>
              <a:rPr lang="nb-NO" dirty="0" err="1"/>
              <a:t>radvariabel</a:t>
            </a:r>
            <a:r>
              <a:rPr lang="nb-NO" dirty="0"/>
              <a:t> og </a:t>
            </a:r>
            <a:r>
              <a:rPr lang="nb-NO" dirty="0" smtClean="0"/>
              <a:t>«</a:t>
            </a:r>
            <a:r>
              <a:rPr lang="nb-NO" dirty="0" err="1" smtClean="0"/>
              <a:t>miNew</a:t>
            </a:r>
            <a:r>
              <a:rPr lang="nb-NO" dirty="0" smtClean="0"/>
              <a:t>» </a:t>
            </a:r>
            <a:r>
              <a:rPr lang="nb-NO" dirty="0"/>
              <a:t>som </a:t>
            </a:r>
            <a:r>
              <a:rPr lang="nb-NO" dirty="0" smtClean="0"/>
              <a:t>kolonnevariabel</a:t>
            </a:r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42798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72200" y="1340768"/>
            <a:ext cx="1872208" cy="195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2089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2332855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Gå til «</a:t>
            </a:r>
            <a:r>
              <a:rPr lang="nb-NO" dirty="0" err="1"/>
              <a:t>Analyze</a:t>
            </a:r>
            <a:r>
              <a:rPr lang="nb-NO" dirty="0"/>
              <a:t>-&gt;</a:t>
            </a:r>
            <a:r>
              <a:rPr lang="nb-NO" dirty="0" err="1"/>
              <a:t>Descriptive</a:t>
            </a:r>
            <a:r>
              <a:rPr lang="nb-NO" dirty="0"/>
              <a:t> </a:t>
            </a:r>
            <a:r>
              <a:rPr lang="nb-NO" dirty="0" err="1"/>
              <a:t>Statistics</a:t>
            </a:r>
            <a:r>
              <a:rPr lang="nb-NO" dirty="0"/>
              <a:t>-&gt;Crosstabs».</a:t>
            </a:r>
          </a:p>
          <a:p>
            <a:r>
              <a:rPr lang="nb-NO" dirty="0"/>
              <a:t>Legg inn </a:t>
            </a:r>
            <a:r>
              <a:rPr lang="nb-NO" dirty="0" smtClean="0"/>
              <a:t>«</a:t>
            </a:r>
            <a:r>
              <a:rPr lang="nb-NO" dirty="0" err="1" smtClean="0"/>
              <a:t>smokingNew</a:t>
            </a:r>
            <a:r>
              <a:rPr lang="nb-NO" dirty="0" smtClean="0"/>
              <a:t>» </a:t>
            </a:r>
            <a:r>
              <a:rPr lang="nb-NO" dirty="0"/>
              <a:t>som </a:t>
            </a:r>
            <a:r>
              <a:rPr lang="nb-NO" dirty="0" err="1"/>
              <a:t>radvariabel</a:t>
            </a:r>
            <a:r>
              <a:rPr lang="nb-NO" dirty="0"/>
              <a:t> og </a:t>
            </a:r>
            <a:r>
              <a:rPr lang="nb-NO" dirty="0" smtClean="0"/>
              <a:t>«</a:t>
            </a:r>
            <a:r>
              <a:rPr lang="nb-NO" dirty="0" err="1" smtClean="0"/>
              <a:t>miNew</a:t>
            </a:r>
            <a:r>
              <a:rPr lang="nb-NO" dirty="0" smtClean="0"/>
              <a:t>» </a:t>
            </a:r>
            <a:r>
              <a:rPr lang="nb-NO" dirty="0"/>
              <a:t>som kolonnevariabel</a:t>
            </a:r>
          </a:p>
          <a:p>
            <a:r>
              <a:rPr lang="nb-NO" dirty="0"/>
              <a:t>Klikk «</a:t>
            </a:r>
            <a:r>
              <a:rPr lang="nb-NO" dirty="0" err="1"/>
              <a:t>Statistics</a:t>
            </a:r>
            <a:r>
              <a:rPr lang="nb-NO" dirty="0"/>
              <a:t>», og huk av «Risk». Klikk «</a:t>
            </a:r>
            <a:r>
              <a:rPr lang="nb-NO" dirty="0" err="1"/>
              <a:t>Continue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42798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72200" y="1340768"/>
            <a:ext cx="1872208" cy="195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95" y="1484784"/>
            <a:ext cx="30194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30008" y="3297585"/>
            <a:ext cx="1026368" cy="707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7562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3845024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Gå til «</a:t>
            </a:r>
            <a:r>
              <a:rPr lang="nb-NO" dirty="0" err="1"/>
              <a:t>Analyze</a:t>
            </a:r>
            <a:r>
              <a:rPr lang="nb-NO" dirty="0"/>
              <a:t>-&gt;</a:t>
            </a:r>
            <a:r>
              <a:rPr lang="nb-NO" dirty="0" err="1"/>
              <a:t>Descriptive</a:t>
            </a:r>
            <a:r>
              <a:rPr lang="nb-NO" dirty="0"/>
              <a:t> </a:t>
            </a:r>
            <a:r>
              <a:rPr lang="nb-NO" dirty="0" err="1"/>
              <a:t>Statistics</a:t>
            </a:r>
            <a:r>
              <a:rPr lang="nb-NO" dirty="0"/>
              <a:t>-&gt;Crosstabs».</a:t>
            </a:r>
          </a:p>
          <a:p>
            <a:r>
              <a:rPr lang="nb-NO" dirty="0"/>
              <a:t>Legg inn </a:t>
            </a:r>
            <a:r>
              <a:rPr lang="nb-NO" dirty="0" smtClean="0"/>
              <a:t>«</a:t>
            </a:r>
            <a:r>
              <a:rPr lang="nb-NO" dirty="0" err="1" smtClean="0"/>
              <a:t>smokingNew</a:t>
            </a:r>
            <a:r>
              <a:rPr lang="nb-NO" dirty="0" smtClean="0"/>
              <a:t>» </a:t>
            </a:r>
            <a:r>
              <a:rPr lang="nb-NO" dirty="0"/>
              <a:t>som </a:t>
            </a:r>
            <a:r>
              <a:rPr lang="nb-NO" dirty="0" err="1"/>
              <a:t>radvariabel</a:t>
            </a:r>
            <a:r>
              <a:rPr lang="nb-NO" dirty="0"/>
              <a:t> og </a:t>
            </a:r>
            <a:r>
              <a:rPr lang="nb-NO" dirty="0" smtClean="0"/>
              <a:t>«</a:t>
            </a:r>
            <a:r>
              <a:rPr lang="nb-NO" dirty="0" err="1" smtClean="0"/>
              <a:t>miNew</a:t>
            </a:r>
            <a:r>
              <a:rPr lang="nb-NO" dirty="0" smtClean="0"/>
              <a:t>» </a:t>
            </a:r>
            <a:r>
              <a:rPr lang="nb-NO" dirty="0"/>
              <a:t>som kolonnevariabel</a:t>
            </a:r>
          </a:p>
          <a:p>
            <a:r>
              <a:rPr lang="nb-NO" dirty="0"/>
              <a:t>Klikk «</a:t>
            </a:r>
            <a:r>
              <a:rPr lang="nb-NO" dirty="0" err="1"/>
              <a:t>Statistics</a:t>
            </a:r>
            <a:r>
              <a:rPr lang="nb-NO" dirty="0"/>
              <a:t>», og huk av «Risk». Klikk «</a:t>
            </a:r>
            <a:r>
              <a:rPr lang="nb-NO" dirty="0" err="1"/>
              <a:t>Continue</a:t>
            </a:r>
            <a:r>
              <a:rPr lang="nb-NO" dirty="0"/>
              <a:t>».</a:t>
            </a:r>
          </a:p>
          <a:p>
            <a:r>
              <a:rPr lang="nb-NO" dirty="0"/>
              <a:t>Klikk «Cells», og huk av «</a:t>
            </a:r>
            <a:r>
              <a:rPr lang="nb-NO" dirty="0" err="1"/>
              <a:t>Observed</a:t>
            </a:r>
            <a:r>
              <a:rPr lang="nb-NO" dirty="0"/>
              <a:t>» under «Counts», og «</a:t>
            </a:r>
            <a:r>
              <a:rPr lang="nb-NO" dirty="0" err="1"/>
              <a:t>Row</a:t>
            </a:r>
            <a:r>
              <a:rPr lang="nb-NO" dirty="0"/>
              <a:t>» under «</a:t>
            </a:r>
            <a:r>
              <a:rPr lang="nb-NO" dirty="0" err="1"/>
              <a:t>Percentages</a:t>
            </a:r>
            <a:r>
              <a:rPr lang="nb-NO" dirty="0"/>
              <a:t>». Klikk «</a:t>
            </a:r>
            <a:r>
              <a:rPr lang="nb-NO" dirty="0" err="1"/>
              <a:t>Continue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42798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72200" y="1340768"/>
            <a:ext cx="1872208" cy="195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95" y="1484784"/>
            <a:ext cx="30194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30008" y="3297585"/>
            <a:ext cx="1026368" cy="707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30" y="1279996"/>
            <a:ext cx="38957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16016" y="1700808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4499992" y="2865537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68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  <a:p>
            <a:r>
              <a:rPr lang="nb-NO" dirty="0" smtClean="0"/>
              <a:t>Antall individer som ikke opplever </a:t>
            </a:r>
            <a:r>
              <a:rPr lang="nb-NO" i="1" dirty="0" smtClean="0"/>
              <a:t>D </a:t>
            </a:r>
            <a:r>
              <a:rPr lang="nb-NO" dirty="0" smtClean="0"/>
              <a:t>(de opplever altså </a:t>
            </a:r>
            <a:r>
              <a:rPr lang="nb-NO" i="1" dirty="0" smtClean="0"/>
              <a:t>H</a:t>
            </a:r>
            <a:r>
              <a:rPr lang="nb-NO" dirty="0" smtClean="0"/>
              <a:t>) er </a:t>
            </a:r>
            <a:r>
              <a:rPr lang="nb-NO" i="1" dirty="0" smtClean="0">
                <a:solidFill>
                  <a:srgbClr val="FF0000"/>
                </a:solidFill>
              </a:rPr>
              <a:t>h</a:t>
            </a:r>
            <a:r>
              <a:rPr lang="nb-NO" i="1" dirty="0" smtClean="0"/>
              <a:t>=n-d.</a:t>
            </a:r>
          </a:p>
          <a:p>
            <a:r>
              <a:rPr lang="nb-NO" dirty="0" smtClean="0"/>
              <a:t>Andelen som opplever </a:t>
            </a:r>
            <a:r>
              <a:rPr lang="nb-NO" i="1" dirty="0" smtClean="0"/>
              <a:t>D</a:t>
            </a:r>
            <a:r>
              <a:rPr lang="nb-NO" dirty="0" smtClean="0"/>
              <a:t> er </a:t>
            </a:r>
            <a:r>
              <a:rPr lang="nb-NO" i="1" dirty="0" smtClean="0">
                <a:solidFill>
                  <a:srgbClr val="FF0000"/>
                </a:solidFill>
              </a:rPr>
              <a:t>p</a:t>
            </a:r>
            <a:r>
              <a:rPr lang="nb-NO" i="1" dirty="0" smtClean="0"/>
              <a:t>=d/n.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79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Gå til «</a:t>
            </a:r>
            <a:r>
              <a:rPr lang="nb-NO" dirty="0" err="1"/>
              <a:t>Analyze</a:t>
            </a:r>
            <a:r>
              <a:rPr lang="nb-NO" dirty="0"/>
              <a:t>-&gt;</a:t>
            </a:r>
            <a:r>
              <a:rPr lang="nb-NO" dirty="0" err="1"/>
              <a:t>Descriptive</a:t>
            </a:r>
            <a:r>
              <a:rPr lang="nb-NO" dirty="0"/>
              <a:t> </a:t>
            </a:r>
            <a:r>
              <a:rPr lang="nb-NO" dirty="0" err="1"/>
              <a:t>Statistics</a:t>
            </a:r>
            <a:r>
              <a:rPr lang="nb-NO" dirty="0"/>
              <a:t>-&gt;Crosstabs».</a:t>
            </a:r>
          </a:p>
          <a:p>
            <a:r>
              <a:rPr lang="nb-NO" dirty="0"/>
              <a:t>Legg inn </a:t>
            </a:r>
            <a:r>
              <a:rPr lang="nb-NO" dirty="0" smtClean="0"/>
              <a:t>«</a:t>
            </a:r>
            <a:r>
              <a:rPr lang="nb-NO" dirty="0" err="1" smtClean="0"/>
              <a:t>smokingNew</a:t>
            </a:r>
            <a:r>
              <a:rPr lang="nb-NO" dirty="0" smtClean="0"/>
              <a:t>» </a:t>
            </a:r>
            <a:r>
              <a:rPr lang="nb-NO" dirty="0"/>
              <a:t>som </a:t>
            </a:r>
            <a:r>
              <a:rPr lang="nb-NO" dirty="0" err="1"/>
              <a:t>radvariabel</a:t>
            </a:r>
            <a:r>
              <a:rPr lang="nb-NO" dirty="0"/>
              <a:t> og </a:t>
            </a:r>
            <a:r>
              <a:rPr lang="nb-NO" dirty="0" smtClean="0"/>
              <a:t>«</a:t>
            </a:r>
            <a:r>
              <a:rPr lang="nb-NO" dirty="0" err="1" smtClean="0"/>
              <a:t>miNew</a:t>
            </a:r>
            <a:r>
              <a:rPr lang="nb-NO" dirty="0" smtClean="0"/>
              <a:t>» </a:t>
            </a:r>
            <a:r>
              <a:rPr lang="nb-NO" dirty="0"/>
              <a:t>som kolonnevariabel</a:t>
            </a:r>
          </a:p>
          <a:p>
            <a:r>
              <a:rPr lang="nb-NO" dirty="0"/>
              <a:t>Klikk «</a:t>
            </a:r>
            <a:r>
              <a:rPr lang="nb-NO" dirty="0" err="1"/>
              <a:t>Statistics</a:t>
            </a:r>
            <a:r>
              <a:rPr lang="nb-NO" dirty="0"/>
              <a:t>», og huk av «Risk». Klikk «</a:t>
            </a:r>
            <a:r>
              <a:rPr lang="nb-NO" dirty="0" err="1"/>
              <a:t>Continue</a:t>
            </a:r>
            <a:r>
              <a:rPr lang="nb-NO" dirty="0"/>
              <a:t>».</a:t>
            </a:r>
          </a:p>
          <a:p>
            <a:r>
              <a:rPr lang="nb-NO" dirty="0"/>
              <a:t>Klikk «Cells», og huk av «</a:t>
            </a:r>
            <a:r>
              <a:rPr lang="nb-NO" dirty="0" err="1"/>
              <a:t>Observed</a:t>
            </a:r>
            <a:r>
              <a:rPr lang="nb-NO" dirty="0"/>
              <a:t>» under «Counts», og «</a:t>
            </a:r>
            <a:r>
              <a:rPr lang="nb-NO" dirty="0" err="1"/>
              <a:t>Row</a:t>
            </a:r>
            <a:r>
              <a:rPr lang="nb-NO" dirty="0"/>
              <a:t>» under «</a:t>
            </a:r>
            <a:r>
              <a:rPr lang="nb-NO" dirty="0" err="1"/>
              <a:t>Percentages</a:t>
            </a:r>
            <a:r>
              <a:rPr lang="nb-NO" dirty="0"/>
              <a:t>». Klikk «</a:t>
            </a:r>
            <a:r>
              <a:rPr lang="nb-NO" dirty="0" err="1"/>
              <a:t>Continue</a:t>
            </a:r>
            <a:r>
              <a:rPr lang="nb-NO" dirty="0"/>
              <a:t>».</a:t>
            </a:r>
          </a:p>
          <a:p>
            <a:r>
              <a:rPr lang="nb-NO" dirty="0"/>
              <a:t>Klikk «OK» i den opprinnelige dialogboksen.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42798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72200" y="1340768"/>
            <a:ext cx="1872208" cy="195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95" y="1484784"/>
            <a:ext cx="30194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30008" y="3297585"/>
            <a:ext cx="1026368" cy="707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30" y="1279996"/>
            <a:ext cx="38957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16016" y="1700808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/>
          <p:cNvSpPr/>
          <p:nvPr/>
        </p:nvSpPr>
        <p:spPr>
          <a:xfrm>
            <a:off x="4499992" y="2865537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70458"/>
            <a:ext cx="4385538" cy="434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868144" y="4923309"/>
            <a:ext cx="576064" cy="59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6675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27649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Risikoen for å få hjerteinfarkt er 2,0 (95% KI: 1,4 - 2,9) ganger høyere for de som noen gang har røkt, sammenlignet med de som aldri har røkt.</a:t>
            </a:r>
          </a:p>
          <a:p>
            <a:endParaRPr lang="nb-N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4" y="1556792"/>
            <a:ext cx="48863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0152" y="4797152"/>
            <a:ext cx="20162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6903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Risikoen for å få hjerteinfarkt er 2,0 (95% KI: 1,4 - 2,9) ganger høyere for de som noen gang har røkt, sammenlignet med de som aldri har røkt.</a:t>
            </a:r>
          </a:p>
          <a:p>
            <a:r>
              <a:rPr lang="nb-NO" dirty="0" smtClean="0"/>
              <a:t>Oddsen er 2,3 (95% KI: 1,6 – 3,4) </a:t>
            </a:r>
            <a:r>
              <a:rPr lang="nb-NO" dirty="0"/>
              <a:t>ganger høyere for de som noen gang har røkt, sammenlignet med de som aldri har røkt.</a:t>
            </a:r>
          </a:p>
          <a:p>
            <a:endParaRPr lang="nb-N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4" y="1556792"/>
            <a:ext cx="48863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8144" y="4365104"/>
            <a:ext cx="2232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1176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10632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10632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06129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662058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662058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36518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83902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83902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30817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  <a:p>
            <a:pPr lvl="1"/>
            <a:r>
              <a:rPr lang="nb-NO" dirty="0" smtClean="0"/>
              <a:t>De forventede antallene regnes ut fra rad- og kolonnetotalene i tabellen.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250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250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134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  <a:p>
            <a:pPr lvl="1"/>
            <a:r>
              <a:rPr lang="nb-NO" dirty="0" smtClean="0"/>
              <a:t>De forventede antallene regnes ut fra rad- og kolonnetotalene i tabellen.</a:t>
            </a:r>
          </a:p>
          <a:p>
            <a:pPr lvl="1"/>
            <a:r>
              <a:rPr lang="nb-NO" dirty="0" smtClean="0"/>
              <a:t>Sammenlikner de forventede antallene med de </a:t>
            </a:r>
            <a:r>
              <a:rPr lang="nb-NO" i="1" dirty="0" smtClean="0">
                <a:solidFill>
                  <a:srgbClr val="FF0000"/>
                </a:solidFill>
              </a:rPr>
              <a:t>observerte</a:t>
            </a:r>
            <a:r>
              <a:rPr lang="nb-NO" dirty="0" smtClean="0"/>
              <a:t> antallene for hver celle i tabellen.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293283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293283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45646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  <a:p>
            <a:pPr lvl="1"/>
            <a:r>
              <a:rPr lang="nb-NO" dirty="0" smtClean="0"/>
              <a:t>De forventede antallene regnes ut fra rad- og kolonnetotalene i tabellen.</a:t>
            </a:r>
          </a:p>
          <a:p>
            <a:pPr lvl="1"/>
            <a:r>
              <a:rPr lang="nb-NO" dirty="0" smtClean="0"/>
              <a:t>Sammenlikner de forventede antallene med de </a:t>
            </a:r>
            <a:r>
              <a:rPr lang="nb-NO" i="1" dirty="0" smtClean="0">
                <a:solidFill>
                  <a:srgbClr val="FF0000"/>
                </a:solidFill>
              </a:rPr>
              <a:t>observerte</a:t>
            </a:r>
            <a:r>
              <a:rPr lang="nb-NO" dirty="0" smtClean="0"/>
              <a:t> antallene for hver celle i tabellen.</a:t>
            </a:r>
          </a:p>
          <a:p>
            <a:r>
              <a:rPr lang="nb-NO" dirty="0" smtClean="0"/>
              <a:t>Trenger ikke å bry oss om hvordan variablene er kodet i SPSS.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88833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88833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74004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21888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63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  <a:p>
            <a:r>
              <a:rPr lang="nb-NO" dirty="0" smtClean="0"/>
              <a:t>Antall individer som ikke opplever </a:t>
            </a:r>
            <a:r>
              <a:rPr lang="nb-NO" i="1" dirty="0" smtClean="0"/>
              <a:t>D </a:t>
            </a:r>
            <a:r>
              <a:rPr lang="nb-NO" dirty="0" smtClean="0"/>
              <a:t>(de opplever altså </a:t>
            </a:r>
            <a:r>
              <a:rPr lang="nb-NO" i="1" dirty="0" smtClean="0"/>
              <a:t>H</a:t>
            </a:r>
            <a:r>
              <a:rPr lang="nb-NO" dirty="0" smtClean="0"/>
              <a:t>) er </a:t>
            </a:r>
            <a:r>
              <a:rPr lang="nb-NO" i="1" dirty="0" smtClean="0">
                <a:solidFill>
                  <a:srgbClr val="FF0000"/>
                </a:solidFill>
              </a:rPr>
              <a:t>h</a:t>
            </a:r>
            <a:r>
              <a:rPr lang="nb-NO" i="1" dirty="0" smtClean="0"/>
              <a:t>=n-d.</a:t>
            </a:r>
          </a:p>
          <a:p>
            <a:r>
              <a:rPr lang="nb-NO" dirty="0" smtClean="0"/>
              <a:t>Andelen som opplever </a:t>
            </a:r>
            <a:r>
              <a:rPr lang="nb-NO" i="1" dirty="0" smtClean="0"/>
              <a:t>D</a:t>
            </a:r>
            <a:r>
              <a:rPr lang="nb-NO" dirty="0" smtClean="0"/>
              <a:t> er </a:t>
            </a:r>
            <a:r>
              <a:rPr lang="nb-NO" i="1" dirty="0" smtClean="0">
                <a:solidFill>
                  <a:srgbClr val="FF0000"/>
                </a:solidFill>
              </a:rPr>
              <a:t>p</a:t>
            </a:r>
            <a:r>
              <a:rPr lang="nb-NO" i="1" dirty="0" smtClean="0"/>
              <a:t>=d/n.</a:t>
            </a:r>
          </a:p>
          <a:p>
            <a:pPr lvl="1"/>
            <a:r>
              <a:rPr lang="nb-NO" dirty="0" smtClean="0"/>
              <a:t>Estimerer den sanne andelen i populasjonen.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2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25488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1982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33409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59093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651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for «</a:t>
            </a:r>
            <a:r>
              <a:rPr lang="nb-NO" dirty="0" err="1" smtClean="0"/>
              <a:t>Observed</a:t>
            </a:r>
            <a:r>
              <a:rPr lang="nb-NO" dirty="0" smtClean="0"/>
              <a:t>» og «</a:t>
            </a:r>
            <a:r>
              <a:rPr lang="nb-NO" dirty="0" err="1" smtClean="0"/>
              <a:t>Expected</a:t>
            </a:r>
            <a:r>
              <a:rPr lang="nb-NO" dirty="0" smtClean="0"/>
              <a:t>» under «Counts» samt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0578"/>
            <a:ext cx="393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88024" y="1556792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860032" y="2852936"/>
            <a:ext cx="1032284" cy="6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7109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for «</a:t>
            </a:r>
            <a:r>
              <a:rPr lang="nb-NO" dirty="0" err="1" smtClean="0"/>
              <a:t>Observed</a:t>
            </a:r>
            <a:r>
              <a:rPr lang="nb-NO" dirty="0" smtClean="0"/>
              <a:t>» og «</a:t>
            </a:r>
            <a:r>
              <a:rPr lang="nb-NO" dirty="0" err="1" smtClean="0"/>
              <a:t>Expected</a:t>
            </a:r>
            <a:r>
              <a:rPr lang="nb-NO" dirty="0" smtClean="0"/>
              <a:t>» under «Counts» samt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0578"/>
            <a:ext cx="393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88024" y="1556792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860032" y="2852936"/>
            <a:ext cx="1032284" cy="6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0578"/>
            <a:ext cx="43647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892316" y="4785062"/>
            <a:ext cx="762000" cy="719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3699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3499114" cy="1277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6136" y="1772816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5796136" y="2348880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5796136" y="2996952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5796136" y="3573016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6729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99114" cy="24716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76160" y="1955434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5776160" y="2564904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5776160" y="3211323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5776160" y="3794767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7063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99114" cy="30529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flipH="1">
            <a:off x="7956376" y="2167585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/>
        </p:nvSpPr>
        <p:spPr>
          <a:xfrm flipH="1">
            <a:off x="7951373" y="2732549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 flipH="1">
            <a:off x="7951373" y="3319335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/>
          <p:cNvSpPr/>
          <p:nvPr/>
        </p:nvSpPr>
        <p:spPr>
          <a:xfrm flipH="1">
            <a:off x="7951373" y="3927199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8374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99114" cy="39170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  <a:p>
            <a:r>
              <a:rPr lang="nb-NO" dirty="0" smtClean="0"/>
              <a:t>Den andre tabellen gir resultatet av </a:t>
            </a:r>
            <a:r>
              <a:rPr lang="el-GR" dirty="0"/>
              <a:t>Χ</a:t>
            </a:r>
            <a:r>
              <a:rPr lang="nb-NO" dirty="0" smtClean="0"/>
              <a:t>^2-testen.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065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911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  <a:p>
            <a:r>
              <a:rPr lang="nb-NO" dirty="0" smtClean="0"/>
              <a:t>Den andre tabellen gir resultatet av </a:t>
            </a:r>
            <a:r>
              <a:rPr lang="el-GR" dirty="0"/>
              <a:t>Χ</a:t>
            </a:r>
            <a:r>
              <a:rPr lang="nb-NO" dirty="0" smtClean="0"/>
              <a:t>^2-testen.</a:t>
            </a:r>
          </a:p>
          <a:p>
            <a:pPr lvl="1"/>
            <a:r>
              <a:rPr lang="nb-NO" dirty="0" smtClean="0"/>
              <a:t>BMI-kategori påvirker ikke risikoen for diabetes.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0157" y="5517232"/>
            <a:ext cx="83015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81099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For å kunne bruke </a:t>
            </a:r>
            <a:r>
              <a:rPr lang="el-GR" dirty="0"/>
              <a:t>Χ</a:t>
            </a:r>
            <a:r>
              <a:rPr lang="nb-NO" dirty="0" smtClean="0"/>
              <a:t>^2-testen for en 2x2-tabell må:</a:t>
            </a:r>
          </a:p>
          <a:p>
            <a:r>
              <a:rPr lang="nb-NO" dirty="0" smtClean="0"/>
              <a:t>Totalt ant. Individer i tabellen/studien må være større enn 40.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ELLER</a:t>
            </a:r>
          </a:p>
          <a:p>
            <a:r>
              <a:rPr lang="nb-NO" dirty="0" smtClean="0"/>
              <a:t>Totalt ant. Individer må være mellom 20 og 40, og alle forventede verdier er større enn 5.</a:t>
            </a:r>
          </a:p>
        </p:txBody>
      </p:sp>
    </p:spTree>
    <p:extLst>
      <p:ext uri="{BB962C8B-B14F-4D97-AF65-F5344CB8AC3E}">
        <p14:creationId xmlns:p14="http://schemas.microsoft.com/office/powerpoint/2010/main" val="6086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  <a:p>
            <a:r>
              <a:rPr lang="nb-NO" dirty="0" smtClean="0"/>
              <a:t>Antall individer som ikke opplever </a:t>
            </a:r>
            <a:r>
              <a:rPr lang="nb-NO" i="1" dirty="0" smtClean="0"/>
              <a:t>D </a:t>
            </a:r>
            <a:r>
              <a:rPr lang="nb-NO" dirty="0" smtClean="0"/>
              <a:t>(de opplever altså </a:t>
            </a:r>
            <a:r>
              <a:rPr lang="nb-NO" i="1" dirty="0" smtClean="0"/>
              <a:t>H</a:t>
            </a:r>
            <a:r>
              <a:rPr lang="nb-NO" dirty="0" smtClean="0"/>
              <a:t>) er </a:t>
            </a:r>
            <a:r>
              <a:rPr lang="nb-NO" i="1" dirty="0" smtClean="0">
                <a:solidFill>
                  <a:srgbClr val="FF0000"/>
                </a:solidFill>
              </a:rPr>
              <a:t>h</a:t>
            </a:r>
            <a:r>
              <a:rPr lang="nb-NO" i="1" dirty="0" smtClean="0"/>
              <a:t>=n-d.</a:t>
            </a:r>
          </a:p>
          <a:p>
            <a:r>
              <a:rPr lang="nb-NO" dirty="0" smtClean="0"/>
              <a:t>Andelen som opplever </a:t>
            </a:r>
            <a:r>
              <a:rPr lang="nb-NO" i="1" dirty="0" smtClean="0"/>
              <a:t>D</a:t>
            </a:r>
            <a:r>
              <a:rPr lang="nb-NO" dirty="0" smtClean="0"/>
              <a:t> er </a:t>
            </a:r>
            <a:r>
              <a:rPr lang="nb-NO" i="1" dirty="0" smtClean="0">
                <a:solidFill>
                  <a:srgbClr val="FF0000"/>
                </a:solidFill>
              </a:rPr>
              <a:t>p</a:t>
            </a:r>
            <a:r>
              <a:rPr lang="nb-NO" i="1" dirty="0" smtClean="0"/>
              <a:t>=d/n.</a:t>
            </a:r>
          </a:p>
          <a:p>
            <a:pPr lvl="1"/>
            <a:r>
              <a:rPr lang="nb-NO" dirty="0" smtClean="0"/>
              <a:t>Estimerer den sanne andelen i populasjonen.</a:t>
            </a:r>
          </a:p>
          <a:p>
            <a:pPr lvl="1"/>
            <a:r>
              <a:rPr lang="nb-NO" dirty="0" smtClean="0"/>
              <a:t>Estimerer den sanne sannsynligheten for å oppleve </a:t>
            </a:r>
            <a:r>
              <a:rPr lang="nb-NO" i="1" dirty="0" smtClean="0"/>
              <a:t>D</a:t>
            </a:r>
            <a:r>
              <a:rPr lang="nb-NO" dirty="0" smtClean="0"/>
              <a:t>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85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For å kunne bruke </a:t>
            </a:r>
            <a:r>
              <a:rPr lang="el-GR" dirty="0"/>
              <a:t>Χ</a:t>
            </a:r>
            <a:r>
              <a:rPr lang="nb-NO" dirty="0"/>
              <a:t>^2-testen for en </a:t>
            </a:r>
            <a:r>
              <a:rPr lang="nb-NO" dirty="0" smtClean="0"/>
              <a:t>større enn 2x2-tabell </a:t>
            </a:r>
            <a:r>
              <a:rPr lang="nb-NO" dirty="0"/>
              <a:t>må:</a:t>
            </a:r>
          </a:p>
          <a:p>
            <a:r>
              <a:rPr lang="nb-NO" dirty="0" smtClean="0"/>
              <a:t>Færre enn 20% av de forventede verdiene være lavere enn 5.</a:t>
            </a: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OG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 smtClean="0"/>
              <a:t>Ingen forventede verdier er mindre enn 1.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37141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911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  <a:p>
            <a:r>
              <a:rPr lang="nb-NO" dirty="0" smtClean="0"/>
              <a:t>Den andre tabellen gir resultatet av </a:t>
            </a:r>
            <a:r>
              <a:rPr lang="el-GR" dirty="0"/>
              <a:t>Χ</a:t>
            </a:r>
            <a:r>
              <a:rPr lang="nb-NO" dirty="0" smtClean="0"/>
              <a:t>^2-testen.</a:t>
            </a:r>
          </a:p>
          <a:p>
            <a:pPr lvl="1"/>
            <a:r>
              <a:rPr lang="nb-NO" dirty="0" smtClean="0"/>
              <a:t>BMI-kategori påvirker ikke risikoen for diabetes.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81750" y="6370954"/>
            <a:ext cx="347057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5573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Undersøk om det er en sammenheng mellom røyking (variabel: «smoking») og hjerteinfarkt (variabel: «mi»).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Hint: </a:t>
            </a:r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16717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56" y="1508290"/>
            <a:ext cx="4318979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19559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røyking og hjerteinfarkt.</a:t>
            </a:r>
          </a:p>
          <a:p>
            <a:r>
              <a:rPr lang="nb-NO" dirty="0" smtClean="0"/>
              <a:t>Ser på variablene «smoking» (eksponering) og «mi»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</p:txBody>
      </p:sp>
    </p:spTree>
    <p:extLst>
      <p:ext uri="{BB962C8B-B14F-4D97-AF65-F5344CB8AC3E}">
        <p14:creationId xmlns:p14="http://schemas.microsoft.com/office/powerpoint/2010/main" val="20347659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56" y="1508290"/>
            <a:ext cx="4318979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25488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røyking og hjerteinfarkt.</a:t>
            </a:r>
          </a:p>
          <a:p>
            <a:r>
              <a:rPr lang="nb-NO" dirty="0" smtClean="0"/>
              <a:t>Ser på variablene «smoking» (eksponering) og «mi»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«smoking» i «</a:t>
            </a:r>
            <a:r>
              <a:rPr lang="nb-NO" dirty="0" err="1" smtClean="0"/>
              <a:t>Rows</a:t>
            </a:r>
            <a:r>
              <a:rPr lang="nb-NO" dirty="0" smtClean="0"/>
              <a:t>», og «mi»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</p:txBody>
      </p:sp>
      <p:sp>
        <p:nvSpPr>
          <p:cNvPr id="4" name="Oval 3"/>
          <p:cNvSpPr/>
          <p:nvPr/>
        </p:nvSpPr>
        <p:spPr>
          <a:xfrm>
            <a:off x="6516216" y="1539941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4212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56" y="1508290"/>
            <a:ext cx="4318979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30529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røyking og hjerteinfarkt.</a:t>
            </a:r>
          </a:p>
          <a:p>
            <a:r>
              <a:rPr lang="nb-NO" dirty="0" smtClean="0"/>
              <a:t>Ser på variablene «smoking» (eksponering) og «mi»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«smoking» i «</a:t>
            </a:r>
            <a:r>
              <a:rPr lang="nb-NO" dirty="0" err="1" smtClean="0"/>
              <a:t>Rows</a:t>
            </a:r>
            <a:r>
              <a:rPr lang="nb-NO" dirty="0" smtClean="0"/>
              <a:t>», og «mi»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sp>
        <p:nvSpPr>
          <p:cNvPr id="4" name="Oval 3"/>
          <p:cNvSpPr/>
          <p:nvPr/>
        </p:nvSpPr>
        <p:spPr>
          <a:xfrm>
            <a:off x="6516216" y="1539941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39941"/>
            <a:ext cx="30289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898851" y="1737633"/>
            <a:ext cx="1032284" cy="6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6875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56" y="1508290"/>
            <a:ext cx="4318979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2770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røyking og hjerteinfarkt.</a:t>
            </a:r>
          </a:p>
          <a:p>
            <a:r>
              <a:rPr lang="nb-NO" dirty="0" smtClean="0"/>
              <a:t>Ser på variablene «smoking» (eksponering) og «mi»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«smoking» i «</a:t>
            </a:r>
            <a:r>
              <a:rPr lang="nb-NO" dirty="0" err="1" smtClean="0"/>
              <a:t>Rows</a:t>
            </a:r>
            <a:r>
              <a:rPr lang="nb-NO" dirty="0" smtClean="0"/>
              <a:t>», og «mi»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for «</a:t>
            </a:r>
            <a:r>
              <a:rPr lang="nb-NO" dirty="0" err="1" smtClean="0"/>
              <a:t>Observed</a:t>
            </a:r>
            <a:r>
              <a:rPr lang="nb-NO" dirty="0" smtClean="0"/>
              <a:t>» og «</a:t>
            </a:r>
            <a:r>
              <a:rPr lang="nb-NO" dirty="0" err="1" smtClean="0"/>
              <a:t>Expected</a:t>
            </a:r>
            <a:r>
              <a:rPr lang="nb-NO" dirty="0" smtClean="0"/>
              <a:t>» under «Counts» samt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sp>
        <p:nvSpPr>
          <p:cNvPr id="4" name="Oval 3"/>
          <p:cNvSpPr/>
          <p:nvPr/>
        </p:nvSpPr>
        <p:spPr>
          <a:xfrm>
            <a:off x="6516216" y="1539941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39941"/>
            <a:ext cx="30289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898851" y="1737633"/>
            <a:ext cx="1032284" cy="6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88" y="1539941"/>
            <a:ext cx="39052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887923" y="1737633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4896921" y="3002809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7977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56" y="1508290"/>
            <a:ext cx="4318979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røyking og hjerteinfarkt.</a:t>
            </a:r>
          </a:p>
          <a:p>
            <a:r>
              <a:rPr lang="nb-NO" dirty="0" smtClean="0"/>
              <a:t>Ser på variablene «smoking» (eksponering) og «mi»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«smoking» i «</a:t>
            </a:r>
            <a:r>
              <a:rPr lang="nb-NO" dirty="0" err="1" smtClean="0"/>
              <a:t>Rows</a:t>
            </a:r>
            <a:r>
              <a:rPr lang="nb-NO" dirty="0" smtClean="0"/>
              <a:t>», og «mi»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for «</a:t>
            </a:r>
            <a:r>
              <a:rPr lang="nb-NO" dirty="0" err="1" smtClean="0"/>
              <a:t>Observed</a:t>
            </a:r>
            <a:r>
              <a:rPr lang="nb-NO" dirty="0" smtClean="0"/>
              <a:t>» og «</a:t>
            </a:r>
            <a:r>
              <a:rPr lang="nb-NO" dirty="0" err="1" smtClean="0"/>
              <a:t>Expected</a:t>
            </a:r>
            <a:r>
              <a:rPr lang="nb-NO" dirty="0" smtClean="0"/>
              <a:t>» under «Counts» samt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6516216" y="1539941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39941"/>
            <a:ext cx="30289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898851" y="1737633"/>
            <a:ext cx="1032284" cy="6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88" y="1539941"/>
            <a:ext cx="39052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887923" y="1737633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4896921" y="3002809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57" y="1540523"/>
            <a:ext cx="431897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867601" y="4968879"/>
            <a:ext cx="762000" cy="719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0459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31969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/>
              <a:t>Den andre tabellen gir resultatet av </a:t>
            </a:r>
            <a:r>
              <a:rPr lang="el-GR" dirty="0"/>
              <a:t>Χ</a:t>
            </a:r>
            <a:r>
              <a:rPr lang="nb-NO" dirty="0"/>
              <a:t>^2-testen.</a:t>
            </a:r>
          </a:p>
          <a:p>
            <a:pPr lvl="1"/>
            <a:r>
              <a:rPr lang="nb-NO" dirty="0" smtClean="0"/>
              <a:t>Røyking </a:t>
            </a:r>
            <a:r>
              <a:rPr lang="nb-NO" dirty="0"/>
              <a:t>påvirker </a:t>
            </a:r>
            <a:r>
              <a:rPr lang="nb-NO" dirty="0" smtClean="0"/>
              <a:t>risikoen </a:t>
            </a:r>
            <a:r>
              <a:rPr lang="nb-NO" dirty="0"/>
              <a:t>for </a:t>
            </a:r>
            <a:r>
              <a:rPr lang="nb-NO" dirty="0" smtClean="0"/>
              <a:t>hjerteinfarkt.</a:t>
            </a:r>
            <a:endParaRPr lang="nb-NO" dirty="0"/>
          </a:p>
          <a:p>
            <a:endParaRPr lang="nb-N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891210" cy="56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6176" y="5445224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96171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7087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16289</Words>
  <Application>Microsoft Office PowerPoint</Application>
  <PresentationFormat>On-screen Show (4:3)</PresentationFormat>
  <Paragraphs>1829</Paragraphs>
  <Slides>240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240</vt:i4>
      </vt:variant>
    </vt:vector>
  </HeadingPairs>
  <TitlesOfParts>
    <vt:vector size="241" baseType="lpstr">
      <vt:lpstr>Office Theme</vt:lpstr>
      <vt:lpstr>SPSS-kurs</vt:lpstr>
      <vt:lpstr>Denne bolken</vt:lpstr>
      <vt:lpstr>Litt notasjon</vt:lpstr>
      <vt:lpstr>Litt notasjon</vt:lpstr>
      <vt:lpstr>Litt notasjon</vt:lpstr>
      <vt:lpstr>Litt notasjon</vt:lpstr>
      <vt:lpstr>Litt notasjon</vt:lpstr>
      <vt:lpstr>Litt notasjon</vt:lpstr>
      <vt:lpstr>Litt notasjon</vt:lpstr>
      <vt:lpstr>Litt notasjon</vt:lpstr>
      <vt:lpstr>Sammenligne andeler i grupper</vt:lpstr>
      <vt:lpstr>Sammenligne andeler i grupper</vt:lpstr>
      <vt:lpstr>Sammenligne andeler i grupper</vt:lpstr>
      <vt:lpstr>Odds</vt:lpstr>
      <vt:lpstr>Odds</vt:lpstr>
      <vt:lpstr>Odds</vt:lpstr>
      <vt:lpstr>Odds</vt:lpstr>
      <vt:lpstr>Odds</vt:lpstr>
      <vt:lpstr>Odds</vt:lpstr>
      <vt:lpstr>Odds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Oppgave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Oppgave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Oppgave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Oppgave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Oppgave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Oppgave: Løsning</vt:lpstr>
      <vt:lpstr>Oppgave</vt:lpstr>
      <vt:lpstr>Oppgave: Løsning (a)</vt:lpstr>
      <vt:lpstr>Oppgave: Løsning (a)</vt:lpstr>
      <vt:lpstr>Oppgave: Løsning (a)</vt:lpstr>
      <vt:lpstr>Oppgave: Løsning (a)</vt:lpstr>
      <vt:lpstr>Oppgave: Løsning (a)</vt:lpstr>
      <vt:lpstr>Oppgave: Løsning (a)</vt:lpstr>
      <vt:lpstr>Oppgave: Løsning (a)</vt:lpstr>
      <vt:lpstr>Oppgave: Løsning (a)</vt:lpstr>
      <vt:lpstr>Oppgave: Løsning (a)</vt:lpstr>
      <vt:lpstr>Oppgave: Løsning (b)</vt:lpstr>
      <vt:lpstr>Oppgave: Løsning (b)</vt:lpstr>
      <vt:lpstr>Oppgave: Løsning (b)</vt:lpstr>
      <vt:lpstr>Oppgave: Løsning (b)</vt:lpstr>
      <vt:lpstr>Oppgave: Løsning (b)</vt:lpstr>
      <vt:lpstr>Oppgave: Løsning (b)</vt:lpstr>
      <vt:lpstr>Oppgave: Løsning (b)</vt:lpstr>
      <vt:lpstr>Oppgave: Løsning (b)</vt:lpstr>
      <vt:lpstr>Oppgave: Løsning (b)</vt:lpstr>
      <vt:lpstr>Oppgave: Løsning (b)</vt:lpstr>
      <vt:lpstr>Oppgave: Løsning (b)</vt:lpstr>
      <vt:lpstr>Oppgave: Løsning (b)</vt:lpstr>
      <vt:lpstr>Oppgave: Løsning (b)</vt:lpstr>
      <vt:lpstr>Oppgave: Løsning (b)</vt:lpstr>
      <vt:lpstr>Oppsummering</vt:lpstr>
      <vt:lpstr>Oppsummering</vt:lpstr>
      <vt:lpstr>Oppsummering</vt:lpstr>
      <vt:lpstr>Oppsummering</vt:lpstr>
      <vt:lpstr>Oppsummering</vt:lpstr>
      <vt:lpstr>Oppsummering</vt:lpstr>
      <vt:lpstr>Oppsummering</vt:lpstr>
      <vt:lpstr>Oppsummering</vt:lpstr>
      <vt:lpstr>Oppsummering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109</cp:revision>
  <cp:lastPrinted>2015-06-17T17:16:24Z</cp:lastPrinted>
  <dcterms:created xsi:type="dcterms:W3CDTF">2015-04-20T15:45:46Z</dcterms:created>
  <dcterms:modified xsi:type="dcterms:W3CDTF">2017-12-11T22:10:51Z</dcterms:modified>
</cp:coreProperties>
</file>