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536" r:id="rId4"/>
    <p:sldId id="537" r:id="rId5"/>
    <p:sldId id="538" r:id="rId6"/>
    <p:sldId id="539" r:id="rId7"/>
    <p:sldId id="540" r:id="rId8"/>
    <p:sldId id="541" r:id="rId9"/>
    <p:sldId id="542" r:id="rId10"/>
    <p:sldId id="543" r:id="rId11"/>
    <p:sldId id="292" r:id="rId12"/>
    <p:sldId id="293" r:id="rId13"/>
    <p:sldId id="307" r:id="rId14"/>
    <p:sldId id="296" r:id="rId15"/>
    <p:sldId id="302" r:id="rId16"/>
    <p:sldId id="301" r:id="rId17"/>
    <p:sldId id="300" r:id="rId18"/>
    <p:sldId id="299" r:id="rId19"/>
    <p:sldId id="298" r:id="rId20"/>
    <p:sldId id="297" r:id="rId21"/>
    <p:sldId id="294" r:id="rId22"/>
    <p:sldId id="306" r:id="rId23"/>
    <p:sldId id="305" r:id="rId24"/>
    <p:sldId id="304" r:id="rId25"/>
    <p:sldId id="303" r:id="rId26"/>
    <p:sldId id="308" r:id="rId27"/>
    <p:sldId id="309" r:id="rId28"/>
    <p:sldId id="311" r:id="rId29"/>
    <p:sldId id="310" r:id="rId30"/>
    <p:sldId id="312" r:id="rId31"/>
    <p:sldId id="315" r:id="rId32"/>
    <p:sldId id="314" r:id="rId33"/>
    <p:sldId id="313" r:id="rId34"/>
    <p:sldId id="316" r:id="rId35"/>
    <p:sldId id="319" r:id="rId36"/>
    <p:sldId id="318" r:id="rId37"/>
    <p:sldId id="317" r:id="rId38"/>
    <p:sldId id="320" r:id="rId39"/>
    <p:sldId id="322" r:id="rId40"/>
    <p:sldId id="321" r:id="rId41"/>
    <p:sldId id="323" r:id="rId42"/>
    <p:sldId id="326" r:id="rId43"/>
    <p:sldId id="325" r:id="rId44"/>
    <p:sldId id="324" r:id="rId45"/>
    <p:sldId id="327" r:id="rId46"/>
    <p:sldId id="329" r:id="rId47"/>
    <p:sldId id="328" r:id="rId48"/>
    <p:sldId id="333" r:id="rId49"/>
    <p:sldId id="334" r:id="rId50"/>
    <p:sldId id="332" r:id="rId51"/>
    <p:sldId id="331" r:id="rId52"/>
    <p:sldId id="335" r:id="rId53"/>
    <p:sldId id="492" r:id="rId54"/>
    <p:sldId id="495" r:id="rId55"/>
    <p:sldId id="494" r:id="rId56"/>
    <p:sldId id="493" r:id="rId57"/>
    <p:sldId id="532" r:id="rId58"/>
    <p:sldId id="534" r:id="rId59"/>
    <p:sldId id="533" r:id="rId60"/>
    <p:sldId id="336" r:id="rId61"/>
    <p:sldId id="337" r:id="rId62"/>
    <p:sldId id="349" r:id="rId63"/>
    <p:sldId id="491" r:id="rId64"/>
    <p:sldId id="490" r:id="rId65"/>
    <p:sldId id="489" r:id="rId66"/>
    <p:sldId id="488" r:id="rId67"/>
    <p:sldId id="487" r:id="rId68"/>
    <p:sldId id="350" r:id="rId69"/>
    <p:sldId id="354" r:id="rId70"/>
    <p:sldId id="353" r:id="rId71"/>
    <p:sldId id="352" r:id="rId72"/>
    <p:sldId id="351" r:id="rId73"/>
    <p:sldId id="355" r:id="rId74"/>
    <p:sldId id="359" r:id="rId75"/>
    <p:sldId id="358" r:id="rId76"/>
    <p:sldId id="357" r:id="rId77"/>
    <p:sldId id="356" r:id="rId78"/>
    <p:sldId id="368" r:id="rId79"/>
    <p:sldId id="369" r:id="rId80"/>
    <p:sldId id="371" r:id="rId81"/>
    <p:sldId id="360" r:id="rId82"/>
    <p:sldId id="362" r:id="rId83"/>
    <p:sldId id="372" r:id="rId84"/>
    <p:sldId id="396" r:id="rId85"/>
    <p:sldId id="395" r:id="rId86"/>
    <p:sldId id="394" r:id="rId87"/>
    <p:sldId id="393" r:id="rId88"/>
    <p:sldId id="392" r:id="rId89"/>
    <p:sldId id="391" r:id="rId90"/>
    <p:sldId id="390" r:id="rId91"/>
    <p:sldId id="389" r:id="rId92"/>
    <p:sldId id="388" r:id="rId93"/>
    <p:sldId id="387" r:id="rId94"/>
    <p:sldId id="373" r:id="rId95"/>
    <p:sldId id="386" r:id="rId96"/>
    <p:sldId id="385" r:id="rId97"/>
    <p:sldId id="384" r:id="rId98"/>
    <p:sldId id="383" r:id="rId99"/>
    <p:sldId id="381" r:id="rId100"/>
    <p:sldId id="374" r:id="rId101"/>
    <p:sldId id="380" r:id="rId102"/>
    <p:sldId id="379" r:id="rId103"/>
    <p:sldId id="378" r:id="rId104"/>
    <p:sldId id="377" r:id="rId105"/>
    <p:sldId id="376" r:id="rId106"/>
    <p:sldId id="375" r:id="rId107"/>
    <p:sldId id="398" r:id="rId108"/>
    <p:sldId id="399" r:id="rId109"/>
    <p:sldId id="400" r:id="rId110"/>
    <p:sldId id="410" r:id="rId111"/>
    <p:sldId id="409" r:id="rId112"/>
    <p:sldId id="407" r:id="rId113"/>
    <p:sldId id="408" r:id="rId114"/>
    <p:sldId id="406" r:id="rId115"/>
    <p:sldId id="405" r:id="rId116"/>
    <p:sldId id="404" r:id="rId117"/>
    <p:sldId id="411" r:id="rId118"/>
    <p:sldId id="403" r:id="rId119"/>
    <p:sldId id="402" r:id="rId120"/>
    <p:sldId id="401" r:id="rId121"/>
    <p:sldId id="412" r:id="rId122"/>
    <p:sldId id="416" r:id="rId123"/>
    <p:sldId id="417" r:id="rId124"/>
    <p:sldId id="415" r:id="rId125"/>
    <p:sldId id="414" r:id="rId126"/>
    <p:sldId id="413" r:id="rId127"/>
    <p:sldId id="418" r:id="rId128"/>
    <p:sldId id="420" r:id="rId129"/>
    <p:sldId id="433" r:id="rId130"/>
    <p:sldId id="440" r:id="rId131"/>
    <p:sldId id="438" r:id="rId132"/>
    <p:sldId id="439" r:id="rId133"/>
    <p:sldId id="437" r:id="rId134"/>
    <p:sldId id="436" r:id="rId135"/>
    <p:sldId id="435" r:id="rId136"/>
    <p:sldId id="434" r:id="rId137"/>
    <p:sldId id="441" r:id="rId138"/>
    <p:sldId id="443" r:id="rId139"/>
    <p:sldId id="458" r:id="rId140"/>
    <p:sldId id="463" r:id="rId141"/>
    <p:sldId id="462" r:id="rId142"/>
    <p:sldId id="460" r:id="rId143"/>
    <p:sldId id="461" r:id="rId144"/>
    <p:sldId id="459" r:id="rId145"/>
    <p:sldId id="464" r:id="rId146"/>
    <p:sldId id="465" r:id="rId147"/>
    <p:sldId id="496" r:id="rId148"/>
    <p:sldId id="498" r:id="rId149"/>
    <p:sldId id="523" r:id="rId150"/>
    <p:sldId id="531" r:id="rId151"/>
    <p:sldId id="530" r:id="rId152"/>
    <p:sldId id="529" r:id="rId153"/>
    <p:sldId id="528" r:id="rId154"/>
    <p:sldId id="527" r:id="rId155"/>
    <p:sldId id="526" r:id="rId156"/>
    <p:sldId id="525" r:id="rId157"/>
    <p:sldId id="524" r:id="rId15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9" d="100"/>
          <a:sy n="119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552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550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369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78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729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42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12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45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32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76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839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0C30-AC5B-49FF-BB0F-39AD174085A9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7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Bolk 4 – Binære utfallsvariable, forskjell i andeler mellom grupper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0461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notasjon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Hvert individ kan ha to utfall: </a:t>
            </a:r>
            <a:r>
              <a:rPr lang="nb-NO" i="1" dirty="0" smtClean="0"/>
              <a:t>D </a:t>
            </a:r>
            <a:r>
              <a:rPr lang="nb-NO" dirty="0" smtClean="0"/>
              <a:t>(f.eks. sykdom) eller </a:t>
            </a:r>
            <a:r>
              <a:rPr lang="nb-NO" i="1" dirty="0" smtClean="0"/>
              <a:t>H </a:t>
            </a:r>
            <a:r>
              <a:rPr lang="nb-NO" dirty="0" smtClean="0"/>
              <a:t>(f.eks. forblir frisk).</a:t>
            </a:r>
          </a:p>
          <a:p>
            <a:pPr lvl="1"/>
            <a:r>
              <a:rPr lang="nb-NO" dirty="0" smtClean="0"/>
              <a:t>Vi er interessert i hvor mange som opplever </a:t>
            </a:r>
            <a:r>
              <a:rPr lang="nb-NO" i="1" dirty="0" smtClean="0"/>
              <a:t>D.</a:t>
            </a:r>
          </a:p>
          <a:p>
            <a:r>
              <a:rPr lang="nb-NO" dirty="0" smtClean="0"/>
              <a:t>Antall individer i studien vår er </a:t>
            </a:r>
            <a:r>
              <a:rPr lang="nb-NO" i="1" dirty="0" smtClean="0">
                <a:solidFill>
                  <a:srgbClr val="FF0000"/>
                </a:solidFill>
              </a:rPr>
              <a:t>n</a:t>
            </a:r>
            <a:r>
              <a:rPr lang="nb-NO" i="1" dirty="0" smtClean="0"/>
              <a:t>.</a:t>
            </a:r>
          </a:p>
          <a:p>
            <a:r>
              <a:rPr lang="nb-NO" dirty="0" smtClean="0"/>
              <a:t>Antall individer som opplever </a:t>
            </a:r>
            <a:r>
              <a:rPr lang="nb-NO" i="1" dirty="0" smtClean="0"/>
              <a:t>D </a:t>
            </a:r>
            <a:r>
              <a:rPr lang="nb-NO" dirty="0" smtClean="0"/>
              <a:t>er </a:t>
            </a:r>
            <a:r>
              <a:rPr lang="nb-NO" i="1" dirty="0" smtClean="0">
                <a:solidFill>
                  <a:srgbClr val="FF0000"/>
                </a:solidFill>
              </a:rPr>
              <a:t>d</a:t>
            </a:r>
            <a:r>
              <a:rPr lang="nb-NO" dirty="0" smtClean="0"/>
              <a:t>.</a:t>
            </a:r>
          </a:p>
          <a:p>
            <a:r>
              <a:rPr lang="nb-NO" dirty="0" smtClean="0"/>
              <a:t>Antall individer som ikke opplever </a:t>
            </a:r>
            <a:r>
              <a:rPr lang="nb-NO" i="1" dirty="0" smtClean="0"/>
              <a:t>D </a:t>
            </a:r>
            <a:r>
              <a:rPr lang="nb-NO" dirty="0" smtClean="0"/>
              <a:t>(de opplever altså </a:t>
            </a:r>
            <a:r>
              <a:rPr lang="nb-NO" i="1" dirty="0" smtClean="0"/>
              <a:t>H</a:t>
            </a:r>
            <a:r>
              <a:rPr lang="nb-NO" dirty="0" smtClean="0"/>
              <a:t>) er </a:t>
            </a:r>
            <a:r>
              <a:rPr lang="nb-NO" i="1" dirty="0" smtClean="0">
                <a:solidFill>
                  <a:srgbClr val="FF0000"/>
                </a:solidFill>
              </a:rPr>
              <a:t>h</a:t>
            </a:r>
            <a:r>
              <a:rPr lang="nb-NO" i="1" dirty="0" smtClean="0"/>
              <a:t>=n-d</a:t>
            </a:r>
            <a:r>
              <a:rPr lang="nb-NO" i="1" dirty="0" smtClean="0"/>
              <a:t>.</a:t>
            </a:r>
          </a:p>
          <a:p>
            <a:r>
              <a:rPr lang="nb-NO" dirty="0" smtClean="0"/>
              <a:t>Andelen som opplever </a:t>
            </a:r>
            <a:r>
              <a:rPr lang="nb-NO" i="1" dirty="0" smtClean="0"/>
              <a:t>D</a:t>
            </a:r>
            <a:r>
              <a:rPr lang="nb-NO" dirty="0" smtClean="0"/>
              <a:t> er </a:t>
            </a:r>
            <a:r>
              <a:rPr lang="nb-NO" i="1" dirty="0" smtClean="0">
                <a:solidFill>
                  <a:srgbClr val="FF0000"/>
                </a:solidFill>
              </a:rPr>
              <a:t>p</a:t>
            </a:r>
            <a:r>
              <a:rPr lang="nb-NO" i="1" dirty="0" smtClean="0"/>
              <a:t>=d/n.</a:t>
            </a:r>
          </a:p>
          <a:p>
            <a:pPr lvl="1"/>
            <a:r>
              <a:rPr lang="nb-NO" dirty="0" smtClean="0"/>
              <a:t>Estimerer den sanne andelen i populasjonen.</a:t>
            </a:r>
          </a:p>
          <a:p>
            <a:pPr lvl="1"/>
            <a:r>
              <a:rPr lang="nb-NO" dirty="0" smtClean="0"/>
              <a:t>Estimerer den sanne sannsynligheten for å oppleve </a:t>
            </a:r>
            <a:r>
              <a:rPr lang="nb-NO" i="1" dirty="0" smtClean="0"/>
              <a:t>D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/>
              <a:t>Estimerer </a:t>
            </a:r>
            <a:r>
              <a:rPr lang="nb-NO" i="1" dirty="0" smtClean="0"/>
              <a:t>risikoen </a:t>
            </a:r>
            <a:r>
              <a:rPr lang="nb-NO" dirty="0" smtClean="0"/>
              <a:t>i populasjonen.</a:t>
            </a:r>
            <a:endParaRPr lang="nb-NO" i="1" dirty="0" smtClean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3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46875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468759"/>
              </a:xfrm>
              <a:blipFill rotWithShape="1">
                <a:blip r:embed="rId2"/>
                <a:stretch>
                  <a:fillRect l="-1185" b="-108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4015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26084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dersom man røyker, 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dersom man ikke røyker.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260847"/>
              </a:xfrm>
              <a:blipFill rotWithShape="1">
                <a:blip r:embed="rId2"/>
                <a:stretch>
                  <a:fillRect l="-1185" b="-351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86349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62088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dersom man røyker, 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dersom man ikke røyker.</a:t>
                </a:r>
              </a:p>
              <a:p>
                <a:pPr lvl="1"/>
                <a:r>
                  <a:rPr lang="nb-NO" dirty="0" smtClean="0"/>
                  <a:t>Da er oddsen til en røyker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dirty="0" smtClean="0">
                        <a:latin typeface="Cambria Math"/>
                      </a:rPr>
                      <m:t>exp</m:t>
                    </m:r>
                    <m:r>
                      <a:rPr lang="nb-NO" i="1" dirty="0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nb-NO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620887"/>
              </a:xfrm>
              <a:blipFill rotWithShape="1">
                <a:blip r:embed="rId2"/>
                <a:stretch>
                  <a:fillRect l="-1185" b="-466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3608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052935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dersom man røyker, 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dersom man ikke røyker.</a:t>
                </a:r>
              </a:p>
              <a:p>
                <a:pPr lvl="1"/>
                <a:r>
                  <a:rPr lang="nb-NO" dirty="0" smtClean="0"/>
                  <a:t>Da er oddsen til en røyker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dirty="0" smtClean="0">
                        <a:latin typeface="Cambria Math"/>
                      </a:rPr>
                      <m:t>exp</m:t>
                    </m:r>
                    <m:r>
                      <a:rPr lang="nb-NO" i="1" dirty="0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Oddsen til en ikke-røyker 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i="0" dirty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052935"/>
              </a:xfrm>
              <a:blipFill rotWithShape="1">
                <a:blip r:embed="rId2"/>
                <a:stretch>
                  <a:fillRect l="-1185" b="-3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780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70100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dersom man røyker, 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dersom man ikke røyker.</a:t>
                </a:r>
              </a:p>
              <a:p>
                <a:pPr lvl="1"/>
                <a:r>
                  <a:rPr lang="nb-NO" dirty="0" smtClean="0"/>
                  <a:t>Da er oddsen til en røyker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dirty="0" smtClean="0">
                        <a:latin typeface="Cambria Math"/>
                      </a:rPr>
                      <m:t>exp</m:t>
                    </m:r>
                    <m:r>
                      <a:rPr lang="nb-NO" i="1" dirty="0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Oddsen til en ikke-røyker 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i="0" dirty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0" i="1" dirty="0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i="0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701007"/>
              </a:xfrm>
              <a:blipFill rotWithShape="1"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85525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70100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dersom man røyker, 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dersom man ikke røyker.</a:t>
                </a:r>
              </a:p>
              <a:p>
                <a:pPr lvl="1"/>
                <a:r>
                  <a:rPr lang="nb-NO" dirty="0" smtClean="0"/>
                  <a:t>Da er oddsen til en røyker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dirty="0" smtClean="0">
                        <a:latin typeface="Cambria Math"/>
                      </a:rPr>
                      <m:t>exp</m:t>
                    </m:r>
                    <m:r>
                      <a:rPr lang="nb-NO" i="1" dirty="0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Oddsen til en ikke-røyker 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i="0" dirty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0" i="1" dirty="0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i="0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r>
                      <a:rPr lang="nb-NO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dirty="0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nb-NO" b="0" i="1" dirty="0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nb-NO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701007"/>
              </a:xfrm>
              <a:blipFill rotWithShape="1"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74160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dersom man røyker, 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dersom man ikke røyker.</a:t>
                </a:r>
              </a:p>
              <a:p>
                <a:pPr lvl="1"/>
                <a:r>
                  <a:rPr lang="nb-NO" dirty="0" smtClean="0"/>
                  <a:t>Da er oddsen til en røyker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dirty="0" smtClean="0">
                        <a:latin typeface="Cambria Math"/>
                      </a:rPr>
                      <m:t>exp</m:t>
                    </m:r>
                    <m:r>
                      <a:rPr lang="nb-NO" i="1" dirty="0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Oddsen til en ikke-røyker 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i="0" dirty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0" i="1" dirty="0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i="0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r>
                      <a:rPr lang="nb-NO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dirty="0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nb-NO" b="0" i="1" dirty="0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nb-NO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.</a:t>
                </a:r>
              </a:p>
              <a:p>
                <a:r>
                  <a:rPr lang="nb-NO" dirty="0" smtClean="0"/>
                  <a:t>Koeffisienten eksponert,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, tolkes altså som en OR!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b="-242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22407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SPSS:</a:t>
            </a:r>
          </a:p>
          <a:p>
            <a:pPr lvl="1"/>
            <a:r>
              <a:rPr lang="nb-NO" dirty="0" smtClean="0"/>
              <a:t>Tolker den </a:t>
            </a:r>
            <a:r>
              <a:rPr lang="nb-NO" i="1" dirty="0" smtClean="0">
                <a:solidFill>
                  <a:srgbClr val="FF0000"/>
                </a:solidFill>
              </a:rPr>
              <a:t>høyeste</a:t>
            </a:r>
            <a:r>
              <a:rPr lang="nb-NO" dirty="0" smtClean="0"/>
              <a:t> verdien i </a:t>
            </a:r>
            <a:r>
              <a:rPr lang="nb-NO" dirty="0" err="1" smtClean="0"/>
              <a:t>utfallsvariablen</a:t>
            </a:r>
            <a:r>
              <a:rPr lang="nb-NO" dirty="0" smtClean="0"/>
              <a:t> (syk/ikke syk) som den vi er interessert i.</a:t>
            </a:r>
          </a:p>
        </p:txBody>
      </p:sp>
    </p:spTree>
    <p:extLst>
      <p:ext uri="{BB962C8B-B14F-4D97-AF65-F5344CB8AC3E}">
        <p14:creationId xmlns:p14="http://schemas.microsoft.com/office/powerpoint/2010/main" val="216210884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SPSS:</a:t>
            </a:r>
          </a:p>
          <a:p>
            <a:pPr lvl="1"/>
            <a:r>
              <a:rPr lang="nb-NO" dirty="0" smtClean="0"/>
              <a:t>Tolker den </a:t>
            </a:r>
            <a:r>
              <a:rPr lang="nb-NO" i="1" dirty="0" smtClean="0">
                <a:solidFill>
                  <a:srgbClr val="FF0000"/>
                </a:solidFill>
              </a:rPr>
              <a:t>høyeste</a:t>
            </a:r>
            <a:r>
              <a:rPr lang="nb-NO" dirty="0" smtClean="0"/>
              <a:t> verdien i </a:t>
            </a:r>
            <a:r>
              <a:rPr lang="nb-NO" dirty="0" err="1" smtClean="0"/>
              <a:t>utfallsvariablen</a:t>
            </a:r>
            <a:r>
              <a:rPr lang="nb-NO" dirty="0" smtClean="0"/>
              <a:t> (syk/ikke syk) som den vi er interessert i.</a:t>
            </a:r>
          </a:p>
          <a:p>
            <a:pPr lvl="1"/>
            <a:r>
              <a:rPr lang="nb-NO" dirty="0" smtClean="0"/>
              <a:t>For den uavhengige variabelen (eksponeringen), kan vi </a:t>
            </a:r>
            <a:r>
              <a:rPr lang="nb-NO" i="1" dirty="0" smtClean="0">
                <a:solidFill>
                  <a:srgbClr val="FF0000"/>
                </a:solidFill>
              </a:rPr>
              <a:t>velge</a:t>
            </a:r>
            <a:r>
              <a:rPr lang="nb-NO" dirty="0" smtClean="0"/>
              <a:t> referansekategori i menyen.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479300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67667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</p:txBody>
      </p:sp>
    </p:spTree>
    <p:extLst>
      <p:ext uri="{BB962C8B-B14F-4D97-AF65-F5344CB8AC3E}">
        <p14:creationId xmlns:p14="http://schemas.microsoft.com/office/powerpoint/2010/main" val="1925380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 er interessert i å sammenlikne grupper av individer. </a:t>
            </a:r>
          </a:p>
          <a:p>
            <a:pPr lvl="1"/>
            <a:r>
              <a:rPr lang="nb-NO" dirty="0" smtClean="0"/>
              <a:t>Relativ risiko.</a:t>
            </a:r>
          </a:p>
          <a:p>
            <a:pPr lvl="1"/>
            <a:r>
              <a:rPr lang="nb-NO" dirty="0" smtClean="0"/>
              <a:t>Odds ratio.</a:t>
            </a:r>
          </a:p>
          <a:p>
            <a:pPr lvl="1"/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  <a:p>
            <a:pPr marL="0" indent="0">
              <a:buNone/>
            </a:pPr>
            <a:r>
              <a:rPr lang="nb-NO" dirty="0" smtClean="0"/>
              <a:t>Vanlig notasjon: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155715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155715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6008397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18072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88010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7567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1516751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147885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47687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120172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624876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47687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47245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1249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134076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081837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1249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overvekt=JA har kategorien 1, mens overvekt=Nei har kategorien 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134076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001067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1249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overvekt=JA har kategorien 1, mens overvekt=Nei har kategorien 2.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Last» (som er </a:t>
            </a:r>
            <a:r>
              <a:rPr lang="nb-NO" dirty="0" err="1" smtClean="0"/>
              <a:t>default</a:t>
            </a:r>
            <a:r>
              <a:rPr lang="nb-NO" dirty="0" smtClean="0"/>
              <a:t>).</a:t>
            </a:r>
            <a:r>
              <a:rPr lang="nb-NO" dirty="0"/>
              <a:t> </a:t>
            </a:r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377632" y="3211839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006935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1249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overvekt=JA har kategorien 1, mens overvekt=Nei har kategorien 2.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Last» (som er </a:t>
            </a:r>
            <a:r>
              <a:rPr lang="nb-NO" dirty="0" err="1" smtClean="0"/>
              <a:t>default</a:t>
            </a:r>
            <a:r>
              <a:rPr lang="nb-NO" dirty="0" smtClean="0"/>
              <a:t>).</a:t>
            </a:r>
            <a:r>
              <a:rPr lang="nb-NO" dirty="0"/>
              <a:t> </a:t>
            </a:r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8316416" y="2996952"/>
            <a:ext cx="80778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4483430" y="558924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NB! Dersom man vil endre referansekategori, må man huske å trykke «</a:t>
            </a:r>
            <a:r>
              <a:rPr lang="nb-NO" dirty="0" err="1" smtClean="0"/>
              <a:t>Change</a:t>
            </a:r>
            <a:r>
              <a:rPr lang="nb-NO" dirty="0" smtClean="0"/>
              <a:t>» før man trykker «</a:t>
            </a:r>
            <a:r>
              <a:rPr lang="nb-NO" dirty="0" err="1" smtClean="0"/>
              <a:t>continue</a:t>
            </a:r>
            <a:r>
              <a:rPr lang="nb-NO" dirty="0" smtClean="0"/>
              <a:t>»!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303059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overvekt=JA har kategorien 1, mens overvekt=Nei har kategorien 2.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Last» (som er </a:t>
            </a:r>
            <a:r>
              <a:rPr lang="nb-NO" dirty="0" err="1" smtClean="0"/>
              <a:t>default</a:t>
            </a:r>
            <a:r>
              <a:rPr lang="nb-NO" dirty="0" smtClean="0"/>
              <a:t>).</a:t>
            </a:r>
            <a:r>
              <a:rPr lang="nb-NO" dirty="0"/>
              <a:t> </a:t>
            </a:r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«Options».</a:t>
            </a:r>
          </a:p>
          <a:p>
            <a:pPr lvl="1"/>
            <a:r>
              <a:rPr lang="nb-NO" dirty="0" smtClean="0"/>
              <a:t>Huk av for «CI for </a:t>
            </a:r>
            <a:r>
              <a:rPr lang="nb-NO" dirty="0" err="1" smtClean="0"/>
              <a:t>exp</a:t>
            </a:r>
            <a:r>
              <a:rPr lang="nb-NO" dirty="0" smtClean="0"/>
              <a:t>(B): 95%».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134076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24204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100392" y="1988840"/>
            <a:ext cx="10238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5184"/>
            <a:ext cx="4624205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372200" y="2060848"/>
            <a:ext cx="2160240" cy="832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024534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overvekt=JA har kategorien 1, mens overvekt=Nei har kategorien 2.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Last» (som er </a:t>
            </a:r>
            <a:r>
              <a:rPr lang="nb-NO" dirty="0" err="1" smtClean="0"/>
              <a:t>default</a:t>
            </a:r>
            <a:r>
              <a:rPr lang="nb-NO" dirty="0" smtClean="0"/>
              <a:t>).</a:t>
            </a:r>
            <a:r>
              <a:rPr lang="nb-NO" dirty="0"/>
              <a:t> </a:t>
            </a:r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«Options».</a:t>
            </a:r>
          </a:p>
          <a:p>
            <a:pPr lvl="1"/>
            <a:r>
              <a:rPr lang="nb-NO" dirty="0" smtClean="0"/>
              <a:t>Huk av for «CI for </a:t>
            </a:r>
            <a:r>
              <a:rPr lang="nb-NO" dirty="0" err="1" smtClean="0"/>
              <a:t>exp</a:t>
            </a:r>
            <a:r>
              <a:rPr lang="nb-NO" dirty="0" smtClean="0"/>
              <a:t>(B): 95%».</a:t>
            </a:r>
          </a:p>
          <a:p>
            <a:pPr lvl="1"/>
            <a:r>
              <a:rPr lang="nb-NO" dirty="0" smtClean="0"/>
              <a:t>«</a:t>
            </a:r>
            <a:r>
              <a:rPr lang="nb-NO" dirty="0" err="1" smtClean="0"/>
              <a:t>Include</a:t>
            </a:r>
            <a:r>
              <a:rPr lang="nb-NO" dirty="0" smtClean="0"/>
              <a:t> </a:t>
            </a:r>
            <a:r>
              <a:rPr lang="nb-NO" dirty="0" err="1" smtClean="0"/>
              <a:t>constant</a:t>
            </a:r>
            <a:r>
              <a:rPr lang="nb-NO" dirty="0" smtClean="0"/>
              <a:t> in </a:t>
            </a:r>
            <a:r>
              <a:rPr lang="nb-NO" dirty="0" err="1" smtClean="0"/>
              <a:t>model</a:t>
            </a:r>
            <a:r>
              <a:rPr lang="nb-NO" dirty="0" smtClean="0"/>
              <a:t>» skal være valgt som </a:t>
            </a:r>
            <a:r>
              <a:rPr lang="nb-NO" dirty="0" err="1" smtClean="0"/>
              <a:t>default</a:t>
            </a:r>
            <a:r>
              <a:rPr lang="nb-NO" dirty="0" smtClean="0"/>
              <a:t>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134076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24204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100392" y="1988840"/>
            <a:ext cx="10238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5184"/>
            <a:ext cx="4624205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372200" y="2060848"/>
            <a:ext cx="2160240" cy="832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1235184"/>
            <a:ext cx="4650267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539290" y="4437112"/>
            <a:ext cx="168889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7839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 smtClean="0"/>
                  <a:t>Risikoen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Ikke eksponert 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=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5204872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5204872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0685838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overvekt=JA har kategorien 1, mens overvekt=Nei har kategorien 2.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Last» (som er </a:t>
            </a:r>
            <a:r>
              <a:rPr lang="nb-NO" dirty="0" err="1" smtClean="0"/>
              <a:t>default</a:t>
            </a:r>
            <a:r>
              <a:rPr lang="nb-NO" dirty="0" smtClean="0"/>
              <a:t>).</a:t>
            </a:r>
            <a:r>
              <a:rPr lang="nb-NO" dirty="0"/>
              <a:t> </a:t>
            </a:r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«Options».</a:t>
            </a:r>
          </a:p>
          <a:p>
            <a:pPr lvl="1"/>
            <a:r>
              <a:rPr lang="nb-NO" dirty="0" smtClean="0"/>
              <a:t>Huk av for «CI for </a:t>
            </a:r>
            <a:r>
              <a:rPr lang="nb-NO" dirty="0" err="1" smtClean="0"/>
              <a:t>exp</a:t>
            </a:r>
            <a:r>
              <a:rPr lang="nb-NO" dirty="0" smtClean="0"/>
              <a:t>(B): 95%».</a:t>
            </a:r>
          </a:p>
          <a:p>
            <a:pPr lvl="1"/>
            <a:r>
              <a:rPr lang="nb-NO" dirty="0" smtClean="0"/>
              <a:t>«</a:t>
            </a:r>
            <a:r>
              <a:rPr lang="nb-NO" dirty="0" err="1" smtClean="0"/>
              <a:t>Include</a:t>
            </a:r>
            <a:r>
              <a:rPr lang="nb-NO" dirty="0" smtClean="0"/>
              <a:t> </a:t>
            </a:r>
            <a:r>
              <a:rPr lang="nb-NO" dirty="0" err="1" smtClean="0"/>
              <a:t>constant</a:t>
            </a:r>
            <a:r>
              <a:rPr lang="nb-NO" dirty="0" smtClean="0"/>
              <a:t> in </a:t>
            </a:r>
            <a:r>
              <a:rPr lang="nb-NO" dirty="0" err="1" smtClean="0"/>
              <a:t>model</a:t>
            </a:r>
            <a:r>
              <a:rPr lang="nb-NO" dirty="0" smtClean="0"/>
              <a:t>» skal være valgt som </a:t>
            </a:r>
            <a:r>
              <a:rPr lang="nb-NO" dirty="0" err="1" smtClean="0"/>
              <a:t>default</a:t>
            </a:r>
            <a:r>
              <a:rPr lang="nb-NO" dirty="0" smtClean="0"/>
              <a:t>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«OK» i den opprinnelige dialogboksen.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134076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24204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100392" y="1988840"/>
            <a:ext cx="10238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5184"/>
            <a:ext cx="4624205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372200" y="2060848"/>
            <a:ext cx="2160240" cy="832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1235184"/>
            <a:ext cx="4650267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539290" y="4437112"/>
            <a:ext cx="168889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1223517"/>
            <a:ext cx="4663008" cy="399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5436096" y="4581128"/>
            <a:ext cx="792088" cy="637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04555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606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108720"/>
          </a:xfrm>
        </p:spPr>
        <p:txBody>
          <a:bodyPr>
            <a:normAutofit fontScale="92500" lnSpcReduction="10000"/>
          </a:bodyPr>
          <a:lstStyle/>
          <a:p>
            <a:endParaRPr lang="nb-NO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57191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407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SPSS gir mye output.</a:t>
            </a:r>
          </a:p>
          <a:p>
            <a:pPr lvl="1"/>
            <a:r>
              <a:rPr lang="nb-NO" dirty="0" smtClean="0"/>
              <a:t>Vi trenger kun den siste tabellen!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108720"/>
          </a:xfrm>
        </p:spPr>
        <p:txBody>
          <a:bodyPr>
            <a:normAutofit fontScale="92500" lnSpcReduction="20000"/>
          </a:bodyPr>
          <a:lstStyle/>
          <a:p>
            <a:endParaRPr lang="nb-NO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33273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16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SPSS gir mye output.</a:t>
            </a:r>
          </a:p>
          <a:p>
            <a:pPr lvl="1"/>
            <a:r>
              <a:rPr lang="nb-NO" dirty="0" smtClean="0"/>
              <a:t>Vi trenger kun den siste tabellen!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108720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Vi ser av tabellen at </a:t>
            </a:r>
            <a:r>
              <a:rPr lang="nb-NO" dirty="0" err="1" smtClean="0"/>
              <a:t>Exp</a:t>
            </a:r>
            <a:r>
              <a:rPr lang="nb-NO" dirty="0" smtClean="0"/>
              <a:t>(B) er 1,8 (95% KI: 0,8 – 4,0).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2160" y="5674593"/>
            <a:ext cx="1944216" cy="274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25406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16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SPSS gir mye output.</a:t>
            </a:r>
          </a:p>
          <a:p>
            <a:pPr lvl="1"/>
            <a:r>
              <a:rPr lang="nb-NO" dirty="0" smtClean="0"/>
              <a:t>Vi trenger kun den siste tabellen!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692896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Vi ser av tabellen at </a:t>
            </a:r>
            <a:r>
              <a:rPr lang="nb-NO" dirty="0" err="1" smtClean="0"/>
              <a:t>Exp</a:t>
            </a:r>
            <a:r>
              <a:rPr lang="nb-NO" dirty="0" smtClean="0"/>
              <a:t>(B) er 1,8 (95% KI: 0,8 – 4,0).</a:t>
            </a:r>
          </a:p>
          <a:p>
            <a:pPr lvl="1"/>
            <a:r>
              <a:rPr lang="nb-NO" dirty="0" smtClean="0"/>
              <a:t>OR for å få diabetes er altså 1,8 når man sammenlikner en som er overvektig med en som ikke er det.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2160" y="5674593"/>
            <a:ext cx="1944216" cy="274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387120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16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SPSS gir mye output.</a:t>
            </a:r>
          </a:p>
          <a:p>
            <a:pPr lvl="1"/>
            <a:r>
              <a:rPr lang="nb-NO" dirty="0" smtClean="0"/>
              <a:t>Vi trenger kun den siste tabellen!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340968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Vi ser av tabellen at </a:t>
            </a:r>
            <a:r>
              <a:rPr lang="nb-NO" dirty="0" err="1" smtClean="0"/>
              <a:t>Exp</a:t>
            </a:r>
            <a:r>
              <a:rPr lang="nb-NO" dirty="0" smtClean="0"/>
              <a:t>(B) er 1,8 (95% KI: 0,8 – 4,0).</a:t>
            </a:r>
          </a:p>
          <a:p>
            <a:pPr lvl="1"/>
            <a:r>
              <a:rPr lang="nb-NO" dirty="0" smtClean="0"/>
              <a:t>OR for å få diabetes er altså 1,8 når man sammenlikner en som er overvektig med en som ikke er det.</a:t>
            </a:r>
          </a:p>
          <a:p>
            <a:pPr lvl="1"/>
            <a:r>
              <a:rPr lang="nb-NO" dirty="0" smtClean="0"/>
              <a:t>Samme resultat som tidligere!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2160" y="5674593"/>
            <a:ext cx="1944216" cy="274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976576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16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SPSS gir mye output.</a:t>
            </a:r>
          </a:p>
          <a:p>
            <a:pPr lvl="1"/>
            <a:r>
              <a:rPr lang="nb-NO" dirty="0" smtClean="0"/>
              <a:t>Vi trenger kun den siste tabellen!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556992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Vi ser av tabellen at </a:t>
            </a:r>
            <a:r>
              <a:rPr lang="nb-NO" dirty="0" err="1" smtClean="0"/>
              <a:t>Exp</a:t>
            </a:r>
            <a:r>
              <a:rPr lang="nb-NO" dirty="0" smtClean="0"/>
              <a:t>(B) er 1,8 (95% KI: 0,8 – 4,0).</a:t>
            </a:r>
          </a:p>
          <a:p>
            <a:pPr lvl="1"/>
            <a:r>
              <a:rPr lang="nb-NO" dirty="0" smtClean="0"/>
              <a:t>OR for å få diabetes er altså 1,8 når man sammenlikner en som er overvektig med en som ikke er det.</a:t>
            </a:r>
          </a:p>
          <a:p>
            <a:pPr lvl="1"/>
            <a:r>
              <a:rPr lang="nb-NO" dirty="0" smtClean="0"/>
              <a:t>Samme resultat som tidligere!</a:t>
            </a:r>
          </a:p>
          <a:p>
            <a:pPr lvl="1"/>
            <a:r>
              <a:rPr lang="nb-NO" dirty="0" smtClean="0"/>
              <a:t>NB! Ikke signifikant.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64088" y="5674593"/>
            <a:ext cx="648072" cy="274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419556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Konstruer en </a:t>
            </a:r>
            <a:r>
              <a:rPr lang="nb-NO" dirty="0"/>
              <a:t>logistisk regresjonsmodell </a:t>
            </a:r>
            <a:r>
              <a:rPr lang="nb-NO" dirty="0" smtClean="0"/>
              <a:t>for hjerteinfarkt «mi», </a:t>
            </a:r>
            <a:r>
              <a:rPr lang="nb-NO" dirty="0"/>
              <a:t>med </a:t>
            </a:r>
            <a:r>
              <a:rPr lang="nb-NO" dirty="0" smtClean="0"/>
              <a:t>røyking (noen gang eller aldri) «</a:t>
            </a:r>
            <a:r>
              <a:rPr lang="nb-NO" dirty="0" err="1" smtClean="0"/>
              <a:t>smokingNew</a:t>
            </a:r>
            <a:r>
              <a:rPr lang="nb-NO" dirty="0" smtClean="0"/>
              <a:t>» </a:t>
            </a:r>
            <a:r>
              <a:rPr lang="nb-NO" dirty="0"/>
              <a:t>som uavhengig variabel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169546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8926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91468094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8926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Vi kan ha en uavhengig variabel (eksponering) med flere kategorier.</a:t>
            </a:r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37479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 smtClean="0"/>
                  <a:t>Risikoen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Ikke eksponert 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=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r>
                  <a:rPr lang="nb-NO" dirty="0" smtClean="0"/>
                  <a:t>Relativ risiko for å bli syk, eksponert vs. ikke eksponert:</a:t>
                </a:r>
              </a:p>
              <a:p>
                <a:pPr lvl="1"/>
                <a:r>
                  <a:rPr lang="nb-NO" dirty="0" smtClean="0"/>
                  <a:t>RR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045749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>
                              <a:solidFill>
                                <a:schemeClr val="bg1"/>
                              </a:solidFill>
                            </a:rPr>
                            <a:t>/syk (utfall)</a:t>
                          </a:r>
                          <a:endParaRPr lang="nb-NO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045749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>
                              <a:solidFill>
                                <a:schemeClr val="bg1"/>
                              </a:solidFill>
                            </a:rPr>
                            <a:t>/syk (utfall)</a:t>
                          </a:r>
                          <a:endParaRPr lang="nb-NO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641557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Vi kan ha en uavhengig variabel (eksponering) med flere kategorier.</a:t>
            </a:r>
          </a:p>
          <a:p>
            <a:r>
              <a:rPr lang="nb-NO" dirty="0" smtClean="0"/>
              <a:t>SPSS konstruerer da såkalte «dummy-variabler» for oss.</a:t>
            </a:r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26118860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Vi kan ha en uavhengig variabel (eksponering) med flere kategorier.</a:t>
            </a:r>
          </a:p>
          <a:p>
            <a:r>
              <a:rPr lang="nb-NO" dirty="0" smtClean="0"/>
              <a:t>SPSS konstruerer da såkalte «dummy-variabler» for oss.</a:t>
            </a:r>
          </a:p>
          <a:p>
            <a:pPr lvl="1"/>
            <a:r>
              <a:rPr lang="nb-NO" dirty="0" smtClean="0"/>
              <a:t>Man velger en referansekategori.</a:t>
            </a:r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46878273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69289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ha en uavhengig variabel (eksponering) med flere kategorier.</a:t>
                </a:r>
              </a:p>
              <a:p>
                <a:r>
                  <a:rPr lang="nb-NO" dirty="0" smtClean="0"/>
                  <a:t>SPSS konstruerer da såkalte «dummy-variabler» for oss.</a:t>
                </a:r>
              </a:p>
              <a:p>
                <a:pPr lvl="1"/>
                <a:r>
                  <a:rPr lang="nb-NO" dirty="0" smtClean="0"/>
                  <a:t>Man velger en referansekategori.</a:t>
                </a:r>
              </a:p>
              <a:p>
                <a:pPr lvl="1"/>
                <a:r>
                  <a:rPr lang="nb-NO" dirty="0" smtClean="0"/>
                  <a:t>Beregner en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 for hver av de andre kategoriene.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692895"/>
              </a:xfrm>
              <a:blipFill rotWithShape="1">
                <a:blip r:embed="rId2"/>
                <a:stretch>
                  <a:fillRect l="-1704" t="-5896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58653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34096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ha en uavhengig variabel (eksponering) med flere kategorier.</a:t>
                </a:r>
              </a:p>
              <a:p>
                <a:r>
                  <a:rPr lang="nb-NO" dirty="0" smtClean="0"/>
                  <a:t>SPSS konstruerer da såkalte «dummy-variabler» for oss.</a:t>
                </a:r>
              </a:p>
              <a:p>
                <a:pPr lvl="1"/>
                <a:r>
                  <a:rPr lang="nb-NO" dirty="0" smtClean="0"/>
                  <a:t>Man velger en referansekategori.</a:t>
                </a:r>
              </a:p>
              <a:p>
                <a:pPr lvl="1"/>
                <a:r>
                  <a:rPr lang="nb-NO" dirty="0" smtClean="0"/>
                  <a:t>Beregner en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 for hver av de andre kategoriene.</a:t>
                </a:r>
              </a:p>
              <a:p>
                <a:pPr lvl="1"/>
                <a:r>
                  <a:rPr lang="nb-NO" dirty="0" err="1" smtClean="0"/>
                  <a:t>Exp</a:t>
                </a:r>
                <a:r>
                  <a:rPr lang="nb-NO" dirty="0" smtClean="0"/>
                  <a:t>(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) blir da OR sammenlignet med referansekategorien.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340967"/>
              </a:xfrm>
              <a:blipFill rotWithShape="1">
                <a:blip r:embed="rId2"/>
                <a:stretch>
                  <a:fillRect l="-1704" t="-4745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41510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ha en uavhengig variabel (eksponering) med flere kategorier.</a:t>
                </a:r>
              </a:p>
              <a:p>
                <a:r>
                  <a:rPr lang="nb-NO" dirty="0" smtClean="0"/>
                  <a:t>SPSS konstruerer da såkalte «dummy-variabler» for oss.</a:t>
                </a:r>
              </a:p>
              <a:p>
                <a:pPr lvl="1"/>
                <a:r>
                  <a:rPr lang="nb-NO" dirty="0" smtClean="0"/>
                  <a:t>Man velger en referansekategori.</a:t>
                </a:r>
              </a:p>
              <a:p>
                <a:pPr lvl="1"/>
                <a:r>
                  <a:rPr lang="nb-NO" dirty="0" smtClean="0"/>
                  <a:t>Beregner en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 for hver av de andre kategoriene.</a:t>
                </a:r>
              </a:p>
              <a:p>
                <a:pPr lvl="1"/>
                <a:r>
                  <a:rPr lang="nb-NO" dirty="0" err="1" smtClean="0"/>
                  <a:t>Exp</a:t>
                </a:r>
                <a:r>
                  <a:rPr lang="nb-NO" dirty="0" smtClean="0"/>
                  <a:t>(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) blir da OR sammenlignet med referansekategorien.</a:t>
                </a:r>
              </a:p>
              <a:p>
                <a:r>
                  <a:rPr lang="nb-NO" dirty="0" smtClean="0"/>
                  <a:t>For en variabel med tre kategorier (0,1 og 2):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  <a:blipFill rotWithShape="1">
                <a:blip r:embed="rId2"/>
                <a:stretch>
                  <a:fillRect l="-1704" t="-3976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88480" y="5229200"/>
                <a:ext cx="468052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80" y="5229200"/>
                <a:ext cx="4680520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68895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ha en uavhengig variabel (eksponering) med flere kategorier.</a:t>
                </a:r>
              </a:p>
              <a:p>
                <a:r>
                  <a:rPr lang="nb-NO" dirty="0" smtClean="0"/>
                  <a:t>SPSS konstruerer da såkalte «dummy-variabler» for oss.</a:t>
                </a:r>
              </a:p>
              <a:p>
                <a:pPr lvl="1"/>
                <a:r>
                  <a:rPr lang="nb-NO" dirty="0" smtClean="0"/>
                  <a:t>Man velger en referansekategori.</a:t>
                </a:r>
              </a:p>
              <a:p>
                <a:pPr lvl="1"/>
                <a:r>
                  <a:rPr lang="nb-NO" dirty="0" smtClean="0"/>
                  <a:t>Beregner en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 for hver av de andre kategoriene.</a:t>
                </a:r>
              </a:p>
              <a:p>
                <a:pPr lvl="1"/>
                <a:r>
                  <a:rPr lang="nb-NO" dirty="0" err="1" smtClean="0"/>
                  <a:t>Exp</a:t>
                </a:r>
                <a:r>
                  <a:rPr lang="nb-NO" dirty="0" smtClean="0"/>
                  <a:t>(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) blir da OR sammenlignet med referansekategorien.</a:t>
                </a:r>
              </a:p>
              <a:p>
                <a:r>
                  <a:rPr lang="nb-NO" dirty="0" smtClean="0"/>
                  <a:t>For en variabel med tre kategorier (0,1 og 2):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  <a:blipFill rotWithShape="1">
                <a:blip r:embed="rId2"/>
                <a:stretch>
                  <a:fillRect l="-1704" t="-3976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88480" y="5229200"/>
                <a:ext cx="468052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80" y="5229200"/>
                <a:ext cx="4680520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6309320"/>
                <a:ext cx="6365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 er OR for kat. 1 </a:t>
                </a:r>
                <a:r>
                  <a:rPr lang="nb-NO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1</m:t>
                    </m:r>
                    <m:r>
                      <a:rPr lang="nb-NO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nb-NO" dirty="0"/>
                  <a:t>) </a:t>
                </a:r>
                <a:r>
                  <a:rPr lang="nb-NO" dirty="0" smtClean="0"/>
                  <a:t> sammenliknet med kat. 0</a:t>
                </a:r>
                <a:endParaRPr lang="nb-NO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6309320"/>
                <a:ext cx="636565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66" t="-8197" r="-670" b="-2459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763688" y="5733256"/>
            <a:ext cx="2592288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68150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ha en uavhengig variabel (eksponering) med flere kategorier.</a:t>
                </a:r>
              </a:p>
              <a:p>
                <a:r>
                  <a:rPr lang="nb-NO" dirty="0" smtClean="0"/>
                  <a:t>SPSS konstruerer da såkalte «dummy-variabler» for oss.</a:t>
                </a:r>
              </a:p>
              <a:p>
                <a:pPr lvl="1"/>
                <a:r>
                  <a:rPr lang="nb-NO" dirty="0" smtClean="0"/>
                  <a:t>Man velger en referansekategori.</a:t>
                </a:r>
              </a:p>
              <a:p>
                <a:pPr lvl="1"/>
                <a:r>
                  <a:rPr lang="nb-NO" dirty="0" smtClean="0"/>
                  <a:t>Beregner en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 for hver av de andre kategoriene.</a:t>
                </a:r>
              </a:p>
              <a:p>
                <a:pPr lvl="1"/>
                <a:r>
                  <a:rPr lang="nb-NO" dirty="0" err="1" smtClean="0"/>
                  <a:t>Exp</a:t>
                </a:r>
                <a:r>
                  <a:rPr lang="nb-NO" dirty="0" smtClean="0"/>
                  <a:t>(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) blir da OR sammenlignet med referansekategorien.</a:t>
                </a:r>
              </a:p>
              <a:p>
                <a:r>
                  <a:rPr lang="nb-NO" dirty="0" smtClean="0"/>
                  <a:t>For en variabel med tre kategorier (0,1 og 2):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  <a:blipFill rotWithShape="1">
                <a:blip r:embed="rId2"/>
                <a:stretch>
                  <a:fillRect l="-1704" t="-3976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88480" y="5229200"/>
                <a:ext cx="468052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80" y="5229200"/>
                <a:ext cx="4680520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51152" y="6313143"/>
                <a:ext cx="6365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dirty="0" smtClean="0"/>
                  <a:t>) er OR for kat. 2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=0,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nb-NO" dirty="0" smtClean="0"/>
                  <a:t>) sammenliknet med kat. 0</a:t>
                </a:r>
                <a:endParaRPr lang="nb-NO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152" y="6313143"/>
                <a:ext cx="636565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66" t="-8333" b="-26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3635896" y="5805265"/>
            <a:ext cx="1512168" cy="5760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38310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Konstruer en logistisk regresjonsmodell for hjerteinfarkt («mi»), med røyking som uavhengig variabel.</a:t>
            </a:r>
          </a:p>
          <a:p>
            <a:r>
              <a:rPr lang="nb-NO" dirty="0" smtClean="0"/>
              <a:t>Bruk variabelen «smoking», som har 5 kategorier.</a:t>
            </a:r>
          </a:p>
          <a:p>
            <a:r>
              <a:rPr lang="nb-NO" dirty="0" smtClean="0"/>
              <a:t>Velg «Never </a:t>
            </a:r>
            <a:r>
              <a:rPr lang="nb-NO" dirty="0" err="1" smtClean="0"/>
              <a:t>smoked</a:t>
            </a:r>
            <a:r>
              <a:rPr lang="nb-NO" dirty="0" smtClean="0"/>
              <a:t>» (verdi 0) som referansekategori.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761764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0367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76720240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54076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også ha en kontinuerlig avhengig variabel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540768"/>
              </a:xfrm>
              <a:blipFill rotWithShape="1">
                <a:blip r:embed="rId2"/>
                <a:stretch>
                  <a:fillRect l="-1704" t="-7937" r="-51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57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654536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>
                              <a:solidFill>
                                <a:schemeClr val="bg1"/>
                              </a:solidFill>
                            </a:rPr>
                            <a:t>/syk (utfall)</a:t>
                          </a:r>
                          <a:endParaRPr lang="nb-NO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654536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>
                              <a:solidFill>
                                <a:schemeClr val="bg1"/>
                              </a:solidFill>
                            </a:rPr>
                            <a:t>/syk (utfall)</a:t>
                          </a:r>
                          <a:endParaRPr lang="nb-NO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35559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97281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også ha en kontinuerlig avhengig variabel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Fortolkningen av 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 blir da: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972816"/>
              </a:xfrm>
              <a:blipFill rotWithShape="1">
                <a:blip r:embed="rId2"/>
                <a:stretch>
                  <a:fillRect l="-1704" t="-8050" r="-519" b="-866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36152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69289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også ha en kontinuerlig avhengig variabel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Fortolkningen av 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 blir da: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assosiert med en økning på en enhet i den uavhengige variabelen.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692896"/>
              </a:xfrm>
              <a:blipFill rotWithShape="1">
                <a:blip r:embed="rId2"/>
                <a:stretch>
                  <a:fillRect l="-1704" t="-5896" r="-519" b="-476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34937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77301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også ha en kontinuerlig avhengig variabel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Fortolkningen av 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 blir da: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assosiert med en økning på en enhet i den uavhengige variabelen.</a:t>
                </a:r>
              </a:p>
              <a:p>
                <a:pPr lvl="1"/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 er vekt i kg, blir </a:t>
                </a:r>
                <a:r>
                  <a:rPr lang="nb-NO" dirty="0"/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) 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ORen</a:t>
                </a:r>
                <a:r>
                  <a:rPr lang="nb-NO" dirty="0" smtClean="0"/>
                  <a:t> når man sammenlikner et individ med en bestemt vekt, med et individ som veier ett kg mindre.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773016"/>
              </a:xfrm>
              <a:blipFill rotWithShape="1">
                <a:blip r:embed="rId2"/>
                <a:stretch>
                  <a:fillRect l="-1704" t="-4207" r="-1481" b="-210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8863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også ha en kontinuerlig avhengig variabel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Fortolkningen av 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 blir da: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assosiert med en økning på en enhet i den uavhengige variabelen.</a:t>
                </a:r>
              </a:p>
              <a:p>
                <a:pPr lvl="1"/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 er vekt i kg, blir </a:t>
                </a:r>
                <a:r>
                  <a:rPr lang="nb-NO" dirty="0"/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) 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ORen</a:t>
                </a:r>
                <a:r>
                  <a:rPr lang="nb-NO" dirty="0" smtClean="0"/>
                  <a:t> når man sammenlikner et individ med en bestemt vekt, med et individ som veier ett kg mindre.</a:t>
                </a: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FF0000"/>
                    </a:solidFill>
                  </a:rPr>
                  <a:t>MERK</a:t>
                </a:r>
                <a:r>
                  <a:rPr lang="nb-NO" dirty="0" smtClean="0"/>
                  <a:t>: </a:t>
                </a:r>
                <a:r>
                  <a:rPr lang="nb-NO" dirty="0" err="1" smtClean="0"/>
                  <a:t>ORen</a:t>
                </a:r>
                <a:r>
                  <a:rPr lang="nb-NO" dirty="0" smtClean="0"/>
                  <a:t> er den samme om man sammenlikner noen som veier 2kg vs. 1kg, som 102kg vs. 101kg.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  <a:blipFill rotWithShape="1">
                <a:blip r:embed="rId2"/>
                <a:stretch>
                  <a:fillRect l="-1704" t="-3368" r="-148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7209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også ha en kontinuerlig avhengig variabel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Fortolkningen av 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 blir da: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assosiert med en økning på en enhet i den uavhengige variabelen.</a:t>
                </a:r>
              </a:p>
              <a:p>
                <a:pPr lvl="1"/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 er vekt i kg, blir </a:t>
                </a:r>
                <a:r>
                  <a:rPr lang="nb-NO" dirty="0"/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) 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ORen</a:t>
                </a:r>
                <a:r>
                  <a:rPr lang="nb-NO" dirty="0" smtClean="0"/>
                  <a:t> når man sammenlikner et individ med en bestemt vekt, med et individ som veier ett kg mindre.</a:t>
                </a: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FF0000"/>
                    </a:solidFill>
                  </a:rPr>
                  <a:t>MERK</a:t>
                </a:r>
                <a:r>
                  <a:rPr lang="nb-NO" dirty="0" smtClean="0"/>
                  <a:t>: </a:t>
                </a:r>
                <a:r>
                  <a:rPr lang="nb-NO" dirty="0" err="1" smtClean="0"/>
                  <a:t>ORen</a:t>
                </a:r>
                <a:r>
                  <a:rPr lang="nb-NO" dirty="0" smtClean="0"/>
                  <a:t> er den samme om man sammenlikner noen som veier 2kg vs. 1kg, som 102kg vs. 101kg.</a:t>
                </a:r>
                <a:endParaRPr lang="nb-NO" dirty="0"/>
              </a:p>
              <a:p>
                <a:pPr lvl="1"/>
                <a:r>
                  <a:rPr lang="nb-NO" dirty="0" smtClean="0"/>
                  <a:t>Ikke alltid heldig.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2"/>
                <a:stretch>
                  <a:fillRect l="-1704" t="-3175" r="-1481" b="-146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79723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Konstruer en logistisk regresjonsmodell for hjerteinfarkt («mi»), der du bruker den kontinuerlige BMI-variabelen («</a:t>
            </a:r>
            <a:r>
              <a:rPr lang="nb-NO" dirty="0" err="1" smtClean="0"/>
              <a:t>bmi</a:t>
            </a:r>
            <a:r>
              <a:rPr lang="nb-NO" dirty="0" smtClean="0"/>
              <a:t>») som uavhengig variabel (eksponering).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692534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3247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41253377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nb-NO" dirty="0" smtClean="0"/>
              <a:t>Undersøk om det er en sammenheng mellom variabelen for sosial klasse «</a:t>
            </a:r>
            <a:r>
              <a:rPr lang="nb-NO" dirty="0" err="1" smtClean="0"/>
              <a:t>socclass</a:t>
            </a:r>
            <a:r>
              <a:rPr lang="nb-NO" dirty="0" smtClean="0"/>
              <a:t>» og </a:t>
            </a:r>
            <a:r>
              <a:rPr lang="nb-NO" dirty="0" err="1" smtClean="0"/>
              <a:t>hjerteinnfarkt</a:t>
            </a:r>
            <a:r>
              <a:rPr lang="nb-NO" dirty="0" smtClean="0"/>
              <a:t> «mi». Konstruer OR for hver klasse sammenliknet med den laveste.</a:t>
            </a:r>
          </a:p>
          <a:p>
            <a:pPr marL="514350" indent="-514350">
              <a:buAutoNum type="alphaLcParenR"/>
            </a:pPr>
            <a:r>
              <a:rPr lang="nb-NO" dirty="0" smtClean="0"/>
              <a:t>Juster for om personene noen gang har røkt eller ikke. Presenter de justerte </a:t>
            </a:r>
            <a:r>
              <a:rPr lang="nb-NO" dirty="0" err="1" smtClean="0"/>
              <a:t>ORene</a:t>
            </a:r>
            <a:r>
              <a:rPr lang="nb-N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38468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6847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284412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</p:txBody>
      </p:sp>
    </p:spTree>
    <p:extLst>
      <p:ext uri="{BB962C8B-B14F-4D97-AF65-F5344CB8AC3E}">
        <p14:creationId xmlns:p14="http://schemas.microsoft.com/office/powerpoint/2010/main" val="122614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  <a:p>
            <a:pPr lvl="1"/>
            <a:r>
              <a:rPr lang="nb-NO" dirty="0" smtClean="0"/>
              <a:t>Risiko = </a:t>
            </a:r>
            <a:r>
              <a:rPr lang="nb-NO" i="1" dirty="0" smtClean="0"/>
              <a:t>p = d/n.</a:t>
            </a:r>
            <a:endParaRPr lang="nb-NO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654536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>
                              <a:solidFill>
                                <a:schemeClr val="bg1"/>
                              </a:solidFill>
                            </a:rPr>
                            <a:t>/syk (utfall)</a:t>
                          </a:r>
                          <a:endParaRPr lang="nb-NO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654536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>
                              <a:solidFill>
                                <a:schemeClr val="bg1"/>
                              </a:solidFill>
                            </a:rPr>
                            <a:t>/syk (utfall)</a:t>
                          </a:r>
                          <a:endParaRPr lang="nb-NO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597048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</p:txBody>
      </p:sp>
    </p:spTree>
    <p:extLst>
      <p:ext uri="{BB962C8B-B14F-4D97-AF65-F5344CB8AC3E}">
        <p14:creationId xmlns:p14="http://schemas.microsoft.com/office/powerpoint/2010/main" val="157475469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</p:txBody>
      </p:sp>
    </p:spTree>
    <p:extLst>
      <p:ext uri="{BB962C8B-B14F-4D97-AF65-F5344CB8AC3E}">
        <p14:creationId xmlns:p14="http://schemas.microsoft.com/office/powerpoint/2010/main" val="76520962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39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</a:t>
            </a:r>
            <a:r>
              <a:rPr lang="nb-NO" dirty="0"/>
              <a:t>Sammenlikne forskjeller i </a:t>
            </a:r>
            <a:r>
              <a:rPr lang="nb-NO" dirty="0" smtClean="0"/>
              <a:t>andel i mer en to grupper, uten å kvantifisere forskjellen.</a:t>
            </a:r>
          </a:p>
        </p:txBody>
      </p:sp>
    </p:spTree>
    <p:extLst>
      <p:ext uri="{BB962C8B-B14F-4D97-AF65-F5344CB8AC3E}">
        <p14:creationId xmlns:p14="http://schemas.microsoft.com/office/powerpoint/2010/main" val="276182072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7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</a:t>
            </a:r>
            <a:r>
              <a:rPr lang="nb-NO" dirty="0"/>
              <a:t>Sammenlikne forskjeller i </a:t>
            </a:r>
            <a:r>
              <a:rPr lang="nb-NO" dirty="0" smtClean="0"/>
              <a:t>andel i mer en to grupper, uten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Χ</a:t>
            </a:r>
            <a:r>
              <a:rPr lang="nb-NO" dirty="0" smtClean="0"/>
              <a:t>^2-test.</a:t>
            </a:r>
          </a:p>
        </p:txBody>
      </p:sp>
    </p:spTree>
    <p:extLst>
      <p:ext uri="{BB962C8B-B14F-4D97-AF65-F5344CB8AC3E}">
        <p14:creationId xmlns:p14="http://schemas.microsoft.com/office/powerpoint/2010/main" val="380108148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1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</a:t>
            </a:r>
            <a:r>
              <a:rPr lang="nb-NO" dirty="0"/>
              <a:t>Sammenlikne forskjeller i </a:t>
            </a:r>
            <a:r>
              <a:rPr lang="nb-NO" dirty="0" smtClean="0"/>
              <a:t>andel i mer en to grupper, uten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Χ</a:t>
            </a:r>
            <a:r>
              <a:rPr lang="nb-NO" dirty="0" smtClean="0"/>
              <a:t>^2-test.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Sammenlikne forskjell i andel i mer en to grupper, med ønske om å kvantifisere forskjellen.</a:t>
            </a:r>
          </a:p>
        </p:txBody>
      </p:sp>
    </p:spTree>
    <p:extLst>
      <p:ext uri="{BB962C8B-B14F-4D97-AF65-F5344CB8AC3E}">
        <p14:creationId xmlns:p14="http://schemas.microsoft.com/office/powerpoint/2010/main" val="133077911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</a:t>
            </a:r>
            <a:r>
              <a:rPr lang="nb-NO" dirty="0"/>
              <a:t>Sammenlikne forskjeller i </a:t>
            </a:r>
            <a:r>
              <a:rPr lang="nb-NO" dirty="0" smtClean="0"/>
              <a:t>andel i mer en to grupper, uten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Χ</a:t>
            </a:r>
            <a:r>
              <a:rPr lang="nb-NO" dirty="0" smtClean="0"/>
              <a:t>^2-test.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Sammenlikne forskjell i andel i mer en to grupper, med ønske om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Logistisk regresjon.</a:t>
            </a:r>
          </a:p>
        </p:txBody>
      </p:sp>
    </p:spTree>
    <p:extLst>
      <p:ext uri="{BB962C8B-B14F-4D97-AF65-F5344CB8AC3E}">
        <p14:creationId xmlns:p14="http://schemas.microsoft.com/office/powerpoint/2010/main" val="204794699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</a:t>
            </a:r>
            <a:r>
              <a:rPr lang="nb-NO" dirty="0"/>
              <a:t>Sammenlikne forskjeller i </a:t>
            </a:r>
            <a:r>
              <a:rPr lang="nb-NO" dirty="0" smtClean="0"/>
              <a:t>andel i mer en to grupper, uten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Χ</a:t>
            </a:r>
            <a:r>
              <a:rPr lang="nb-NO" dirty="0" smtClean="0"/>
              <a:t>^2-test.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Sammenlikne forskjell i andel i mer en to grupper, med ønske om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Logistisk regresjon.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Justere for andre variabler.</a:t>
            </a:r>
          </a:p>
        </p:txBody>
      </p:sp>
    </p:spTree>
    <p:extLst>
      <p:ext uri="{BB962C8B-B14F-4D97-AF65-F5344CB8AC3E}">
        <p14:creationId xmlns:p14="http://schemas.microsoft.com/office/powerpoint/2010/main" val="311838304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</a:t>
            </a:r>
            <a:r>
              <a:rPr lang="nb-NO" dirty="0"/>
              <a:t>Sammenlikne forskjeller i </a:t>
            </a:r>
            <a:r>
              <a:rPr lang="nb-NO" dirty="0" smtClean="0"/>
              <a:t>andel i mer en to grupper, uten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Χ</a:t>
            </a:r>
            <a:r>
              <a:rPr lang="nb-NO" dirty="0" smtClean="0"/>
              <a:t>^2-test.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Sammenlikne forskjell i andel i mer en to grupper, med ønske om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Logistisk regresjon.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Justere for andre variabler.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Logistisk regresjon.</a:t>
            </a:r>
          </a:p>
        </p:txBody>
      </p:sp>
    </p:spTree>
    <p:extLst>
      <p:ext uri="{BB962C8B-B14F-4D97-AF65-F5344CB8AC3E}">
        <p14:creationId xmlns:p14="http://schemas.microsoft.com/office/powerpoint/2010/main" val="1665213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  <a:p>
            <a:pPr lvl="1"/>
            <a:r>
              <a:rPr lang="nb-NO" dirty="0" smtClean="0"/>
              <a:t>Risiko = </a:t>
            </a:r>
            <a:r>
              <a:rPr lang="nb-NO" i="1" dirty="0" smtClean="0"/>
              <a:t>p = d/n.</a:t>
            </a:r>
            <a:endParaRPr lang="nb-NO" dirty="0" smtClean="0"/>
          </a:p>
          <a:p>
            <a:r>
              <a:rPr lang="nb-NO" dirty="0" smtClean="0">
                <a:solidFill>
                  <a:srgbClr val="FF0000"/>
                </a:solidFill>
              </a:rPr>
              <a:t>Oddsen</a:t>
            </a:r>
            <a:r>
              <a:rPr lang="nb-NO" dirty="0" smtClean="0"/>
              <a:t> er sannsynligheten for en hendelse delt på sannsynligheten for en ikke-hendelse.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654536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>
                              <a:solidFill>
                                <a:schemeClr val="bg1"/>
                              </a:solidFill>
                            </a:rPr>
                            <a:t>/syk (utfall)</a:t>
                          </a:r>
                          <a:endParaRPr lang="nb-NO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654536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>
                              <a:solidFill>
                                <a:schemeClr val="bg1"/>
                              </a:solidFill>
                            </a:rPr>
                            <a:t>/syk (utfall)</a:t>
                          </a:r>
                          <a:endParaRPr lang="nb-NO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6071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  <a:p>
            <a:pPr lvl="1"/>
            <a:r>
              <a:rPr lang="nb-NO" dirty="0" smtClean="0"/>
              <a:t>Risiko = </a:t>
            </a:r>
            <a:r>
              <a:rPr lang="nb-NO" i="1" dirty="0" smtClean="0"/>
              <a:t>p = d/n.</a:t>
            </a:r>
            <a:endParaRPr lang="nb-NO" dirty="0" smtClean="0"/>
          </a:p>
          <a:p>
            <a:r>
              <a:rPr lang="nb-NO" dirty="0" smtClean="0">
                <a:solidFill>
                  <a:srgbClr val="FF0000"/>
                </a:solidFill>
              </a:rPr>
              <a:t>Oddsen</a:t>
            </a:r>
            <a:r>
              <a:rPr lang="nb-NO" dirty="0" smtClean="0"/>
              <a:t> er sannsynligheten for en hendelse delt på sannsynligheten for en ikke-hendelse.</a:t>
            </a:r>
          </a:p>
          <a:p>
            <a:pPr lvl="1"/>
            <a:r>
              <a:rPr lang="nb-NO" dirty="0" smtClean="0"/>
              <a:t>Odds = </a:t>
            </a:r>
            <a:r>
              <a:rPr lang="nb-NO" i="1" dirty="0" smtClean="0"/>
              <a:t>p/(1-</a:t>
            </a:r>
            <a:r>
              <a:rPr lang="nb-NO" i="1" dirty="0"/>
              <a:t> p</a:t>
            </a:r>
            <a:r>
              <a:rPr lang="nb-NO" i="1" dirty="0" smtClean="0"/>
              <a:t>)</a:t>
            </a:r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654536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>
                              <a:solidFill>
                                <a:schemeClr val="bg1"/>
                              </a:solidFill>
                            </a:rPr>
                            <a:t>/syk (utfall)</a:t>
                          </a:r>
                          <a:endParaRPr lang="nb-NO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654536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>
                              <a:solidFill>
                                <a:schemeClr val="bg1"/>
                              </a:solidFill>
                            </a:rPr>
                            <a:t>/syk (utfall)</a:t>
                          </a:r>
                          <a:endParaRPr lang="nb-NO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8997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  <a:p>
            <a:pPr lvl="1"/>
            <a:r>
              <a:rPr lang="nb-NO" dirty="0" smtClean="0"/>
              <a:t>Risiko = </a:t>
            </a:r>
            <a:r>
              <a:rPr lang="nb-NO" i="1" dirty="0" smtClean="0"/>
              <a:t>p = d/n.</a:t>
            </a:r>
            <a:endParaRPr lang="nb-NO" dirty="0" smtClean="0"/>
          </a:p>
          <a:p>
            <a:r>
              <a:rPr lang="nb-NO" dirty="0" smtClean="0">
                <a:solidFill>
                  <a:srgbClr val="FF0000"/>
                </a:solidFill>
              </a:rPr>
              <a:t>Oddsen</a:t>
            </a:r>
            <a:r>
              <a:rPr lang="nb-NO" dirty="0" smtClean="0"/>
              <a:t> er sannsynligheten for en hendelse delt på sannsynligheten for en ikke-hendelse.</a:t>
            </a:r>
          </a:p>
          <a:p>
            <a:pPr lvl="1"/>
            <a:r>
              <a:rPr lang="nb-NO" dirty="0" smtClean="0"/>
              <a:t>Odds = </a:t>
            </a:r>
            <a:r>
              <a:rPr lang="nb-NO" i="1" dirty="0" smtClean="0"/>
              <a:t>p/(1-</a:t>
            </a:r>
            <a:r>
              <a:rPr lang="nb-NO" i="1" dirty="0"/>
              <a:t> p</a:t>
            </a:r>
            <a:r>
              <a:rPr lang="nb-NO" i="1" dirty="0" smtClean="0"/>
              <a:t>) = (d/n)/(1-</a:t>
            </a:r>
            <a:r>
              <a:rPr lang="nb-NO" i="1" dirty="0"/>
              <a:t> d/n</a:t>
            </a:r>
            <a:r>
              <a:rPr lang="nb-NO" i="1" dirty="0" smtClean="0"/>
              <a:t>)</a:t>
            </a:r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654536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>
                              <a:solidFill>
                                <a:schemeClr val="bg1"/>
                              </a:solidFill>
                            </a:rPr>
                            <a:t>/syk (utfall)</a:t>
                          </a:r>
                          <a:endParaRPr lang="nb-NO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654536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>
                              <a:solidFill>
                                <a:schemeClr val="bg1"/>
                              </a:solidFill>
                            </a:rPr>
                            <a:t>/syk (utfall)</a:t>
                          </a:r>
                          <a:endParaRPr lang="nb-NO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86511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  <a:p>
            <a:pPr lvl="1"/>
            <a:r>
              <a:rPr lang="nb-NO" dirty="0" smtClean="0"/>
              <a:t>Risiko = </a:t>
            </a:r>
            <a:r>
              <a:rPr lang="nb-NO" i="1" dirty="0" smtClean="0"/>
              <a:t>p = d/n.</a:t>
            </a:r>
            <a:endParaRPr lang="nb-NO" dirty="0" smtClean="0"/>
          </a:p>
          <a:p>
            <a:r>
              <a:rPr lang="nb-NO" dirty="0" smtClean="0">
                <a:solidFill>
                  <a:srgbClr val="FF0000"/>
                </a:solidFill>
              </a:rPr>
              <a:t>Oddsen</a:t>
            </a:r>
            <a:r>
              <a:rPr lang="nb-NO" dirty="0" smtClean="0"/>
              <a:t> er sannsynligheten for en hendelse delt på sannsynligheten for en ikke-hendelse.</a:t>
            </a:r>
          </a:p>
          <a:p>
            <a:pPr lvl="1"/>
            <a:r>
              <a:rPr lang="nb-NO" dirty="0" smtClean="0"/>
              <a:t>Odds = </a:t>
            </a:r>
            <a:r>
              <a:rPr lang="nb-NO" i="1" dirty="0" smtClean="0"/>
              <a:t>p/(1-</a:t>
            </a:r>
            <a:r>
              <a:rPr lang="nb-NO" i="1" dirty="0"/>
              <a:t> p</a:t>
            </a:r>
            <a:r>
              <a:rPr lang="nb-NO" i="1" dirty="0" smtClean="0"/>
              <a:t>) = (d/n)/(1-</a:t>
            </a:r>
            <a:r>
              <a:rPr lang="nb-NO" i="1" dirty="0"/>
              <a:t> d/n</a:t>
            </a:r>
            <a:r>
              <a:rPr lang="nb-NO" i="1" dirty="0" smtClean="0"/>
              <a:t>) =  </a:t>
            </a:r>
            <a:r>
              <a:rPr lang="nb-NO" i="1" dirty="0"/>
              <a:t>d/(n-d) </a:t>
            </a:r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654536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>
                              <a:solidFill>
                                <a:schemeClr val="bg1"/>
                              </a:solidFill>
                            </a:rPr>
                            <a:t>/syk (utfall)</a:t>
                          </a:r>
                          <a:endParaRPr lang="nb-NO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654536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>
                              <a:solidFill>
                                <a:schemeClr val="bg1"/>
                              </a:solidFill>
                            </a:rPr>
                            <a:t>/syk (utfall)</a:t>
                          </a:r>
                          <a:endParaRPr lang="nb-NO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9453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Denne bolken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6779096" cy="4525963"/>
          </a:xfrm>
        </p:spPr>
        <p:txBody>
          <a:bodyPr wrap="square">
            <a:normAutofit/>
          </a:bodyPr>
          <a:lstStyle/>
          <a:p>
            <a:r>
              <a:rPr lang="nb-NO" dirty="0" smtClean="0"/>
              <a:t>Skal se på binære utfallsvariable.</a:t>
            </a:r>
          </a:p>
          <a:p>
            <a:r>
              <a:rPr lang="nb-NO" dirty="0" smtClean="0"/>
              <a:t>Skal finne forskjeller i andeler mellom grupper (er andelen syke høyere i en gruppe enn en annen?).</a:t>
            </a:r>
          </a:p>
          <a:p>
            <a:pPr lvl="1"/>
            <a:r>
              <a:rPr lang="nb-NO" dirty="0" smtClean="0"/>
              <a:t>Relativ risiko.</a:t>
            </a:r>
          </a:p>
          <a:p>
            <a:pPr lvl="1"/>
            <a:r>
              <a:rPr lang="nb-NO" dirty="0" smtClean="0"/>
              <a:t>Odds ratio.</a:t>
            </a:r>
          </a:p>
          <a:p>
            <a:pPr lvl="1"/>
            <a:r>
              <a:rPr lang="nb-NO" dirty="0" smtClean="0"/>
              <a:t>χ2 –test.</a:t>
            </a:r>
            <a:endParaRPr lang="nb-NO" dirty="0"/>
          </a:p>
          <a:p>
            <a:pPr lvl="1"/>
            <a:r>
              <a:rPr lang="nb-NO" dirty="0" smtClean="0"/>
              <a:t>Logistisk regresjon.</a:t>
            </a:r>
          </a:p>
        </p:txBody>
      </p:sp>
    </p:spTree>
    <p:extLst>
      <p:ext uri="{BB962C8B-B14F-4D97-AF65-F5344CB8AC3E}">
        <p14:creationId xmlns:p14="http://schemas.microsoft.com/office/powerpoint/2010/main" val="1551784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  <a:p>
            <a:pPr lvl="1"/>
            <a:r>
              <a:rPr lang="nb-NO" dirty="0" smtClean="0"/>
              <a:t>Risiko = </a:t>
            </a:r>
            <a:r>
              <a:rPr lang="nb-NO" i="1" dirty="0" smtClean="0"/>
              <a:t>p = d/n.</a:t>
            </a:r>
            <a:endParaRPr lang="nb-NO" dirty="0" smtClean="0"/>
          </a:p>
          <a:p>
            <a:r>
              <a:rPr lang="nb-NO" dirty="0" smtClean="0">
                <a:solidFill>
                  <a:srgbClr val="FF0000"/>
                </a:solidFill>
              </a:rPr>
              <a:t>Oddsen</a:t>
            </a:r>
            <a:r>
              <a:rPr lang="nb-NO" dirty="0" smtClean="0"/>
              <a:t> er sannsynligheten for en hendelse delt på sannsynligheten for en ikke-hendelse.</a:t>
            </a:r>
          </a:p>
          <a:p>
            <a:pPr lvl="1"/>
            <a:r>
              <a:rPr lang="nb-NO" dirty="0" smtClean="0"/>
              <a:t>Odds = </a:t>
            </a:r>
            <a:r>
              <a:rPr lang="nb-NO" i="1" dirty="0" smtClean="0"/>
              <a:t>p/(1-</a:t>
            </a:r>
            <a:r>
              <a:rPr lang="nb-NO" i="1" dirty="0"/>
              <a:t> p</a:t>
            </a:r>
            <a:r>
              <a:rPr lang="nb-NO" i="1" dirty="0" smtClean="0"/>
              <a:t>) = (d/n)/(1-</a:t>
            </a:r>
            <a:r>
              <a:rPr lang="nb-NO" i="1" dirty="0"/>
              <a:t> d/n</a:t>
            </a:r>
            <a:r>
              <a:rPr lang="nb-NO" i="1" dirty="0" smtClean="0"/>
              <a:t>) =  d</a:t>
            </a:r>
            <a:r>
              <a:rPr lang="nb-NO" i="1" dirty="0"/>
              <a:t>/(n-d</a:t>
            </a:r>
            <a:r>
              <a:rPr lang="nb-NO" i="1" dirty="0" smtClean="0"/>
              <a:t>) = d/h.</a:t>
            </a:r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654536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>
                              <a:solidFill>
                                <a:schemeClr val="bg1"/>
                              </a:solidFill>
                            </a:rPr>
                            <a:t>/syk (utfall)</a:t>
                          </a:r>
                          <a:endParaRPr lang="nb-NO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654536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>
                              <a:solidFill>
                                <a:schemeClr val="bg1"/>
                              </a:solidFill>
                            </a:rPr>
                            <a:t>/syk (utfall)</a:t>
                          </a:r>
                          <a:endParaRPr lang="nb-NO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13120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25273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b-NO" dirty="0" smtClean="0">
                    <a:solidFill>
                      <a:srgbClr val="FF0000"/>
                    </a:solidFill>
                  </a:rPr>
                  <a:t>Oddsen</a:t>
                </a:r>
                <a:r>
                  <a:rPr lang="nb-NO" dirty="0" smtClean="0"/>
                  <a:t>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)=</m:t>
                        </m:r>
                        <m:r>
                          <a:rPr lang="nb-NO" b="0" i="0" smtClean="0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252735"/>
              </a:xfrm>
              <a:blipFill rotWithShape="1">
                <a:blip r:embed="rId2"/>
                <a:stretch>
                  <a:fillRect l="-1481" t="-12683" b="-634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842751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842751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41822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97281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b-NO" dirty="0" smtClean="0">
                    <a:solidFill>
                      <a:srgbClr val="FF0000"/>
                    </a:solidFill>
                  </a:rPr>
                  <a:t>Oddsen</a:t>
                </a:r>
                <a:r>
                  <a:rPr lang="nb-NO" dirty="0" smtClean="0"/>
                  <a:t>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)=</m:t>
                        </m:r>
                        <m:r>
                          <a:rPr lang="nb-NO" b="0" i="0" smtClean="0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Ikke eksponert 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)=</m:t>
                        </m:r>
                        <m:r>
                          <a:rPr lang="nb-NO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972815"/>
              </a:xfrm>
              <a:blipFill rotWithShape="1">
                <a:blip r:embed="rId2"/>
                <a:stretch>
                  <a:fillRect l="-1481" t="-8050" b="-371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43649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43649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06487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98092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b-NO" dirty="0" smtClean="0">
                    <a:solidFill>
                      <a:srgbClr val="FF0000"/>
                    </a:solidFill>
                  </a:rPr>
                  <a:t>Oddsen</a:t>
                </a:r>
                <a:r>
                  <a:rPr lang="nb-NO" dirty="0" smtClean="0"/>
                  <a:t>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)=</m:t>
                        </m:r>
                        <m:r>
                          <a:rPr lang="nb-NO" b="0" i="0" smtClean="0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Ikke eksponert 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)=</m:t>
                        </m:r>
                        <m:r>
                          <a:rPr lang="nb-NO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.</a:t>
                </a:r>
              </a:p>
              <a:p>
                <a:r>
                  <a:rPr lang="nb-NO" dirty="0" smtClean="0">
                    <a:solidFill>
                      <a:srgbClr val="FF0000"/>
                    </a:solidFill>
                  </a:rPr>
                  <a:t>Odds ratio </a:t>
                </a:r>
                <a:r>
                  <a:rPr lang="nb-NO" dirty="0" smtClean="0"/>
                  <a:t>for å bli syk, eksponert vs. Ikke eksponert: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980927"/>
              </a:xfrm>
              <a:blipFill rotWithShape="1">
                <a:blip r:embed="rId2"/>
                <a:stretch>
                  <a:fillRect l="-1481" t="-532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449521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449521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81881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1969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b-NO" dirty="0" smtClean="0">
                    <a:solidFill>
                      <a:srgbClr val="FF0000"/>
                    </a:solidFill>
                  </a:rPr>
                  <a:t>Oddsen</a:t>
                </a:r>
                <a:r>
                  <a:rPr lang="nb-NO" dirty="0" smtClean="0"/>
                  <a:t>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)=</m:t>
                        </m:r>
                        <m:r>
                          <a:rPr lang="nb-NO" b="0" i="0" smtClean="0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Ikke eksponert 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)=</m:t>
                        </m:r>
                        <m:r>
                          <a:rPr lang="nb-NO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.</a:t>
                </a:r>
              </a:p>
              <a:p>
                <a:r>
                  <a:rPr lang="nb-NO" dirty="0" smtClean="0">
                    <a:solidFill>
                      <a:srgbClr val="FF0000"/>
                    </a:solidFill>
                  </a:rPr>
                  <a:t>Odds ratio </a:t>
                </a:r>
                <a:r>
                  <a:rPr lang="nb-NO" dirty="0" smtClean="0"/>
                  <a:t>for å bli syk, eksponert vs. Ikke eksponert:</a:t>
                </a:r>
              </a:p>
              <a:p>
                <a:pPr lvl="1"/>
                <a:r>
                  <a:rPr lang="nb-NO" dirty="0" smtClean="0"/>
                  <a:t>OR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 (</m:t>
                        </m:r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b-NO" dirty="0"/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</m:t>
                    </m:r>
                  </m:oMath>
                </a14:m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196952"/>
              </a:xfrm>
              <a:blipFill rotWithShape="1">
                <a:blip r:embed="rId2"/>
                <a:stretch>
                  <a:fillRect l="-1481" t="-4962" b="-209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491255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491255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84063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1969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b-NO" dirty="0" smtClean="0">
                    <a:solidFill>
                      <a:srgbClr val="FF0000"/>
                    </a:solidFill>
                  </a:rPr>
                  <a:t>Oddsen</a:t>
                </a:r>
                <a:r>
                  <a:rPr lang="nb-NO" dirty="0" smtClean="0"/>
                  <a:t>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)=</m:t>
                        </m:r>
                        <m:r>
                          <a:rPr lang="nb-NO" b="0" i="0" smtClean="0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Ikke eksponert 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)=</m:t>
                        </m:r>
                        <m:r>
                          <a:rPr lang="nb-NO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.</a:t>
                </a:r>
              </a:p>
              <a:p>
                <a:r>
                  <a:rPr lang="nb-NO" dirty="0" smtClean="0">
                    <a:solidFill>
                      <a:srgbClr val="FF0000"/>
                    </a:solidFill>
                  </a:rPr>
                  <a:t>Odds ratio </a:t>
                </a:r>
                <a:r>
                  <a:rPr lang="nb-NO" dirty="0" smtClean="0"/>
                  <a:t>for å bli syk, eksponert vs. Ikke eksponert:</a:t>
                </a:r>
              </a:p>
              <a:p>
                <a:pPr lvl="1"/>
                <a:r>
                  <a:rPr lang="nb-NO" dirty="0" smtClean="0"/>
                  <a:t>OR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 (</m:t>
                        </m:r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b-NO" dirty="0"/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 smtClean="0"/>
                  <a:t>)/(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196952"/>
              </a:xfrm>
              <a:blipFill rotWithShape="1">
                <a:blip r:embed="rId2"/>
                <a:stretch>
                  <a:fillRect l="-1481" t="-4962" b="-209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043841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043841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2485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19695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nb-NO" dirty="0" smtClean="0">
                    <a:solidFill>
                      <a:srgbClr val="FF0000"/>
                    </a:solidFill>
                  </a:rPr>
                  <a:t>Relativ risiko</a:t>
                </a:r>
                <a:r>
                  <a:rPr lang="nb-NO" dirty="0" smtClean="0"/>
                  <a:t> for </a:t>
                </a:r>
                <a:r>
                  <a:rPr lang="nb-NO" dirty="0"/>
                  <a:t>å bli syk, eksponert vs. ikke </a:t>
                </a:r>
                <a:r>
                  <a:rPr lang="nb-NO" dirty="0" smtClean="0"/>
                  <a:t>eksponert:</a:t>
                </a:r>
              </a:p>
              <a:p>
                <a:pPr lvl="1"/>
                <a:r>
                  <a:rPr lang="nb-NO" dirty="0"/>
                  <a:t>RR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 (</m:t>
                        </m:r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b-NO" dirty="0"/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</m:t>
                    </m:r>
                  </m:oMath>
                </a14:m>
                <a:r>
                  <a:rPr lang="nb-NO" dirty="0"/>
                  <a:t> </a:t>
                </a:r>
                <a:endParaRPr lang="nb-NO" dirty="0" smtClean="0"/>
              </a:p>
              <a:p>
                <a:r>
                  <a:rPr lang="nb-NO" dirty="0" smtClean="0">
                    <a:solidFill>
                      <a:srgbClr val="FF0000"/>
                    </a:solidFill>
                  </a:rPr>
                  <a:t>Odds ratio</a:t>
                </a:r>
                <a:r>
                  <a:rPr lang="nb-NO" dirty="0">
                    <a:solidFill>
                      <a:srgbClr val="FF0000"/>
                    </a:solidFill>
                  </a:rPr>
                  <a:t> </a:t>
                </a:r>
                <a:r>
                  <a:rPr lang="nb-NO" dirty="0"/>
                  <a:t>for å bli syk, eksponert vs. Ikke eksponert</a:t>
                </a:r>
                <a:r>
                  <a:rPr lang="nb-NO" dirty="0" smtClean="0"/>
                  <a:t>:</a:t>
                </a:r>
              </a:p>
              <a:p>
                <a:pPr lvl="1"/>
                <a:r>
                  <a:rPr lang="nb-NO" dirty="0" smtClean="0"/>
                  <a:t>OR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nb-NO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nb-NO" b="0" i="1" smtClean="0">
                            <a:latin typeface="Cambria Math"/>
                          </a:rPr>
                          <m:t>/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nb-NO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nb-NO" b="1" i="1" smtClean="0">
                            <a:latin typeface="Cambria Math"/>
                          </a:rPr>
                          <m:t>=</m:t>
                        </m:r>
                        <m:r>
                          <a:rPr lang="nb-NO" b="0" i="1" smtClean="0">
                            <a:latin typeface="Cambria Math"/>
                          </a:rPr>
                          <m:t> </m:t>
                        </m:r>
                        <m:r>
                          <a:rPr lang="nb-NO" i="1">
                            <a:latin typeface="Cambria Math"/>
                          </a:rPr>
                          <m:t>(</m:t>
                        </m:r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b-NO" dirty="0"/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</m:t>
                    </m:r>
                  </m:oMath>
                </a14:m>
                <a:r>
                  <a:rPr lang="nb-NO" dirty="0"/>
                  <a:t> </a:t>
                </a:r>
                <a:endParaRPr lang="nb-NO" dirty="0" smtClean="0"/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196952"/>
              </a:xfrm>
              <a:blipFill rotWithShape="1">
                <a:blip r:embed="rId2"/>
                <a:stretch>
                  <a:fillRect l="-1481" t="-381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1883824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1883824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83985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5184576" cy="9647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Å beregne RR og OR i SPSS kan være ganske forvirrende.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706423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706423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40752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5184576" cy="19008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Å beregne RR og OR i SPSS kan være ganske forvirrende.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565937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565937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761396" cy="290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805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5184576" cy="31969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Å beregne RR og OR i SPSS kan være ganske forvirrende.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-&gt;Crosstabs».</a:t>
            </a:r>
          </a:p>
          <a:p>
            <a:r>
              <a:rPr lang="nb-NO" dirty="0" smtClean="0"/>
              <a:t>Vi skal i dag alltid behandle eksponering som </a:t>
            </a:r>
            <a:r>
              <a:rPr lang="nb-NO" dirty="0" err="1" smtClean="0"/>
              <a:t>radvariabel</a:t>
            </a:r>
            <a:r>
              <a:rPr lang="nb-NO" dirty="0" smtClean="0"/>
              <a:t>, og utfall som kolonnevariabel.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2550744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2550744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761396" cy="290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96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notasjon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Hvert individ kan ha to utfall: </a:t>
            </a:r>
            <a:r>
              <a:rPr lang="nb-NO" i="1" dirty="0" smtClean="0"/>
              <a:t>D </a:t>
            </a:r>
            <a:r>
              <a:rPr lang="nb-NO" dirty="0" smtClean="0"/>
              <a:t>(f.eks. sykdom) eller </a:t>
            </a:r>
            <a:r>
              <a:rPr lang="nb-NO" i="1" dirty="0" smtClean="0"/>
              <a:t>H </a:t>
            </a:r>
            <a:r>
              <a:rPr lang="nb-NO" dirty="0" smtClean="0"/>
              <a:t>(f.eks. forblir frisk).</a:t>
            </a:r>
          </a:p>
          <a:p>
            <a:pPr lvl="1"/>
            <a:r>
              <a:rPr lang="nb-NO" dirty="0" smtClean="0"/>
              <a:t>Vi er interessert i hvor mange som opplever </a:t>
            </a:r>
            <a:r>
              <a:rPr lang="nb-NO" i="1" dirty="0" smtClean="0"/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5219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1008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Når vi har valgt at utfallet skal være kolonnevariabel, og eksponeringen </a:t>
            </a:r>
            <a:r>
              <a:rPr lang="nb-NO" dirty="0" err="1" smtClean="0"/>
              <a:t>radvariabel</a:t>
            </a:r>
            <a:r>
              <a:rPr lang="nb-NO" dirty="0" smtClean="0"/>
              <a:t>, så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0221015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0221015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12002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2016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Når vi har valgt at utfallet skal være kolonnevariabel, og eksponeringen </a:t>
            </a:r>
            <a:r>
              <a:rPr lang="nb-NO" dirty="0" err="1" smtClean="0"/>
              <a:t>radvariabel</a:t>
            </a:r>
            <a:r>
              <a:rPr lang="nb-NO" dirty="0" smtClean="0"/>
              <a:t>, så</a:t>
            </a:r>
          </a:p>
          <a:p>
            <a:r>
              <a:rPr lang="nb-NO" dirty="0" smtClean="0"/>
              <a:t>Utfallet vi er interessert i må kodes med </a:t>
            </a:r>
            <a:r>
              <a:rPr lang="nb-NO" i="1" dirty="0" smtClean="0">
                <a:solidFill>
                  <a:srgbClr val="FF0000"/>
                </a:solidFill>
              </a:rPr>
              <a:t>laveste</a:t>
            </a:r>
            <a:r>
              <a:rPr lang="nb-NO" dirty="0" smtClean="0"/>
              <a:t> verdi.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7793010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7793010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180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3096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Når vi har valgt at utfallet skal være kolonnevariabel, og eksponeringen </a:t>
            </a:r>
            <a:r>
              <a:rPr lang="nb-NO" dirty="0" err="1" smtClean="0"/>
              <a:t>radvariabel</a:t>
            </a:r>
            <a:r>
              <a:rPr lang="nb-NO" dirty="0" smtClean="0"/>
              <a:t>, så</a:t>
            </a:r>
          </a:p>
          <a:p>
            <a:r>
              <a:rPr lang="nb-NO" dirty="0" smtClean="0"/>
              <a:t>Utfallet vi er interessert i må kodes med </a:t>
            </a:r>
            <a:r>
              <a:rPr lang="nb-NO" i="1" dirty="0" smtClean="0">
                <a:solidFill>
                  <a:srgbClr val="FF0000"/>
                </a:solidFill>
              </a:rPr>
              <a:t>laveste</a:t>
            </a:r>
            <a:r>
              <a:rPr lang="nb-NO" dirty="0" smtClean="0"/>
              <a:t> verdi.</a:t>
            </a:r>
          </a:p>
          <a:p>
            <a:r>
              <a:rPr lang="nb-NO" dirty="0" smtClean="0"/>
              <a:t>Eksponeringen vi er interessert i må kodes med </a:t>
            </a:r>
            <a:r>
              <a:rPr lang="nb-NO" i="1" dirty="0" smtClean="0">
                <a:solidFill>
                  <a:srgbClr val="FF0000"/>
                </a:solidFill>
              </a:rPr>
              <a:t>laveste</a:t>
            </a:r>
            <a:r>
              <a:rPr lang="nb-NO" dirty="0" smtClean="0"/>
              <a:t> verdi.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742067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742067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23713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34849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Når vi har valgt at utfallet skal være kolonnevariabel, og eksponeringen </a:t>
            </a:r>
            <a:r>
              <a:rPr lang="nb-NO" dirty="0" err="1" smtClean="0"/>
              <a:t>radvariabel</a:t>
            </a:r>
            <a:r>
              <a:rPr lang="nb-NO" dirty="0" smtClean="0"/>
              <a:t>, så</a:t>
            </a:r>
          </a:p>
          <a:p>
            <a:r>
              <a:rPr lang="nb-NO" dirty="0" smtClean="0"/>
              <a:t>Utfallet vi er interessert i må kodes med </a:t>
            </a:r>
            <a:r>
              <a:rPr lang="nb-NO" i="1" dirty="0" smtClean="0">
                <a:solidFill>
                  <a:srgbClr val="FF0000"/>
                </a:solidFill>
              </a:rPr>
              <a:t>laveste</a:t>
            </a:r>
            <a:r>
              <a:rPr lang="nb-NO" dirty="0" smtClean="0"/>
              <a:t> verdi.</a:t>
            </a:r>
          </a:p>
          <a:p>
            <a:r>
              <a:rPr lang="nb-NO" dirty="0" smtClean="0"/>
              <a:t>Eksponeringen vi er interessert i må kodes med </a:t>
            </a:r>
            <a:r>
              <a:rPr lang="nb-NO" i="1" dirty="0" smtClean="0">
                <a:solidFill>
                  <a:srgbClr val="FF0000"/>
                </a:solidFill>
              </a:rPr>
              <a:t>laveste</a:t>
            </a:r>
            <a:r>
              <a:rPr lang="nb-NO" dirty="0" smtClean="0"/>
              <a:t> verdi.</a:t>
            </a:r>
          </a:p>
          <a:p>
            <a:pPr lvl="1"/>
            <a:r>
              <a:rPr lang="nb-NO" dirty="0" smtClean="0"/>
              <a:t>Kan være nødvendig å re-kode variabler.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1214697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1214697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43141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74840" cy="19008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</p:txBody>
      </p:sp>
    </p:spTree>
    <p:extLst>
      <p:ext uri="{BB962C8B-B14F-4D97-AF65-F5344CB8AC3E}">
        <p14:creationId xmlns:p14="http://schemas.microsoft.com/office/powerpoint/2010/main" val="2020657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74840" cy="27649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  <a:p>
            <a:pPr lvl="1"/>
            <a:r>
              <a:rPr lang="nb-NO" dirty="0" smtClean="0"/>
              <a:t>Først re-koder vi «</a:t>
            </a:r>
            <a:r>
              <a:rPr lang="nb-NO" dirty="0" err="1" smtClean="0"/>
              <a:t>bmicat</a:t>
            </a:r>
            <a:r>
              <a:rPr lang="nb-NO" dirty="0" smtClean="0"/>
              <a:t>» til en variabel «overvekt» som har kun to kategorier.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426807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68344" y="1700808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792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74840" cy="39890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  <a:p>
            <a:pPr lvl="1"/>
            <a:r>
              <a:rPr lang="nb-NO" dirty="0" smtClean="0"/>
              <a:t>Først re-koder vi «</a:t>
            </a:r>
            <a:r>
              <a:rPr lang="nb-NO" dirty="0" err="1" smtClean="0"/>
              <a:t>bmicat</a:t>
            </a:r>
            <a:r>
              <a:rPr lang="nb-NO" dirty="0" smtClean="0"/>
              <a:t>» til en variabel «overvekt» som har kun to kategorier.</a:t>
            </a:r>
          </a:p>
          <a:p>
            <a:pPr lvl="1"/>
            <a:r>
              <a:rPr lang="nb-NO" dirty="0" smtClean="0"/>
              <a:t>Vi gir de to øverste kategoriene verdien 1, mens de to laveste får verdien 2.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426807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68344" y="1700808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65" y="1490663"/>
            <a:ext cx="4199633" cy="316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732240" y="2420888"/>
            <a:ext cx="1512168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184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  <a:p>
            <a:pPr lvl="1"/>
            <a:r>
              <a:rPr lang="nb-NO" dirty="0" smtClean="0"/>
              <a:t>Først re-koder vi «</a:t>
            </a:r>
            <a:r>
              <a:rPr lang="nb-NO" dirty="0" err="1" smtClean="0"/>
              <a:t>bmicat</a:t>
            </a:r>
            <a:r>
              <a:rPr lang="nb-NO" dirty="0" smtClean="0"/>
              <a:t>» til en variabel «overvekt» som har kun to kategorier.</a:t>
            </a:r>
          </a:p>
          <a:p>
            <a:pPr lvl="1"/>
            <a:r>
              <a:rPr lang="nb-NO" dirty="0" smtClean="0"/>
              <a:t>Vi gir de to øverste kategoriene verdien 1, mens de to laveste får verdien 2.</a:t>
            </a:r>
          </a:p>
          <a:p>
            <a:pPr lvl="1"/>
            <a:r>
              <a:rPr lang="nb-NO" dirty="0" smtClean="0"/>
              <a:t>Gå så til «Variable </a:t>
            </a:r>
            <a:r>
              <a:rPr lang="nb-NO" dirty="0" err="1" smtClean="0"/>
              <a:t>View</a:t>
            </a:r>
            <a:r>
              <a:rPr lang="nb-NO" dirty="0" smtClean="0"/>
              <a:t>», og gi navn slik at man husker hva som er hva.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426807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68344" y="1700808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65" y="1490663"/>
            <a:ext cx="4199633" cy="316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732240" y="2420888"/>
            <a:ext cx="1512168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89" y="2386608"/>
            <a:ext cx="3804099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622278" y="3356992"/>
            <a:ext cx="144016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37843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29623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  <a:p>
            <a:pPr lvl="1"/>
            <a:r>
              <a:rPr lang="nb-NO" dirty="0" smtClean="0"/>
              <a:t>Så koder vi om verdien 0 i «diabetes» blir 2 i den nye variabelen «</a:t>
            </a:r>
            <a:r>
              <a:rPr lang="nb-NO" dirty="0" err="1" smtClean="0"/>
              <a:t>diabetesNy</a:t>
            </a:r>
            <a:r>
              <a:rPr lang="nb-NO" dirty="0" smtClean="0"/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268760"/>
            <a:ext cx="4139952" cy="32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740352" y="1700808"/>
            <a:ext cx="122413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7759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29623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  <a:p>
            <a:pPr lvl="1"/>
            <a:r>
              <a:rPr lang="nb-NO" dirty="0" smtClean="0"/>
              <a:t>Så koder vi om verdien 0 i «diabetes» blir 2 i den nye variabelen «</a:t>
            </a:r>
            <a:r>
              <a:rPr lang="nb-NO" dirty="0" err="1" smtClean="0"/>
              <a:t>diabetesNy</a:t>
            </a:r>
            <a:r>
              <a:rPr lang="nb-NO" dirty="0" smtClean="0"/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268760"/>
            <a:ext cx="4139952" cy="32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740352" y="1700808"/>
            <a:ext cx="122413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88" y="1484784"/>
            <a:ext cx="422429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013336" y="2636912"/>
            <a:ext cx="94304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705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notasjon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5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Hvert individ kan ha to utfall: </a:t>
            </a:r>
            <a:r>
              <a:rPr lang="nb-NO" i="1" dirty="0" smtClean="0"/>
              <a:t>D </a:t>
            </a:r>
            <a:r>
              <a:rPr lang="nb-NO" dirty="0" smtClean="0"/>
              <a:t>(f.eks. sykdom) eller </a:t>
            </a:r>
            <a:r>
              <a:rPr lang="nb-NO" i="1" dirty="0" smtClean="0"/>
              <a:t>H </a:t>
            </a:r>
            <a:r>
              <a:rPr lang="nb-NO" dirty="0" smtClean="0"/>
              <a:t>(f.eks. forblir frisk).</a:t>
            </a:r>
          </a:p>
          <a:p>
            <a:pPr lvl="1"/>
            <a:r>
              <a:rPr lang="nb-NO" dirty="0" smtClean="0"/>
              <a:t>Vi er interessert i hvor mange som opplever </a:t>
            </a:r>
            <a:r>
              <a:rPr lang="nb-NO" i="1" dirty="0" smtClean="0"/>
              <a:t>D.</a:t>
            </a:r>
          </a:p>
          <a:p>
            <a:r>
              <a:rPr lang="nb-NO" dirty="0" smtClean="0"/>
              <a:t>Antall individer i studien vår er </a:t>
            </a:r>
            <a:r>
              <a:rPr lang="nb-NO" i="1" dirty="0" smtClean="0">
                <a:solidFill>
                  <a:srgbClr val="FF0000"/>
                </a:solidFill>
              </a:rPr>
              <a:t>n</a:t>
            </a:r>
            <a:r>
              <a:rPr lang="nb-NO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1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29623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  <a:p>
            <a:pPr lvl="1"/>
            <a:r>
              <a:rPr lang="nb-NO" dirty="0" smtClean="0"/>
              <a:t>Så koder vi om verdien 0 i «diabetes» blir 2 i den nye variabelen «</a:t>
            </a:r>
            <a:r>
              <a:rPr lang="nb-NO" dirty="0" err="1" smtClean="0"/>
              <a:t>diabetesNy</a:t>
            </a:r>
            <a:r>
              <a:rPr lang="nb-NO" dirty="0" smtClean="0"/>
              <a:t>»</a:t>
            </a:r>
          </a:p>
          <a:p>
            <a:pPr lvl="1"/>
            <a:r>
              <a:rPr lang="nb-NO" dirty="0" smtClean="0"/>
              <a:t>Legg til «Value </a:t>
            </a:r>
            <a:r>
              <a:rPr lang="nb-NO" dirty="0" err="1" smtClean="0"/>
              <a:t>Lables</a:t>
            </a:r>
            <a:r>
              <a:rPr lang="nb-NO" dirty="0" smtClean="0"/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268760"/>
            <a:ext cx="4139952" cy="32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740352" y="1700808"/>
            <a:ext cx="122413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88" y="1484784"/>
            <a:ext cx="422429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013336" y="2636912"/>
            <a:ext cx="94304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33587"/>
            <a:ext cx="368938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940152" y="2915653"/>
            <a:ext cx="1224136" cy="873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21171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24768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-&gt;Crosstabs».</a:t>
            </a:r>
          </a:p>
          <a:p>
            <a:r>
              <a:rPr lang="nb-NO" dirty="0" smtClean="0"/>
              <a:t>Legg inn «overvekt» som </a:t>
            </a:r>
            <a:r>
              <a:rPr lang="nb-NO" dirty="0" err="1" smtClean="0"/>
              <a:t>radvariabel</a:t>
            </a:r>
            <a:r>
              <a:rPr lang="nb-NO" dirty="0" smtClean="0"/>
              <a:t> og «</a:t>
            </a:r>
            <a:r>
              <a:rPr lang="nb-NO" dirty="0" err="1" smtClean="0"/>
              <a:t>diabetesNy</a:t>
            </a:r>
            <a:r>
              <a:rPr lang="nb-NO" dirty="0" smtClean="0"/>
              <a:t>» som kolonnevariabel.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40" y="1268760"/>
            <a:ext cx="4211960" cy="34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660232" y="1556792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6660232" y="2060848"/>
            <a:ext cx="11521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19838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32754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-&gt;Crosstabs».</a:t>
            </a:r>
          </a:p>
          <a:p>
            <a:r>
              <a:rPr lang="nb-NO" dirty="0" smtClean="0"/>
              <a:t>Legg inn «overvekt» som </a:t>
            </a:r>
            <a:r>
              <a:rPr lang="nb-NO" dirty="0" err="1" smtClean="0"/>
              <a:t>radvariabel</a:t>
            </a:r>
            <a:r>
              <a:rPr lang="nb-NO" dirty="0" smtClean="0"/>
              <a:t> og «</a:t>
            </a:r>
            <a:r>
              <a:rPr lang="nb-NO" dirty="0" err="1" smtClean="0"/>
              <a:t>diabetesNy</a:t>
            </a:r>
            <a:r>
              <a:rPr lang="nb-NO" dirty="0" smtClean="0"/>
              <a:t>» som kolonnevariabel.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«Risk».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40" y="1268760"/>
            <a:ext cx="4211960" cy="34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660232" y="1556792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6660232" y="2060848"/>
            <a:ext cx="11521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21" y="1484784"/>
            <a:ext cx="29813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128284" y="3429000"/>
            <a:ext cx="13321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6230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9251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-&gt;Crosstabs».</a:t>
            </a:r>
          </a:p>
          <a:p>
            <a:r>
              <a:rPr lang="nb-NO" dirty="0" smtClean="0"/>
              <a:t>Legg inn «overvekt» som </a:t>
            </a:r>
            <a:r>
              <a:rPr lang="nb-NO" dirty="0" err="1" smtClean="0"/>
              <a:t>radvariabel</a:t>
            </a:r>
            <a:r>
              <a:rPr lang="nb-NO" dirty="0" smtClean="0"/>
              <a:t> og «</a:t>
            </a:r>
            <a:r>
              <a:rPr lang="nb-NO" dirty="0" err="1" smtClean="0"/>
              <a:t>diabetesNy</a:t>
            </a:r>
            <a:r>
              <a:rPr lang="nb-NO" dirty="0" smtClean="0"/>
              <a:t>» som kolonnevariabel.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«Risk».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«Cells», og huk av «</a:t>
            </a:r>
            <a:r>
              <a:rPr lang="nb-NO" dirty="0" err="1" smtClean="0"/>
              <a:t>Observed</a:t>
            </a:r>
            <a:r>
              <a:rPr lang="nb-NO" dirty="0" smtClean="0"/>
              <a:t>» under «Counts», og «</a:t>
            </a:r>
            <a:r>
              <a:rPr lang="nb-NO" dirty="0" err="1" smtClean="0"/>
              <a:t>Row</a:t>
            </a:r>
            <a:r>
              <a:rPr lang="nb-NO" dirty="0" smtClean="0"/>
              <a:t>» under «</a:t>
            </a:r>
            <a:r>
              <a:rPr lang="nb-NO" dirty="0" err="1" smtClean="0"/>
              <a:t>Percentages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40" y="1268760"/>
            <a:ext cx="4211960" cy="34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660232" y="1556792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6660232" y="2060848"/>
            <a:ext cx="11521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21" y="1484784"/>
            <a:ext cx="29813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128284" y="3429000"/>
            <a:ext cx="13321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556792"/>
            <a:ext cx="39147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148064" y="1916832"/>
            <a:ext cx="15841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5148064" y="2989648"/>
            <a:ext cx="1296144" cy="727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1852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9251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-&gt;Crosstabs».</a:t>
            </a:r>
          </a:p>
          <a:p>
            <a:r>
              <a:rPr lang="nb-NO" dirty="0" smtClean="0"/>
              <a:t>Legg inn «overvekt» som </a:t>
            </a:r>
            <a:r>
              <a:rPr lang="nb-NO" dirty="0" err="1" smtClean="0"/>
              <a:t>radvariabel</a:t>
            </a:r>
            <a:r>
              <a:rPr lang="nb-NO" dirty="0" smtClean="0"/>
              <a:t> og «</a:t>
            </a:r>
            <a:r>
              <a:rPr lang="nb-NO" dirty="0" err="1" smtClean="0"/>
              <a:t>diabetesNy</a:t>
            </a:r>
            <a:r>
              <a:rPr lang="nb-NO" dirty="0" smtClean="0"/>
              <a:t>» som kolonnevariabel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«Risk».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«Cells», og huk av «</a:t>
            </a:r>
            <a:r>
              <a:rPr lang="nb-NO" dirty="0" err="1" smtClean="0"/>
              <a:t>Observed</a:t>
            </a:r>
            <a:r>
              <a:rPr lang="nb-NO" dirty="0" smtClean="0"/>
              <a:t>» under «Counts», og «</a:t>
            </a:r>
            <a:r>
              <a:rPr lang="nb-NO" dirty="0" err="1" smtClean="0"/>
              <a:t>Row</a:t>
            </a:r>
            <a:r>
              <a:rPr lang="nb-NO" dirty="0" smtClean="0"/>
              <a:t>» under «</a:t>
            </a:r>
            <a:r>
              <a:rPr lang="nb-NO" dirty="0" err="1" smtClean="0"/>
              <a:t>Percentages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«OK» i den opprinnelige dialogboksen.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40" y="1268760"/>
            <a:ext cx="4211960" cy="34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660232" y="1556792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6660232" y="2060848"/>
            <a:ext cx="11521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21" y="1484784"/>
            <a:ext cx="29813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128284" y="3429000"/>
            <a:ext cx="13321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556792"/>
            <a:ext cx="39147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148064" y="1916832"/>
            <a:ext cx="15841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5148064" y="2989648"/>
            <a:ext cx="1296144" cy="727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40" y="1268760"/>
            <a:ext cx="422006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5940152" y="4509120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51223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37010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Tabell med eksponeringen som </a:t>
            </a:r>
            <a:r>
              <a:rPr lang="nb-NO" dirty="0" err="1" smtClean="0"/>
              <a:t>radvariabel</a:t>
            </a:r>
            <a:r>
              <a:rPr lang="nb-NO" dirty="0" smtClean="0"/>
              <a:t> og utfallet som kolonnevariabel.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24738" y="1772816"/>
            <a:ext cx="4119262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4932040" y="2132856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/>
          <p:cNvSpPr/>
          <p:nvPr/>
        </p:nvSpPr>
        <p:spPr>
          <a:xfrm>
            <a:off x="7236296" y="1772816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076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0988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Tabell med eksponeringen som </a:t>
            </a:r>
            <a:r>
              <a:rPr lang="nb-NO" dirty="0" err="1" smtClean="0"/>
              <a:t>radvariabel</a:t>
            </a:r>
            <a:r>
              <a:rPr lang="nb-NO" dirty="0" smtClean="0"/>
              <a:t> og utfallet som kolonnevariabel.</a:t>
            </a:r>
          </a:p>
          <a:p>
            <a:pPr lvl="2"/>
            <a:r>
              <a:rPr lang="nb-NO" dirty="0" smtClean="0"/>
              <a:t>Inneholder ant. Personer i hver kategori.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96425" y="2204864"/>
            <a:ext cx="1364007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024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9251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Tabell med eksponeringen som </a:t>
            </a:r>
            <a:r>
              <a:rPr lang="nb-NO" dirty="0" err="1" smtClean="0"/>
              <a:t>radvariabel</a:t>
            </a:r>
            <a:r>
              <a:rPr lang="nb-NO" dirty="0" smtClean="0"/>
              <a:t> og utfallet som kolonnevariabel.</a:t>
            </a:r>
          </a:p>
          <a:p>
            <a:pPr lvl="2"/>
            <a:r>
              <a:rPr lang="nb-NO" dirty="0" smtClean="0"/>
              <a:t>Inneholder ant. Personer i hver kategori.</a:t>
            </a:r>
          </a:p>
          <a:p>
            <a:pPr lvl="2"/>
            <a:r>
              <a:rPr lang="nb-NO" dirty="0" smtClean="0"/>
              <a:t>Inneholder også risikoen (for utfallet) i hver eksponeringsgruppe.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4288" y="2348880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7164288" y="2747852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2606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24768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=Ja, overvektige vs. ikke-overvektige.</a:t>
            </a:r>
          </a:p>
          <a:p>
            <a:pPr lvl="2"/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88224" y="4653136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257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30529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=Ja, overvektige vs. ikke-overvektige.</a:t>
            </a:r>
          </a:p>
          <a:p>
            <a:pPr lvl="2"/>
            <a:r>
              <a:rPr lang="nb-NO" dirty="0" smtClean="0"/>
              <a:t>Med 95% konfidensintervall!</a:t>
            </a:r>
          </a:p>
          <a:p>
            <a:pPr lvl="2"/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88224" y="4653136"/>
            <a:ext cx="2016224" cy="240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125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notasjon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3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Hvert individ kan ha to utfall: </a:t>
            </a:r>
            <a:r>
              <a:rPr lang="nb-NO" i="1" dirty="0" smtClean="0"/>
              <a:t>D </a:t>
            </a:r>
            <a:r>
              <a:rPr lang="nb-NO" dirty="0" smtClean="0"/>
              <a:t>(f.eks. sykdom) eller </a:t>
            </a:r>
            <a:r>
              <a:rPr lang="nb-NO" i="1" dirty="0" smtClean="0"/>
              <a:t>H </a:t>
            </a:r>
            <a:r>
              <a:rPr lang="nb-NO" dirty="0" smtClean="0"/>
              <a:t>(f.eks. forblir frisk).</a:t>
            </a:r>
          </a:p>
          <a:p>
            <a:pPr lvl="1"/>
            <a:r>
              <a:rPr lang="nb-NO" dirty="0" smtClean="0"/>
              <a:t>Vi er interessert i hvor mange som opplever </a:t>
            </a:r>
            <a:r>
              <a:rPr lang="nb-NO" i="1" dirty="0" smtClean="0"/>
              <a:t>D.</a:t>
            </a:r>
          </a:p>
          <a:p>
            <a:r>
              <a:rPr lang="nb-NO" dirty="0" smtClean="0"/>
              <a:t>Antall individer i studien vår er </a:t>
            </a:r>
            <a:r>
              <a:rPr lang="nb-NO" i="1" dirty="0" smtClean="0">
                <a:solidFill>
                  <a:srgbClr val="FF0000"/>
                </a:solidFill>
              </a:rPr>
              <a:t>n</a:t>
            </a:r>
            <a:r>
              <a:rPr lang="nb-NO" i="1" dirty="0" smtClean="0"/>
              <a:t>.</a:t>
            </a:r>
          </a:p>
          <a:p>
            <a:r>
              <a:rPr lang="nb-NO" dirty="0" smtClean="0"/>
              <a:t>Antall individer som opplever </a:t>
            </a:r>
            <a:r>
              <a:rPr lang="nb-NO" i="1" dirty="0" smtClean="0"/>
              <a:t>D </a:t>
            </a:r>
            <a:r>
              <a:rPr lang="nb-NO" dirty="0" smtClean="0"/>
              <a:t>er </a:t>
            </a:r>
            <a:r>
              <a:rPr lang="nb-NO" i="1" dirty="0" smtClean="0">
                <a:solidFill>
                  <a:srgbClr val="FF0000"/>
                </a:solidFill>
              </a:rPr>
              <a:t>d</a:t>
            </a:r>
            <a:r>
              <a:rPr lang="nb-N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63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39890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=Ja, overvektige vs. ikke-overvektige.</a:t>
            </a:r>
          </a:p>
          <a:p>
            <a:pPr lvl="2"/>
            <a:r>
              <a:rPr lang="nb-NO" dirty="0" smtClean="0"/>
              <a:t>Med 95% konfidensintervall!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=Nei, </a:t>
            </a:r>
            <a:r>
              <a:rPr lang="nb-NO" dirty="0"/>
              <a:t>overvektige vs. </a:t>
            </a:r>
            <a:r>
              <a:rPr lang="nb-NO" dirty="0" smtClean="0"/>
              <a:t>ikke-overvektige</a:t>
            </a:r>
            <a:r>
              <a:rPr lang="nb-NO" dirty="0"/>
              <a:t>.</a:t>
            </a:r>
          </a:p>
          <a:p>
            <a:pPr lvl="2"/>
            <a:r>
              <a:rPr lang="nb-NO" dirty="0"/>
              <a:t>Med 95% konfidensintervall</a:t>
            </a:r>
            <a:r>
              <a:rPr lang="nb-NO" dirty="0" smtClean="0"/>
              <a:t>!</a:t>
            </a:r>
          </a:p>
          <a:p>
            <a:pPr lvl="2"/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88224" y="4893852"/>
            <a:ext cx="2016224" cy="335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6899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9251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=Ja, overvektige vs. ikke-overvektige.</a:t>
            </a:r>
          </a:p>
          <a:p>
            <a:pPr lvl="2"/>
            <a:r>
              <a:rPr lang="nb-NO" dirty="0" smtClean="0"/>
              <a:t>Med 95% konfidensintervall!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=Nei, </a:t>
            </a:r>
            <a:r>
              <a:rPr lang="nb-NO" dirty="0"/>
              <a:t>overvektige vs. </a:t>
            </a:r>
            <a:r>
              <a:rPr lang="nb-NO" dirty="0" smtClean="0"/>
              <a:t>ikke-overvektige</a:t>
            </a:r>
            <a:r>
              <a:rPr lang="nb-NO" dirty="0"/>
              <a:t>.</a:t>
            </a:r>
          </a:p>
          <a:p>
            <a:pPr lvl="2"/>
            <a:r>
              <a:rPr lang="nb-NO" dirty="0"/>
              <a:t>Med 95% konfidensintervall</a:t>
            </a:r>
            <a:r>
              <a:rPr lang="nb-NO" dirty="0" smtClean="0"/>
              <a:t>!</a:t>
            </a:r>
          </a:p>
          <a:p>
            <a:pPr lvl="1"/>
            <a:r>
              <a:rPr lang="nb-NO" dirty="0" smtClean="0"/>
              <a:t>OR for utfallet </a:t>
            </a:r>
            <a:r>
              <a:rPr lang="nb-NO" dirty="0" err="1"/>
              <a:t>diabetesNy</a:t>
            </a:r>
            <a:r>
              <a:rPr lang="nb-NO" dirty="0"/>
              <a:t>=Ja, overvektige vs. ikke-overvektige</a:t>
            </a:r>
            <a:r>
              <a:rPr lang="nb-NO" dirty="0" smtClean="0"/>
              <a:t>.</a:t>
            </a:r>
          </a:p>
          <a:p>
            <a:pPr lvl="2"/>
            <a:r>
              <a:rPr lang="nb-NO" dirty="0"/>
              <a:t>Med 95% konfidensintervall!</a:t>
            </a:r>
          </a:p>
          <a:p>
            <a:pPr lvl="2"/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88224" y="4293096"/>
            <a:ext cx="20162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2949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9251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=Ja, overvektige vs. ikke-overvektige.</a:t>
            </a:r>
          </a:p>
          <a:p>
            <a:pPr lvl="2"/>
            <a:r>
              <a:rPr lang="nb-NO" dirty="0" smtClean="0"/>
              <a:t>Med 95% konfidensintervall!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=Nei, </a:t>
            </a:r>
            <a:r>
              <a:rPr lang="nb-NO" dirty="0"/>
              <a:t>overvektige vs. </a:t>
            </a:r>
            <a:r>
              <a:rPr lang="nb-NO" dirty="0" smtClean="0"/>
              <a:t>ikke-overvektige</a:t>
            </a:r>
            <a:r>
              <a:rPr lang="nb-NO" dirty="0"/>
              <a:t>.</a:t>
            </a:r>
          </a:p>
          <a:p>
            <a:pPr lvl="2"/>
            <a:r>
              <a:rPr lang="nb-NO" dirty="0"/>
              <a:t>Med 95% konfidensintervall</a:t>
            </a:r>
            <a:r>
              <a:rPr lang="nb-NO" dirty="0" smtClean="0"/>
              <a:t>!</a:t>
            </a:r>
          </a:p>
          <a:p>
            <a:pPr lvl="1"/>
            <a:r>
              <a:rPr lang="nb-NO" dirty="0" smtClean="0"/>
              <a:t>OR for utfallet </a:t>
            </a:r>
            <a:r>
              <a:rPr lang="nb-NO" dirty="0" err="1"/>
              <a:t>diabetesNy</a:t>
            </a:r>
            <a:r>
              <a:rPr lang="nb-NO" dirty="0"/>
              <a:t>=Ja, overvektige vs. ikke-overvektige</a:t>
            </a:r>
            <a:r>
              <a:rPr lang="nb-NO" dirty="0" smtClean="0"/>
              <a:t>.</a:t>
            </a:r>
          </a:p>
          <a:p>
            <a:pPr lvl="2"/>
            <a:r>
              <a:rPr lang="nb-NO" dirty="0"/>
              <a:t>Med 95% konfidensintervall!</a:t>
            </a:r>
          </a:p>
          <a:p>
            <a:pPr lvl="2"/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88224" y="4293096"/>
            <a:ext cx="20162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5024738" y="5517232"/>
            <a:ext cx="3867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NB! OR for utfallet </a:t>
            </a:r>
            <a:r>
              <a:rPr lang="nb-NO" dirty="0" err="1" smtClean="0"/>
              <a:t>diabetesNy</a:t>
            </a:r>
            <a:r>
              <a:rPr lang="nb-NO" dirty="0" smtClean="0"/>
              <a:t>=Nei, er en delt på </a:t>
            </a:r>
            <a:r>
              <a:rPr lang="nb-NO" dirty="0" err="1" smtClean="0"/>
              <a:t>ORen</a:t>
            </a:r>
            <a:r>
              <a:rPr lang="nb-NO" dirty="0" smtClean="0"/>
              <a:t> i tabellen. Evt. kunne vi brukt den opprinnelige diabetes-</a:t>
            </a:r>
            <a:r>
              <a:rPr lang="nb-NO" dirty="0" err="1" smtClean="0"/>
              <a:t>variablen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69078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16127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MERK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r>
              <a:rPr lang="nb-NO" dirty="0" smtClean="0"/>
              <a:t>Det er fort gjort å </a:t>
            </a:r>
          </a:p>
          <a:p>
            <a:r>
              <a:rPr lang="nb-NO" dirty="0" smtClean="0"/>
              <a:t>bytte om på </a:t>
            </a:r>
            <a:r>
              <a:rPr lang="nb-NO" dirty="0" err="1" smtClean="0"/>
              <a:t>radvariable</a:t>
            </a:r>
            <a:r>
              <a:rPr lang="nb-NO" dirty="0" smtClean="0"/>
              <a:t> og kolonnevariable.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6189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27649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MERK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r>
              <a:rPr lang="nb-NO" dirty="0" smtClean="0"/>
              <a:t>Det er fort gjort å </a:t>
            </a:r>
          </a:p>
          <a:p>
            <a:r>
              <a:rPr lang="nb-NO" dirty="0" smtClean="0"/>
              <a:t>bytte om på </a:t>
            </a:r>
            <a:r>
              <a:rPr lang="nb-NO" dirty="0" err="1" smtClean="0"/>
              <a:t>radvariable</a:t>
            </a:r>
            <a:r>
              <a:rPr lang="nb-NO" dirty="0" smtClean="0"/>
              <a:t> og kolonnevariable.</a:t>
            </a:r>
          </a:p>
          <a:p>
            <a:r>
              <a:rPr lang="nb-NO" dirty="0" smtClean="0"/>
              <a:t>bytte om på hvilket nivå av eksponering/utfall som vi gir laveste verdi.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132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4930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MERK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r>
              <a:rPr lang="nb-NO" dirty="0" smtClean="0"/>
              <a:t>Det er fort gjort å </a:t>
            </a:r>
          </a:p>
          <a:p>
            <a:r>
              <a:rPr lang="nb-NO" dirty="0" smtClean="0"/>
              <a:t>bytte om på </a:t>
            </a:r>
            <a:r>
              <a:rPr lang="nb-NO" dirty="0" err="1" smtClean="0"/>
              <a:t>radvariable</a:t>
            </a:r>
            <a:r>
              <a:rPr lang="nb-NO" dirty="0" smtClean="0"/>
              <a:t> og kolonnevariable.</a:t>
            </a:r>
          </a:p>
          <a:p>
            <a:r>
              <a:rPr lang="nb-NO" dirty="0" smtClean="0"/>
              <a:t>bytte om på hvilket nivå av eksponering/utfall som vi gir laveste verdi.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DERFOR</a:t>
            </a:r>
            <a:r>
              <a:rPr lang="nb-NO" dirty="0" smtClean="0"/>
              <a:t>:</a:t>
            </a:r>
          </a:p>
          <a:p>
            <a:r>
              <a:rPr lang="nb-NO" dirty="0" smtClean="0"/>
              <a:t>Lurt å alltid dobbeltsjekke at man har fått riktig RR og OR ved å regne ut for hånd.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819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9251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MERK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r>
              <a:rPr lang="nb-NO" dirty="0" smtClean="0"/>
              <a:t>Det er fort gjort å </a:t>
            </a:r>
          </a:p>
          <a:p>
            <a:r>
              <a:rPr lang="nb-NO" dirty="0" smtClean="0"/>
              <a:t>bytte om på </a:t>
            </a:r>
            <a:r>
              <a:rPr lang="nb-NO" dirty="0" err="1" smtClean="0"/>
              <a:t>radvariable</a:t>
            </a:r>
            <a:r>
              <a:rPr lang="nb-NO" dirty="0" smtClean="0"/>
              <a:t> og kolonnevariable.</a:t>
            </a:r>
          </a:p>
          <a:p>
            <a:r>
              <a:rPr lang="nb-NO" dirty="0" smtClean="0"/>
              <a:t>bytte om på hvilket nivå av eksponering/utfall som vi gir laveste verdi.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DERFOR</a:t>
            </a:r>
            <a:r>
              <a:rPr lang="nb-NO" dirty="0" smtClean="0"/>
              <a:t>:</a:t>
            </a:r>
          </a:p>
          <a:p>
            <a:r>
              <a:rPr lang="nb-NO" dirty="0" smtClean="0"/>
              <a:t>Lurt å alltid dobbeltsjekke at man har fått riktig RR og OR ved å regne ut for hånd.</a:t>
            </a:r>
          </a:p>
          <a:p>
            <a:pPr lvl="1"/>
            <a:r>
              <a:rPr lang="nb-NO" dirty="0" smtClean="0"/>
              <a:t>Ut fra 2x2-tabellen SPSS gir oss.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4288" y="2204864"/>
            <a:ext cx="187220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47541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36290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35" y="1213867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4288" y="1988840"/>
            <a:ext cx="187220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9842776"/>
                  </p:ext>
                </p:extLst>
              </p:nvPr>
            </p:nvGraphicFramePr>
            <p:xfrm>
              <a:off x="179512" y="5301208"/>
              <a:ext cx="8856984" cy="1463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5541"/>
                    <a:gridCol w="2012951"/>
                    <a:gridCol w="2214246"/>
                    <a:gridCol w="2214246"/>
                  </a:tblGrid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1114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=1139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=8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639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=647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nb-NO" b="0" i="0" dirty="0" smtClean="0">
                                    <a:latin typeface="Cambria Math"/>
                                  </a:rPr>
                                  <m:t>=33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=1753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b="0" i="0" dirty="0" smtClean="0">
                                    <a:latin typeface="Cambria Math"/>
                                  </a:rPr>
                                  <m:t>=1786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9842776"/>
                  </p:ext>
                </p:extLst>
              </p:nvPr>
            </p:nvGraphicFramePr>
            <p:xfrm>
              <a:off x="179512" y="5301208"/>
              <a:ext cx="8856984" cy="1463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5541"/>
                    <a:gridCol w="2012951"/>
                    <a:gridCol w="2214246"/>
                    <a:gridCol w="2214246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9637" t="-108333" r="-219637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275" t="-108333" r="-10027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275" t="-108333" r="-275" b="-2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9637" t="-208333" r="-219637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275" t="-208333" r="-100275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275" t="-208333" r="-275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9637" t="-308333" r="-21963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275" t="-308333" r="-100275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275" t="-308333" r="-275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50568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4474840" cy="3629001"/>
              </a:xfrm>
            </p:spPr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nb-NO" dirty="0" smtClean="0"/>
                  <a:t>OR </a:t>
                </a:r>
                <a:r>
                  <a:rPr lang="nb-NO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 </m:t>
                            </m:r>
                            <m:r>
                              <a:rPr lang="nb-NO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nb-NO" dirty="0"/>
                          <m:t>/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nb-NO" dirty="0"/>
                          <m:t>/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25/1114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8/639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=1,79</m:t>
                    </m:r>
                  </m:oMath>
                </a14:m>
                <a:endParaRPr lang="nb-NO" dirty="0"/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4474840" cy="3629001"/>
              </a:xfrm>
              <a:blipFill rotWithShape="1">
                <a:blip r:embed="rId2"/>
                <a:stretch>
                  <a:fillRect l="-272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35" y="1213867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4288" y="1988840"/>
            <a:ext cx="187220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4736709"/>
                  </p:ext>
                </p:extLst>
              </p:nvPr>
            </p:nvGraphicFramePr>
            <p:xfrm>
              <a:off x="179512" y="5301208"/>
              <a:ext cx="8856984" cy="1463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5541"/>
                    <a:gridCol w="2012951"/>
                    <a:gridCol w="2214246"/>
                    <a:gridCol w="2214246"/>
                  </a:tblGrid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1114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=1139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=8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639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=647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nb-NO" b="0" i="0" dirty="0" smtClean="0">
                                    <a:latin typeface="Cambria Math"/>
                                  </a:rPr>
                                  <m:t>=33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=1753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b="0" i="0" dirty="0" smtClean="0">
                                    <a:latin typeface="Cambria Math"/>
                                  </a:rPr>
                                  <m:t>=1786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4736709"/>
                  </p:ext>
                </p:extLst>
              </p:nvPr>
            </p:nvGraphicFramePr>
            <p:xfrm>
              <a:off x="179512" y="5301208"/>
              <a:ext cx="8856984" cy="1463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5541"/>
                    <a:gridCol w="2012951"/>
                    <a:gridCol w="2214246"/>
                    <a:gridCol w="2214246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9637" t="-108333" r="-219637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75" t="-108333" r="-10027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275" t="-108333" r="-275" b="-2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9637" t="-208333" r="-219637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75" t="-208333" r="-100275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275" t="-208333" r="-275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9637" t="-308333" r="-21963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75" t="-308333" r="-100275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275" t="-308333" r="-275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60866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4474840" cy="3629001"/>
              </a:xfrm>
            </p:spPr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nb-NO" dirty="0" smtClean="0"/>
                  <a:t>OR </a:t>
                </a:r>
                <a:r>
                  <a:rPr lang="nb-NO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 </m:t>
                            </m:r>
                            <m:r>
                              <a:rPr lang="nb-NO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nb-NO" dirty="0"/>
                          <m:t>/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nb-NO" dirty="0"/>
                          <m:t>/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25/1114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8/639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=1,79</m:t>
                    </m:r>
                  </m:oMath>
                </a14:m>
                <a:endParaRPr lang="nb-NO" dirty="0"/>
              </a:p>
              <a:p>
                <a:pPr marL="0" lvl="1" indent="0">
                  <a:buNone/>
                </a:pPr>
                <a:r>
                  <a:rPr lang="nb-NO" dirty="0" smtClean="0"/>
                  <a:t>RR </a:t>
                </a:r>
                <a:r>
                  <a:rPr lang="nb-NO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 </m:t>
                            </m:r>
                            <m:r>
                              <a:rPr lang="nb-NO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nb-NO" dirty="0"/>
                          <m:t>/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nb-NO" dirty="0"/>
                          <m:t>/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b-NO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</a:rPr>
                          <m:t>25/</m:t>
                        </m:r>
                        <m:r>
                          <a:rPr lang="nb-NO" b="0" i="1" smtClean="0">
                            <a:latin typeface="Cambria Math"/>
                          </a:rPr>
                          <m:t>1139</m:t>
                        </m:r>
                      </m:num>
                      <m:den>
                        <m:r>
                          <a:rPr lang="nb-NO" i="1">
                            <a:latin typeface="Cambria Math"/>
                          </a:rPr>
                          <m:t>8/</m:t>
                        </m:r>
                        <m:r>
                          <a:rPr lang="nb-NO" b="0" i="1" smtClean="0">
                            <a:latin typeface="Cambria Math"/>
                          </a:rPr>
                          <m:t>647</m:t>
                        </m:r>
                      </m:den>
                    </m:f>
                    <m:r>
                      <a:rPr lang="nb-NO" i="1">
                        <a:latin typeface="Cambria Math"/>
                      </a:rPr>
                      <m:t>=1,7</m:t>
                    </m:r>
                  </m:oMath>
                </a14:m>
                <a:r>
                  <a:rPr lang="nb-NO" dirty="0" smtClean="0"/>
                  <a:t>8</a:t>
                </a:r>
                <a:endParaRPr lang="nb-NO" dirty="0"/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4474840" cy="3629001"/>
              </a:xfrm>
              <a:blipFill rotWithShape="1">
                <a:blip r:embed="rId2"/>
                <a:stretch>
                  <a:fillRect l="-272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35" y="1213867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4288" y="1988840"/>
            <a:ext cx="187220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2871013"/>
                  </p:ext>
                </p:extLst>
              </p:nvPr>
            </p:nvGraphicFramePr>
            <p:xfrm>
              <a:off x="179512" y="5301208"/>
              <a:ext cx="8856984" cy="1463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5541"/>
                    <a:gridCol w="2012951"/>
                    <a:gridCol w="2214246"/>
                    <a:gridCol w="2214246"/>
                  </a:tblGrid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1114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=1139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=8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639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=647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nb-NO" b="0" i="0" dirty="0" smtClean="0">
                                    <a:latin typeface="Cambria Math"/>
                                  </a:rPr>
                                  <m:t>=33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=1753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b="0" i="0" dirty="0" smtClean="0">
                                    <a:latin typeface="Cambria Math"/>
                                  </a:rPr>
                                  <m:t>=1786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2871013"/>
                  </p:ext>
                </p:extLst>
              </p:nvPr>
            </p:nvGraphicFramePr>
            <p:xfrm>
              <a:off x="179512" y="5301208"/>
              <a:ext cx="8856984" cy="1463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5541"/>
                    <a:gridCol w="2012951"/>
                    <a:gridCol w="2214246"/>
                    <a:gridCol w="2214246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9637" t="-108333" r="-219637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75" t="-108333" r="-10027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275" t="-108333" r="-275" b="-2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9637" t="-208333" r="-219637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75" t="-208333" r="-100275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275" t="-208333" r="-275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9637" t="-308333" r="-21963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75" t="-308333" r="-100275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275" t="-308333" r="-275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2920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notasjon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Hvert individ kan ha to utfall: </a:t>
            </a:r>
            <a:r>
              <a:rPr lang="nb-NO" i="1" dirty="0" smtClean="0"/>
              <a:t>D </a:t>
            </a:r>
            <a:r>
              <a:rPr lang="nb-NO" dirty="0" smtClean="0"/>
              <a:t>(f.eks. sykdom) eller </a:t>
            </a:r>
            <a:r>
              <a:rPr lang="nb-NO" i="1" dirty="0" smtClean="0"/>
              <a:t>H </a:t>
            </a:r>
            <a:r>
              <a:rPr lang="nb-NO" dirty="0" smtClean="0"/>
              <a:t>(f.eks. forblir frisk).</a:t>
            </a:r>
          </a:p>
          <a:p>
            <a:pPr lvl="1"/>
            <a:r>
              <a:rPr lang="nb-NO" dirty="0" smtClean="0"/>
              <a:t>Vi er interessert i hvor mange som opplever </a:t>
            </a:r>
            <a:r>
              <a:rPr lang="nb-NO" i="1" dirty="0" smtClean="0"/>
              <a:t>D.</a:t>
            </a:r>
          </a:p>
          <a:p>
            <a:r>
              <a:rPr lang="nb-NO" dirty="0" smtClean="0"/>
              <a:t>Antall individer i studien vår er </a:t>
            </a:r>
            <a:r>
              <a:rPr lang="nb-NO" i="1" dirty="0" smtClean="0">
                <a:solidFill>
                  <a:srgbClr val="FF0000"/>
                </a:solidFill>
              </a:rPr>
              <a:t>n</a:t>
            </a:r>
            <a:r>
              <a:rPr lang="nb-NO" i="1" dirty="0" smtClean="0"/>
              <a:t>.</a:t>
            </a:r>
          </a:p>
          <a:p>
            <a:r>
              <a:rPr lang="nb-NO" dirty="0" smtClean="0"/>
              <a:t>Antall individer som opplever </a:t>
            </a:r>
            <a:r>
              <a:rPr lang="nb-NO" i="1" dirty="0" smtClean="0"/>
              <a:t>D </a:t>
            </a:r>
            <a:r>
              <a:rPr lang="nb-NO" dirty="0" smtClean="0"/>
              <a:t>er </a:t>
            </a:r>
            <a:r>
              <a:rPr lang="nb-NO" i="1" dirty="0" smtClean="0">
                <a:solidFill>
                  <a:srgbClr val="FF0000"/>
                </a:solidFill>
              </a:rPr>
              <a:t>d</a:t>
            </a:r>
            <a:r>
              <a:rPr lang="nb-NO" dirty="0" smtClean="0"/>
              <a:t>.</a:t>
            </a:r>
          </a:p>
          <a:p>
            <a:r>
              <a:rPr lang="nb-NO" dirty="0" smtClean="0"/>
              <a:t>Antall individer som ikke opplever </a:t>
            </a:r>
            <a:r>
              <a:rPr lang="nb-NO" i="1" dirty="0" smtClean="0"/>
              <a:t>D </a:t>
            </a:r>
            <a:r>
              <a:rPr lang="nb-NO" dirty="0" smtClean="0"/>
              <a:t>(de opplever altså </a:t>
            </a:r>
            <a:r>
              <a:rPr lang="nb-NO" i="1" dirty="0" smtClean="0"/>
              <a:t>H</a:t>
            </a:r>
            <a:r>
              <a:rPr lang="nb-NO" dirty="0" smtClean="0"/>
              <a:t>) er </a:t>
            </a:r>
            <a:r>
              <a:rPr lang="nb-NO" i="1" dirty="0" smtClean="0">
                <a:solidFill>
                  <a:srgbClr val="FF0000"/>
                </a:solidFill>
              </a:rPr>
              <a:t>h</a:t>
            </a:r>
            <a:r>
              <a:rPr lang="nb-NO" i="1" dirty="0" smtClean="0"/>
              <a:t>=n-d</a:t>
            </a:r>
            <a:r>
              <a:rPr lang="nb-NO" i="1" dirty="0" smtClean="0"/>
              <a:t>.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10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Finn en evt. sammenheng mellom noen gang å ha røkt (variabelen «smoking») og hjerteinfarkt (variabelen «mi»).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Hint: Re-koding først.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87600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1352916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Om vi bare er interessert i å finne ut av om det er en sammenheng mellom </a:t>
            </a:r>
            <a:r>
              <a:rPr lang="nb-NO" dirty="0" err="1" smtClean="0"/>
              <a:t>radvariabelen</a:t>
            </a:r>
            <a:r>
              <a:rPr lang="nb-NO" dirty="0" smtClean="0"/>
              <a:t> (eksponeringen) og kolonnevariabelen (utfallet), uten å ville kvantifisere forskjellen mellom eksponeringsgruppene, kan vi bruke en </a:t>
            </a:r>
            <a:r>
              <a:rPr lang="el-GR" dirty="0"/>
              <a:t>Χ</a:t>
            </a:r>
            <a:r>
              <a:rPr lang="nb-NO" dirty="0" smtClean="0"/>
              <a:t>^2-test.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10632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10632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06129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Om vi bare er interessert i å finne ut av om det er en sammenheng mellom </a:t>
            </a:r>
            <a:r>
              <a:rPr lang="nb-NO" dirty="0" err="1" smtClean="0"/>
              <a:t>radvariabelen</a:t>
            </a:r>
            <a:r>
              <a:rPr lang="nb-NO" dirty="0" smtClean="0"/>
              <a:t> (eksponeringen) og kolonnevariabelen (utfallet), uten å ville kvantifisere forskjellen mellom eksponeringsgruppene, kan vi bruke en </a:t>
            </a:r>
            <a:r>
              <a:rPr lang="el-GR" dirty="0"/>
              <a:t>Χ</a:t>
            </a:r>
            <a:r>
              <a:rPr lang="nb-NO" dirty="0" smtClean="0"/>
              <a:t>^2-test.</a:t>
            </a:r>
          </a:p>
          <a:p>
            <a:r>
              <a:rPr lang="nb-NO" dirty="0" smtClean="0"/>
              <a:t>Kan ha flere kategorier i hver av variablene.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662058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662058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136518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Om vi bare er interessert i å finne ut av om det er en sammenheng mellom </a:t>
            </a:r>
            <a:r>
              <a:rPr lang="nb-NO" dirty="0" err="1" smtClean="0"/>
              <a:t>radvariabelen</a:t>
            </a:r>
            <a:r>
              <a:rPr lang="nb-NO" dirty="0" smtClean="0"/>
              <a:t> (eksponeringen) og kolonnevariabelen (utfallet), uten å ville kvantifisere forskjellen mellom eksponeringsgruppene, kan vi bruke en </a:t>
            </a:r>
            <a:r>
              <a:rPr lang="el-GR" dirty="0"/>
              <a:t>Χ</a:t>
            </a:r>
            <a:r>
              <a:rPr lang="nb-NO" dirty="0" smtClean="0"/>
              <a:t>^2-test.</a:t>
            </a:r>
          </a:p>
          <a:p>
            <a:r>
              <a:rPr lang="nb-NO" dirty="0" smtClean="0"/>
              <a:t>Kan ha flere kategorier i hver av variablene.</a:t>
            </a:r>
          </a:p>
          <a:p>
            <a:r>
              <a:rPr lang="nb-NO" dirty="0" smtClean="0"/>
              <a:t>Baserer seg på å regne ut antallet man ville </a:t>
            </a:r>
            <a:r>
              <a:rPr lang="nb-NO" i="1" dirty="0" smtClean="0">
                <a:solidFill>
                  <a:srgbClr val="FF0000"/>
                </a:solidFill>
              </a:rPr>
              <a:t>forvente</a:t>
            </a:r>
            <a:r>
              <a:rPr lang="nb-NO" dirty="0" smtClean="0"/>
              <a:t> hver kategori i tabellen dersom det ikke hadde vært noen forskjell mellom kategoriene.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83902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83902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230817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Om vi bare er interessert i å finne ut av om det er en sammenheng mellom </a:t>
            </a:r>
            <a:r>
              <a:rPr lang="nb-NO" dirty="0" err="1" smtClean="0"/>
              <a:t>radvariabelen</a:t>
            </a:r>
            <a:r>
              <a:rPr lang="nb-NO" dirty="0" smtClean="0"/>
              <a:t> (eksponeringen) og kolonnevariabelen (utfallet), uten å ville kvantifisere forskjellen mellom eksponeringsgruppene, kan vi bruke en </a:t>
            </a:r>
            <a:r>
              <a:rPr lang="el-GR" dirty="0"/>
              <a:t>Χ</a:t>
            </a:r>
            <a:r>
              <a:rPr lang="nb-NO" dirty="0" smtClean="0"/>
              <a:t>^2-test.</a:t>
            </a:r>
          </a:p>
          <a:p>
            <a:r>
              <a:rPr lang="nb-NO" dirty="0" smtClean="0"/>
              <a:t>Kan ha flere kategorier i hver av variablene.</a:t>
            </a:r>
          </a:p>
          <a:p>
            <a:r>
              <a:rPr lang="nb-NO" dirty="0" smtClean="0"/>
              <a:t>Baserer seg på å regne ut antallet man ville </a:t>
            </a:r>
            <a:r>
              <a:rPr lang="nb-NO" i="1" dirty="0" smtClean="0">
                <a:solidFill>
                  <a:srgbClr val="FF0000"/>
                </a:solidFill>
              </a:rPr>
              <a:t>forvente</a:t>
            </a:r>
            <a:r>
              <a:rPr lang="nb-NO" dirty="0" smtClean="0"/>
              <a:t> hver kategori i tabellen dersom det ikke hadde vært noen forskjell mellom kategoriene.</a:t>
            </a:r>
          </a:p>
          <a:p>
            <a:pPr lvl="1"/>
            <a:r>
              <a:rPr lang="nb-NO" dirty="0" smtClean="0"/>
              <a:t>De forventede antallene regnes ut fra rad- og kolonnetotalene i tabellen.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8250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8250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2134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Om vi bare er interessert i å finne ut av om det er en sammenheng mellom </a:t>
            </a:r>
            <a:r>
              <a:rPr lang="nb-NO" dirty="0" err="1" smtClean="0"/>
              <a:t>radvariabelen</a:t>
            </a:r>
            <a:r>
              <a:rPr lang="nb-NO" dirty="0" smtClean="0"/>
              <a:t> (eksponeringen) og kolonnevariabelen (utfallet), uten å ville kvantifisere forskjellen mellom eksponeringsgruppene, kan vi bruke en </a:t>
            </a:r>
            <a:r>
              <a:rPr lang="el-GR" dirty="0"/>
              <a:t>Χ</a:t>
            </a:r>
            <a:r>
              <a:rPr lang="nb-NO" dirty="0" smtClean="0"/>
              <a:t>^2-test.</a:t>
            </a:r>
          </a:p>
          <a:p>
            <a:r>
              <a:rPr lang="nb-NO" dirty="0" smtClean="0"/>
              <a:t>Kan ha flere kategorier i hver av variablene.</a:t>
            </a:r>
          </a:p>
          <a:p>
            <a:r>
              <a:rPr lang="nb-NO" dirty="0" smtClean="0"/>
              <a:t>Baserer seg på å regne ut antallet man ville </a:t>
            </a:r>
            <a:r>
              <a:rPr lang="nb-NO" i="1" dirty="0" smtClean="0">
                <a:solidFill>
                  <a:srgbClr val="FF0000"/>
                </a:solidFill>
              </a:rPr>
              <a:t>forvente</a:t>
            </a:r>
            <a:r>
              <a:rPr lang="nb-NO" dirty="0" smtClean="0"/>
              <a:t> hver kategori i tabellen dersom det ikke hadde vært noen forskjell mellom kategoriene.</a:t>
            </a:r>
          </a:p>
          <a:p>
            <a:pPr lvl="1"/>
            <a:r>
              <a:rPr lang="nb-NO" dirty="0" smtClean="0"/>
              <a:t>De forventede antallene regnes ut fra rad- og kolonnetotalene i tabellen.</a:t>
            </a:r>
          </a:p>
          <a:p>
            <a:pPr lvl="1"/>
            <a:r>
              <a:rPr lang="nb-NO" dirty="0" smtClean="0"/>
              <a:t>Sammenlikner de forventede antallene med de </a:t>
            </a:r>
            <a:r>
              <a:rPr lang="nb-NO" i="1" dirty="0" smtClean="0">
                <a:solidFill>
                  <a:srgbClr val="FF0000"/>
                </a:solidFill>
              </a:rPr>
              <a:t>observerte</a:t>
            </a:r>
            <a:r>
              <a:rPr lang="nb-NO" dirty="0" smtClean="0"/>
              <a:t> antallene for hver celle i tabellen.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293283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293283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245646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Om vi bare er interessert i å finne ut av om det er en sammenheng mellom </a:t>
            </a:r>
            <a:r>
              <a:rPr lang="nb-NO" dirty="0" err="1" smtClean="0"/>
              <a:t>radvariabelen</a:t>
            </a:r>
            <a:r>
              <a:rPr lang="nb-NO" dirty="0" smtClean="0"/>
              <a:t> (eksponeringen) og kolonnevariabelen (utfallet), uten å ville kvantifisere forskjellen mellom eksponeringsgruppene, kan vi bruke en </a:t>
            </a:r>
            <a:r>
              <a:rPr lang="el-GR" dirty="0"/>
              <a:t>Χ</a:t>
            </a:r>
            <a:r>
              <a:rPr lang="nb-NO" dirty="0" smtClean="0"/>
              <a:t>^2-test.</a:t>
            </a:r>
          </a:p>
          <a:p>
            <a:r>
              <a:rPr lang="nb-NO" dirty="0" smtClean="0"/>
              <a:t>Kan ha flere kategorier i hver av variablene.</a:t>
            </a:r>
          </a:p>
          <a:p>
            <a:r>
              <a:rPr lang="nb-NO" dirty="0" smtClean="0"/>
              <a:t>Baserer seg på å regne ut antallet man ville </a:t>
            </a:r>
            <a:r>
              <a:rPr lang="nb-NO" i="1" dirty="0" smtClean="0">
                <a:solidFill>
                  <a:srgbClr val="FF0000"/>
                </a:solidFill>
              </a:rPr>
              <a:t>forvente</a:t>
            </a:r>
            <a:r>
              <a:rPr lang="nb-NO" dirty="0" smtClean="0"/>
              <a:t> hver kategori i tabellen dersom det ikke hadde vært noen forskjell mellom kategoriene.</a:t>
            </a:r>
          </a:p>
          <a:p>
            <a:pPr lvl="1"/>
            <a:r>
              <a:rPr lang="nb-NO" dirty="0" smtClean="0"/>
              <a:t>De forventede antallene regnes ut fra rad- og kolonnetotalene i tabellen.</a:t>
            </a:r>
          </a:p>
          <a:p>
            <a:pPr lvl="1"/>
            <a:r>
              <a:rPr lang="nb-NO" dirty="0" smtClean="0"/>
              <a:t>Sammenlikner de forventede antallene med de </a:t>
            </a:r>
            <a:r>
              <a:rPr lang="nb-NO" i="1" dirty="0" smtClean="0">
                <a:solidFill>
                  <a:srgbClr val="FF0000"/>
                </a:solidFill>
              </a:rPr>
              <a:t>observerte</a:t>
            </a:r>
            <a:r>
              <a:rPr lang="nb-NO" dirty="0" smtClean="0"/>
              <a:t> antallene for hver celle i tabellen.</a:t>
            </a:r>
          </a:p>
          <a:p>
            <a:r>
              <a:rPr lang="nb-NO" dirty="0" smtClean="0"/>
              <a:t>Trenger ikke å bry oss om hvordan variablene er kodet i SPSS.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688833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688833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074004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21888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å finne ut om det er en sammenheng mellom BMI-kategori og diabetes.</a:t>
            </a:r>
          </a:p>
          <a:p>
            <a:r>
              <a:rPr lang="nb-NO" dirty="0" smtClean="0"/>
              <a:t>Ser på variablene «</a:t>
            </a:r>
            <a:r>
              <a:rPr lang="nb-NO" dirty="0" err="1" smtClean="0"/>
              <a:t>bmicat</a:t>
            </a:r>
            <a:r>
              <a:rPr lang="nb-NO" dirty="0" smtClean="0"/>
              <a:t>» (eksponering) og «diabetes» (utfall).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8680"/>
            <a:ext cx="43559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6362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25488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å finne ut om det er en sammenheng mellom BMI-kategori og diabetes.</a:t>
            </a:r>
          </a:p>
          <a:p>
            <a:r>
              <a:rPr lang="nb-NO" dirty="0" smtClean="0"/>
              <a:t>Ser på variablene «</a:t>
            </a:r>
            <a:r>
              <a:rPr lang="nb-NO" dirty="0" err="1" smtClean="0"/>
              <a:t>bmicat</a:t>
            </a:r>
            <a:r>
              <a:rPr lang="nb-NO" dirty="0" smtClean="0"/>
              <a:t>» (eksponering) og «diabetes» (utfall).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</a:t>
            </a:r>
          </a:p>
          <a:p>
            <a:pPr lvl="1"/>
            <a:r>
              <a:rPr lang="nb-NO" dirty="0" smtClean="0"/>
              <a:t>Legg «</a:t>
            </a:r>
            <a:r>
              <a:rPr lang="nb-NO" dirty="0" err="1" smtClean="0"/>
              <a:t>bmicat</a:t>
            </a:r>
            <a:r>
              <a:rPr lang="nb-NO" dirty="0" smtClean="0"/>
              <a:t>» i «</a:t>
            </a:r>
            <a:r>
              <a:rPr lang="nb-NO" dirty="0" err="1" smtClean="0"/>
              <a:t>Rows</a:t>
            </a:r>
            <a:r>
              <a:rPr lang="nb-NO" dirty="0" smtClean="0"/>
              <a:t>», og «diabetes» i «</a:t>
            </a:r>
            <a:r>
              <a:rPr lang="nb-NO" dirty="0" err="1" smtClean="0"/>
              <a:t>Columns</a:t>
            </a:r>
            <a:r>
              <a:rPr lang="nb-NO" dirty="0" smtClean="0"/>
              <a:t>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8680"/>
            <a:ext cx="43559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00192" y="1556792"/>
            <a:ext cx="223224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719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notasjon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1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Hvert individ kan ha to utfall: </a:t>
            </a:r>
            <a:r>
              <a:rPr lang="nb-NO" i="1" dirty="0" smtClean="0"/>
              <a:t>D </a:t>
            </a:r>
            <a:r>
              <a:rPr lang="nb-NO" dirty="0" smtClean="0"/>
              <a:t>(f.eks. sykdom) eller </a:t>
            </a:r>
            <a:r>
              <a:rPr lang="nb-NO" i="1" dirty="0" smtClean="0"/>
              <a:t>H </a:t>
            </a:r>
            <a:r>
              <a:rPr lang="nb-NO" dirty="0" smtClean="0"/>
              <a:t>(f.eks. forblir frisk).</a:t>
            </a:r>
          </a:p>
          <a:p>
            <a:pPr lvl="1"/>
            <a:r>
              <a:rPr lang="nb-NO" dirty="0" smtClean="0"/>
              <a:t>Vi er interessert i hvor mange som opplever </a:t>
            </a:r>
            <a:r>
              <a:rPr lang="nb-NO" i="1" dirty="0" smtClean="0"/>
              <a:t>D.</a:t>
            </a:r>
          </a:p>
          <a:p>
            <a:r>
              <a:rPr lang="nb-NO" dirty="0" smtClean="0"/>
              <a:t>Antall individer i studien vår er </a:t>
            </a:r>
            <a:r>
              <a:rPr lang="nb-NO" i="1" dirty="0" smtClean="0">
                <a:solidFill>
                  <a:srgbClr val="FF0000"/>
                </a:solidFill>
              </a:rPr>
              <a:t>n</a:t>
            </a:r>
            <a:r>
              <a:rPr lang="nb-NO" i="1" dirty="0" smtClean="0"/>
              <a:t>.</a:t>
            </a:r>
          </a:p>
          <a:p>
            <a:r>
              <a:rPr lang="nb-NO" dirty="0" smtClean="0"/>
              <a:t>Antall individer som opplever </a:t>
            </a:r>
            <a:r>
              <a:rPr lang="nb-NO" i="1" dirty="0" smtClean="0"/>
              <a:t>D </a:t>
            </a:r>
            <a:r>
              <a:rPr lang="nb-NO" dirty="0" smtClean="0"/>
              <a:t>er </a:t>
            </a:r>
            <a:r>
              <a:rPr lang="nb-NO" i="1" dirty="0" smtClean="0">
                <a:solidFill>
                  <a:srgbClr val="FF0000"/>
                </a:solidFill>
              </a:rPr>
              <a:t>d</a:t>
            </a:r>
            <a:r>
              <a:rPr lang="nb-NO" dirty="0" smtClean="0"/>
              <a:t>.</a:t>
            </a:r>
          </a:p>
          <a:p>
            <a:r>
              <a:rPr lang="nb-NO" dirty="0" smtClean="0"/>
              <a:t>Antall individer som ikke opplever </a:t>
            </a:r>
            <a:r>
              <a:rPr lang="nb-NO" i="1" dirty="0" smtClean="0"/>
              <a:t>D </a:t>
            </a:r>
            <a:r>
              <a:rPr lang="nb-NO" dirty="0" smtClean="0"/>
              <a:t>(de opplever altså </a:t>
            </a:r>
            <a:r>
              <a:rPr lang="nb-NO" i="1" dirty="0" smtClean="0"/>
              <a:t>H</a:t>
            </a:r>
            <a:r>
              <a:rPr lang="nb-NO" dirty="0" smtClean="0"/>
              <a:t>) er </a:t>
            </a:r>
            <a:r>
              <a:rPr lang="nb-NO" i="1" dirty="0" smtClean="0">
                <a:solidFill>
                  <a:srgbClr val="FF0000"/>
                </a:solidFill>
              </a:rPr>
              <a:t>h</a:t>
            </a:r>
            <a:r>
              <a:rPr lang="nb-NO" i="1" dirty="0" smtClean="0"/>
              <a:t>=n-d</a:t>
            </a:r>
            <a:r>
              <a:rPr lang="nb-NO" i="1" dirty="0" smtClean="0"/>
              <a:t>.</a:t>
            </a:r>
          </a:p>
          <a:p>
            <a:r>
              <a:rPr lang="nb-NO" dirty="0" smtClean="0"/>
              <a:t>Andelen som opplever </a:t>
            </a:r>
            <a:r>
              <a:rPr lang="nb-NO" i="1" dirty="0" smtClean="0"/>
              <a:t>D</a:t>
            </a:r>
            <a:r>
              <a:rPr lang="nb-NO" dirty="0" smtClean="0"/>
              <a:t> er </a:t>
            </a:r>
            <a:r>
              <a:rPr lang="nb-NO" i="1" dirty="0" smtClean="0">
                <a:solidFill>
                  <a:srgbClr val="FF0000"/>
                </a:solidFill>
              </a:rPr>
              <a:t>p</a:t>
            </a:r>
            <a:r>
              <a:rPr lang="nb-NO" i="1" dirty="0" smtClean="0"/>
              <a:t>=d/n.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56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33409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å finne ut om det er en sammenheng mellom BMI-kategori og diabetes.</a:t>
            </a:r>
          </a:p>
          <a:p>
            <a:r>
              <a:rPr lang="nb-NO" dirty="0" smtClean="0"/>
              <a:t>Ser på variablene «</a:t>
            </a:r>
            <a:r>
              <a:rPr lang="nb-NO" dirty="0" err="1" smtClean="0"/>
              <a:t>bmicat</a:t>
            </a:r>
            <a:r>
              <a:rPr lang="nb-NO" dirty="0" smtClean="0"/>
              <a:t>» (eksponering) og «diabetes» (utfall).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</a:t>
            </a:r>
          </a:p>
          <a:p>
            <a:pPr lvl="1"/>
            <a:r>
              <a:rPr lang="nb-NO" dirty="0" smtClean="0"/>
              <a:t>Legg «</a:t>
            </a:r>
            <a:r>
              <a:rPr lang="nb-NO" dirty="0" err="1" smtClean="0"/>
              <a:t>bmicat</a:t>
            </a:r>
            <a:r>
              <a:rPr lang="nb-NO" dirty="0" smtClean="0"/>
              <a:t>» i «</a:t>
            </a:r>
            <a:r>
              <a:rPr lang="nb-NO" dirty="0" err="1" smtClean="0"/>
              <a:t>Rows</a:t>
            </a:r>
            <a:r>
              <a:rPr lang="nb-NO" dirty="0" smtClean="0"/>
              <a:t>», og «diabetes» i «</a:t>
            </a:r>
            <a:r>
              <a:rPr lang="nb-NO" dirty="0" err="1" smtClean="0"/>
              <a:t>Columns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for «Chi-</a:t>
            </a:r>
            <a:r>
              <a:rPr lang="nb-NO" dirty="0" err="1" smtClean="0"/>
              <a:t>square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8680"/>
            <a:ext cx="43559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00192" y="1556792"/>
            <a:ext cx="223224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16" y="1365587"/>
            <a:ext cx="3048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892316" y="1556792"/>
            <a:ext cx="15240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59093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651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å finne ut om det er en sammenheng mellom BMI-kategori og diabetes.</a:t>
            </a:r>
          </a:p>
          <a:p>
            <a:r>
              <a:rPr lang="nb-NO" dirty="0" smtClean="0"/>
              <a:t>Ser på variablene «</a:t>
            </a:r>
            <a:r>
              <a:rPr lang="nb-NO" dirty="0" err="1" smtClean="0"/>
              <a:t>bmicat</a:t>
            </a:r>
            <a:r>
              <a:rPr lang="nb-NO" dirty="0" smtClean="0"/>
              <a:t>» (eksponering) og «diabetes» (utfall).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</a:t>
            </a:r>
          </a:p>
          <a:p>
            <a:pPr lvl="1"/>
            <a:r>
              <a:rPr lang="nb-NO" dirty="0" smtClean="0"/>
              <a:t>Legg «</a:t>
            </a:r>
            <a:r>
              <a:rPr lang="nb-NO" dirty="0" err="1" smtClean="0"/>
              <a:t>bmicat</a:t>
            </a:r>
            <a:r>
              <a:rPr lang="nb-NO" dirty="0" smtClean="0"/>
              <a:t>» i «</a:t>
            </a:r>
            <a:r>
              <a:rPr lang="nb-NO" dirty="0" err="1" smtClean="0"/>
              <a:t>Rows</a:t>
            </a:r>
            <a:r>
              <a:rPr lang="nb-NO" dirty="0" smtClean="0"/>
              <a:t>», og «diabetes» i «</a:t>
            </a:r>
            <a:r>
              <a:rPr lang="nb-NO" dirty="0" err="1" smtClean="0"/>
              <a:t>Columns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for «Chi-</a:t>
            </a:r>
            <a:r>
              <a:rPr lang="nb-NO" dirty="0" err="1" smtClean="0"/>
              <a:t>square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«Cells», og huk av for «</a:t>
            </a:r>
            <a:r>
              <a:rPr lang="nb-NO" dirty="0" err="1" smtClean="0"/>
              <a:t>Observed</a:t>
            </a:r>
            <a:r>
              <a:rPr lang="nb-NO" dirty="0" smtClean="0"/>
              <a:t>» og «</a:t>
            </a:r>
            <a:r>
              <a:rPr lang="nb-NO" dirty="0" err="1" smtClean="0"/>
              <a:t>Expected</a:t>
            </a:r>
            <a:r>
              <a:rPr lang="nb-NO" dirty="0" smtClean="0"/>
              <a:t>» under «Counts» samt «</a:t>
            </a:r>
            <a:r>
              <a:rPr lang="nb-NO" dirty="0" err="1" smtClean="0"/>
              <a:t>Row</a:t>
            </a:r>
            <a:r>
              <a:rPr lang="nb-NO" dirty="0" smtClean="0"/>
              <a:t>» under «</a:t>
            </a:r>
            <a:r>
              <a:rPr lang="nb-NO" dirty="0" err="1" smtClean="0"/>
              <a:t>Percentages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8680"/>
            <a:ext cx="43559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00192" y="1556792"/>
            <a:ext cx="223224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16" y="1365587"/>
            <a:ext cx="3048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892316" y="1556792"/>
            <a:ext cx="15240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50578"/>
            <a:ext cx="3933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788024" y="1556792"/>
            <a:ext cx="151216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4860032" y="2852936"/>
            <a:ext cx="1032284" cy="608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7109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9251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å finne ut om det er en sammenheng mellom BMI-kategori og diabetes.</a:t>
            </a:r>
          </a:p>
          <a:p>
            <a:r>
              <a:rPr lang="nb-NO" dirty="0" smtClean="0"/>
              <a:t>Ser på variablene «</a:t>
            </a:r>
            <a:r>
              <a:rPr lang="nb-NO" dirty="0" err="1" smtClean="0"/>
              <a:t>bmicat</a:t>
            </a:r>
            <a:r>
              <a:rPr lang="nb-NO" dirty="0" smtClean="0"/>
              <a:t>» (eksponering) og «diabetes» (utfall).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</a:t>
            </a:r>
          </a:p>
          <a:p>
            <a:pPr lvl="1"/>
            <a:r>
              <a:rPr lang="nb-NO" dirty="0" smtClean="0"/>
              <a:t>Legg «</a:t>
            </a:r>
            <a:r>
              <a:rPr lang="nb-NO" dirty="0" err="1" smtClean="0"/>
              <a:t>bmicat</a:t>
            </a:r>
            <a:r>
              <a:rPr lang="nb-NO" dirty="0" smtClean="0"/>
              <a:t>» i «</a:t>
            </a:r>
            <a:r>
              <a:rPr lang="nb-NO" dirty="0" err="1" smtClean="0"/>
              <a:t>Rows</a:t>
            </a:r>
            <a:r>
              <a:rPr lang="nb-NO" dirty="0" smtClean="0"/>
              <a:t>», og «diabetes» i «</a:t>
            </a:r>
            <a:r>
              <a:rPr lang="nb-NO" dirty="0" err="1" smtClean="0"/>
              <a:t>Columns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for «Chi-</a:t>
            </a:r>
            <a:r>
              <a:rPr lang="nb-NO" dirty="0" err="1" smtClean="0"/>
              <a:t>square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«Cells», og huk av for «</a:t>
            </a:r>
            <a:r>
              <a:rPr lang="nb-NO" dirty="0" err="1" smtClean="0"/>
              <a:t>Observed</a:t>
            </a:r>
            <a:r>
              <a:rPr lang="nb-NO" dirty="0" smtClean="0"/>
              <a:t>» og «</a:t>
            </a:r>
            <a:r>
              <a:rPr lang="nb-NO" dirty="0" err="1" smtClean="0"/>
              <a:t>Expected</a:t>
            </a:r>
            <a:r>
              <a:rPr lang="nb-NO" dirty="0" smtClean="0"/>
              <a:t>» under «Counts» samt «</a:t>
            </a:r>
            <a:r>
              <a:rPr lang="nb-NO" dirty="0" err="1" smtClean="0"/>
              <a:t>Row</a:t>
            </a:r>
            <a:r>
              <a:rPr lang="nb-NO" dirty="0" smtClean="0"/>
              <a:t>» under «</a:t>
            </a:r>
            <a:r>
              <a:rPr lang="nb-NO" dirty="0" err="1" smtClean="0"/>
              <a:t>Percentages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«OK» i den opprinnelige dialogboksen.</a:t>
            </a:r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8680"/>
            <a:ext cx="43559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00192" y="1556792"/>
            <a:ext cx="223224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16" y="1365587"/>
            <a:ext cx="3048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892316" y="1556792"/>
            <a:ext cx="15240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50578"/>
            <a:ext cx="3933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788024" y="1556792"/>
            <a:ext cx="151216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4860032" y="2852936"/>
            <a:ext cx="1032284" cy="608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50578"/>
            <a:ext cx="43647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892316" y="4785062"/>
            <a:ext cx="762000" cy="719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33699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3499114" cy="1277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Den første tabellen gir:</a:t>
            </a:r>
          </a:p>
          <a:p>
            <a:pPr lvl="1"/>
            <a:r>
              <a:rPr lang="nb-NO" dirty="0" smtClean="0"/>
              <a:t>Observerte ant. Personer i hver celle.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6136" y="1772816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5796136" y="2348880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5796136" y="2996952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5796136" y="3573016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06729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499114" cy="24716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Den første tabellen gir:</a:t>
            </a:r>
          </a:p>
          <a:p>
            <a:pPr lvl="1"/>
            <a:r>
              <a:rPr lang="nb-NO" dirty="0" smtClean="0"/>
              <a:t>Observerte ant. Personer i hver celle.</a:t>
            </a:r>
          </a:p>
          <a:p>
            <a:pPr lvl="1"/>
            <a:r>
              <a:rPr lang="nb-NO" dirty="0" smtClean="0"/>
              <a:t>Forventet ant. I hver celle dersom det ikke var noen forskjell på BMI-kategoriene.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76160" y="1955434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5776160" y="2564904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5776160" y="3211323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5776160" y="3794767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7063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499114" cy="30529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Den første tabellen gir:</a:t>
            </a:r>
          </a:p>
          <a:p>
            <a:pPr lvl="1"/>
            <a:r>
              <a:rPr lang="nb-NO" dirty="0" smtClean="0"/>
              <a:t>Observerte ant. Personer i hver celle.</a:t>
            </a:r>
          </a:p>
          <a:p>
            <a:pPr lvl="1"/>
            <a:r>
              <a:rPr lang="nb-NO" dirty="0" smtClean="0"/>
              <a:t>Forventet ant. I hver celle dersom det ikke var noen forskjell på BMI-kategoriene.</a:t>
            </a:r>
          </a:p>
          <a:p>
            <a:pPr lvl="1"/>
            <a:r>
              <a:rPr lang="nb-NO" dirty="0" smtClean="0"/>
              <a:t>Andelen med diabetes i hver kategori.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 flipH="1">
            <a:off x="7956376" y="2167585"/>
            <a:ext cx="556088" cy="289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/>
          <p:cNvSpPr/>
          <p:nvPr/>
        </p:nvSpPr>
        <p:spPr>
          <a:xfrm flipH="1">
            <a:off x="7951373" y="2732549"/>
            <a:ext cx="556088" cy="289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 flipH="1">
            <a:off x="7951373" y="3319335"/>
            <a:ext cx="556088" cy="289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/>
          <p:cNvSpPr/>
          <p:nvPr/>
        </p:nvSpPr>
        <p:spPr>
          <a:xfrm flipH="1">
            <a:off x="7951373" y="3927199"/>
            <a:ext cx="556088" cy="289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28374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499114" cy="39170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Den første tabellen gir:</a:t>
            </a:r>
          </a:p>
          <a:p>
            <a:pPr lvl="1"/>
            <a:r>
              <a:rPr lang="nb-NO" dirty="0" smtClean="0"/>
              <a:t>Observerte ant. Personer i hver celle.</a:t>
            </a:r>
          </a:p>
          <a:p>
            <a:pPr lvl="1"/>
            <a:r>
              <a:rPr lang="nb-NO" dirty="0" smtClean="0"/>
              <a:t>Forventet ant. I hver celle dersom det ikke var noen forskjell på BMI-kategoriene.</a:t>
            </a:r>
          </a:p>
          <a:p>
            <a:pPr lvl="1"/>
            <a:r>
              <a:rPr lang="nb-NO" dirty="0" smtClean="0"/>
              <a:t>Andelen med diabetes i hver kategori.</a:t>
            </a:r>
          </a:p>
          <a:p>
            <a:r>
              <a:rPr lang="nb-NO" dirty="0" smtClean="0"/>
              <a:t>Den andre tabellen gir resultatet av </a:t>
            </a:r>
            <a:r>
              <a:rPr lang="el-GR" dirty="0"/>
              <a:t>Χ</a:t>
            </a:r>
            <a:r>
              <a:rPr lang="nb-NO" dirty="0" smtClean="0"/>
              <a:t>^2-testen.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7065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9911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Den første tabellen gir:</a:t>
            </a:r>
          </a:p>
          <a:p>
            <a:pPr lvl="1"/>
            <a:r>
              <a:rPr lang="nb-NO" dirty="0" smtClean="0"/>
              <a:t>Observerte ant. Personer i hver celle.</a:t>
            </a:r>
          </a:p>
          <a:p>
            <a:pPr lvl="1"/>
            <a:r>
              <a:rPr lang="nb-NO" dirty="0" smtClean="0"/>
              <a:t>Forventet ant. I hver celle dersom det ikke var noen forskjell på BMI-kategoriene.</a:t>
            </a:r>
          </a:p>
          <a:p>
            <a:pPr lvl="1"/>
            <a:r>
              <a:rPr lang="nb-NO" dirty="0" smtClean="0"/>
              <a:t>Andelen med diabetes i hver kategori.</a:t>
            </a:r>
          </a:p>
          <a:p>
            <a:r>
              <a:rPr lang="nb-NO" dirty="0" smtClean="0"/>
              <a:t>Den andre tabellen gir resultatet av </a:t>
            </a:r>
            <a:r>
              <a:rPr lang="el-GR" dirty="0"/>
              <a:t>Χ</a:t>
            </a:r>
            <a:r>
              <a:rPr lang="nb-NO" dirty="0" smtClean="0"/>
              <a:t>^2-testen.</a:t>
            </a:r>
          </a:p>
          <a:p>
            <a:pPr lvl="1"/>
            <a:r>
              <a:rPr lang="nb-NO" dirty="0" smtClean="0"/>
              <a:t>BMI-kategori påvirker ikke risikoen for diabetes.</a:t>
            </a:r>
            <a:endParaRPr lang="nb-N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0157" y="5517232"/>
            <a:ext cx="83015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81099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For å kunne bruke </a:t>
            </a:r>
            <a:r>
              <a:rPr lang="el-GR" dirty="0"/>
              <a:t>Χ</a:t>
            </a:r>
            <a:r>
              <a:rPr lang="nb-NO" dirty="0" smtClean="0"/>
              <a:t>^2-testen for en 2x2-tabell må:</a:t>
            </a:r>
          </a:p>
          <a:p>
            <a:r>
              <a:rPr lang="nb-NO" dirty="0" smtClean="0"/>
              <a:t>Totalt ant. Individer i tabellen/studien må være større enn 40.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ELLER</a:t>
            </a:r>
          </a:p>
          <a:p>
            <a:r>
              <a:rPr lang="nb-NO" dirty="0" smtClean="0"/>
              <a:t>Totalt ant. Individer må være mellom 20 og 40, og alle forventede verdier er større enn 5.</a:t>
            </a:r>
          </a:p>
        </p:txBody>
      </p:sp>
    </p:spTree>
    <p:extLst>
      <p:ext uri="{BB962C8B-B14F-4D97-AF65-F5344CB8AC3E}">
        <p14:creationId xmlns:p14="http://schemas.microsoft.com/office/powerpoint/2010/main" val="608687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For å kunne bruke </a:t>
            </a:r>
            <a:r>
              <a:rPr lang="el-GR" dirty="0"/>
              <a:t>Χ</a:t>
            </a:r>
            <a:r>
              <a:rPr lang="nb-NO" dirty="0"/>
              <a:t>^2-testen for en </a:t>
            </a:r>
            <a:r>
              <a:rPr lang="nb-NO" dirty="0" smtClean="0"/>
              <a:t>større enn 2x2-tabell </a:t>
            </a:r>
            <a:r>
              <a:rPr lang="nb-NO" dirty="0"/>
              <a:t>må:</a:t>
            </a:r>
          </a:p>
          <a:p>
            <a:r>
              <a:rPr lang="nb-NO" dirty="0" smtClean="0"/>
              <a:t>Færre enn 20% av de forventede verdiene være lavere enn 5.</a:t>
            </a:r>
            <a:endParaRPr lang="nb-NO" dirty="0"/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OG</a:t>
            </a:r>
            <a:endParaRPr lang="nb-NO" dirty="0">
              <a:solidFill>
                <a:srgbClr val="FF0000"/>
              </a:solidFill>
            </a:endParaRPr>
          </a:p>
          <a:p>
            <a:r>
              <a:rPr lang="nb-NO" dirty="0" smtClean="0"/>
              <a:t>Ingen forventede verdier er mindre enn 1.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371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notasjon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Hvert individ kan ha to utfall: </a:t>
            </a:r>
            <a:r>
              <a:rPr lang="nb-NO" i="1" dirty="0" smtClean="0"/>
              <a:t>D </a:t>
            </a:r>
            <a:r>
              <a:rPr lang="nb-NO" dirty="0" smtClean="0"/>
              <a:t>(f.eks. sykdom) eller </a:t>
            </a:r>
            <a:r>
              <a:rPr lang="nb-NO" i="1" dirty="0" smtClean="0"/>
              <a:t>H </a:t>
            </a:r>
            <a:r>
              <a:rPr lang="nb-NO" dirty="0" smtClean="0"/>
              <a:t>(f.eks. forblir frisk).</a:t>
            </a:r>
          </a:p>
          <a:p>
            <a:pPr lvl="1"/>
            <a:r>
              <a:rPr lang="nb-NO" dirty="0" smtClean="0"/>
              <a:t>Vi er interessert i hvor mange som opplever </a:t>
            </a:r>
            <a:r>
              <a:rPr lang="nb-NO" i="1" dirty="0" smtClean="0"/>
              <a:t>D.</a:t>
            </a:r>
          </a:p>
          <a:p>
            <a:r>
              <a:rPr lang="nb-NO" dirty="0" smtClean="0"/>
              <a:t>Antall individer i studien vår er </a:t>
            </a:r>
            <a:r>
              <a:rPr lang="nb-NO" i="1" dirty="0" smtClean="0">
                <a:solidFill>
                  <a:srgbClr val="FF0000"/>
                </a:solidFill>
              </a:rPr>
              <a:t>n</a:t>
            </a:r>
            <a:r>
              <a:rPr lang="nb-NO" i="1" dirty="0" smtClean="0"/>
              <a:t>.</a:t>
            </a:r>
          </a:p>
          <a:p>
            <a:r>
              <a:rPr lang="nb-NO" dirty="0" smtClean="0"/>
              <a:t>Antall individer som opplever </a:t>
            </a:r>
            <a:r>
              <a:rPr lang="nb-NO" i="1" dirty="0" smtClean="0"/>
              <a:t>D </a:t>
            </a:r>
            <a:r>
              <a:rPr lang="nb-NO" dirty="0" smtClean="0"/>
              <a:t>er </a:t>
            </a:r>
            <a:r>
              <a:rPr lang="nb-NO" i="1" dirty="0" smtClean="0">
                <a:solidFill>
                  <a:srgbClr val="FF0000"/>
                </a:solidFill>
              </a:rPr>
              <a:t>d</a:t>
            </a:r>
            <a:r>
              <a:rPr lang="nb-NO" dirty="0" smtClean="0"/>
              <a:t>.</a:t>
            </a:r>
          </a:p>
          <a:p>
            <a:r>
              <a:rPr lang="nb-NO" dirty="0" smtClean="0"/>
              <a:t>Antall individer som ikke opplever </a:t>
            </a:r>
            <a:r>
              <a:rPr lang="nb-NO" i="1" dirty="0" smtClean="0"/>
              <a:t>D </a:t>
            </a:r>
            <a:r>
              <a:rPr lang="nb-NO" dirty="0" smtClean="0"/>
              <a:t>(de opplever altså </a:t>
            </a:r>
            <a:r>
              <a:rPr lang="nb-NO" i="1" dirty="0" smtClean="0"/>
              <a:t>H</a:t>
            </a:r>
            <a:r>
              <a:rPr lang="nb-NO" dirty="0" smtClean="0"/>
              <a:t>) er </a:t>
            </a:r>
            <a:r>
              <a:rPr lang="nb-NO" i="1" dirty="0" smtClean="0">
                <a:solidFill>
                  <a:srgbClr val="FF0000"/>
                </a:solidFill>
              </a:rPr>
              <a:t>h</a:t>
            </a:r>
            <a:r>
              <a:rPr lang="nb-NO" i="1" dirty="0" smtClean="0"/>
              <a:t>=n-d</a:t>
            </a:r>
            <a:r>
              <a:rPr lang="nb-NO" i="1" dirty="0" smtClean="0"/>
              <a:t>.</a:t>
            </a:r>
          </a:p>
          <a:p>
            <a:r>
              <a:rPr lang="nb-NO" dirty="0" smtClean="0"/>
              <a:t>Andelen som opplever </a:t>
            </a:r>
            <a:r>
              <a:rPr lang="nb-NO" i="1" dirty="0" smtClean="0"/>
              <a:t>D</a:t>
            </a:r>
            <a:r>
              <a:rPr lang="nb-NO" dirty="0" smtClean="0"/>
              <a:t> er </a:t>
            </a:r>
            <a:r>
              <a:rPr lang="nb-NO" i="1" dirty="0" smtClean="0">
                <a:solidFill>
                  <a:srgbClr val="FF0000"/>
                </a:solidFill>
              </a:rPr>
              <a:t>p</a:t>
            </a:r>
            <a:r>
              <a:rPr lang="nb-NO" i="1" dirty="0" smtClean="0"/>
              <a:t>=d/n.</a:t>
            </a:r>
          </a:p>
          <a:p>
            <a:pPr lvl="1"/>
            <a:r>
              <a:rPr lang="nb-NO" dirty="0" smtClean="0"/>
              <a:t>Estimerer den sanne andelen i populasjonen.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25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9911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Den første tabellen gir:</a:t>
            </a:r>
          </a:p>
          <a:p>
            <a:pPr lvl="1"/>
            <a:r>
              <a:rPr lang="nb-NO" dirty="0" smtClean="0"/>
              <a:t>Observerte ant. Personer i hver celle.</a:t>
            </a:r>
          </a:p>
          <a:p>
            <a:pPr lvl="1"/>
            <a:r>
              <a:rPr lang="nb-NO" dirty="0" smtClean="0"/>
              <a:t>Forventet ant. I hver celle dersom det ikke var noen forskjell på BMI-kategoriene.</a:t>
            </a:r>
          </a:p>
          <a:p>
            <a:pPr lvl="1"/>
            <a:r>
              <a:rPr lang="nb-NO" dirty="0" smtClean="0"/>
              <a:t>Andelen med diabetes i hver kategori.</a:t>
            </a:r>
          </a:p>
          <a:p>
            <a:r>
              <a:rPr lang="nb-NO" dirty="0" smtClean="0"/>
              <a:t>Den andre tabellen gir resultatet av </a:t>
            </a:r>
            <a:r>
              <a:rPr lang="el-GR" dirty="0"/>
              <a:t>Χ</a:t>
            </a:r>
            <a:r>
              <a:rPr lang="nb-NO" dirty="0" smtClean="0"/>
              <a:t>^2-testen.</a:t>
            </a:r>
          </a:p>
          <a:p>
            <a:pPr lvl="1"/>
            <a:r>
              <a:rPr lang="nb-NO" dirty="0" smtClean="0"/>
              <a:t>BMI-kategori påvirker ikke risikoen for diabetes.</a:t>
            </a:r>
            <a:endParaRPr lang="nb-N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81750" y="6370954"/>
            <a:ext cx="347057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35573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Undersøk om det er en sammenheng mellom røyking (variabel: «smoking») og hjerteinfarkt (variabel: «mi»).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Hint: </a:t>
            </a:r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16717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19559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0347659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3708758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0398798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8264649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9474670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39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994638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pPr lvl="1"/>
            <a:r>
              <a:rPr lang="nb-NO" dirty="0" smtClean="0"/>
              <a:t>OR er alltid mer ekstrem enn RR.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7028465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pPr lvl="1"/>
            <a:r>
              <a:rPr lang="nb-NO" dirty="0" smtClean="0"/>
              <a:t>OR er alltid mer ekstrem enn RR.</a:t>
            </a:r>
          </a:p>
          <a:p>
            <a:pPr lvl="2"/>
            <a:r>
              <a:rPr lang="nb-NO" dirty="0" smtClean="0"/>
              <a:t>OR&gt;RR&gt;1.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27915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notasjon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Hvert individ kan ha to utfall: </a:t>
            </a:r>
            <a:r>
              <a:rPr lang="nb-NO" i="1" dirty="0" smtClean="0"/>
              <a:t>D </a:t>
            </a:r>
            <a:r>
              <a:rPr lang="nb-NO" dirty="0" smtClean="0"/>
              <a:t>(f.eks. sykdom) eller </a:t>
            </a:r>
            <a:r>
              <a:rPr lang="nb-NO" i="1" dirty="0" smtClean="0"/>
              <a:t>H </a:t>
            </a:r>
            <a:r>
              <a:rPr lang="nb-NO" dirty="0" smtClean="0"/>
              <a:t>(f.eks. forblir frisk).</a:t>
            </a:r>
          </a:p>
          <a:p>
            <a:pPr lvl="1"/>
            <a:r>
              <a:rPr lang="nb-NO" dirty="0" smtClean="0"/>
              <a:t>Vi er interessert i hvor mange som opplever </a:t>
            </a:r>
            <a:r>
              <a:rPr lang="nb-NO" i="1" dirty="0" smtClean="0"/>
              <a:t>D.</a:t>
            </a:r>
          </a:p>
          <a:p>
            <a:r>
              <a:rPr lang="nb-NO" dirty="0" smtClean="0"/>
              <a:t>Antall individer i studien vår er </a:t>
            </a:r>
            <a:r>
              <a:rPr lang="nb-NO" i="1" dirty="0" smtClean="0">
                <a:solidFill>
                  <a:srgbClr val="FF0000"/>
                </a:solidFill>
              </a:rPr>
              <a:t>n</a:t>
            </a:r>
            <a:r>
              <a:rPr lang="nb-NO" i="1" dirty="0" smtClean="0"/>
              <a:t>.</a:t>
            </a:r>
          </a:p>
          <a:p>
            <a:r>
              <a:rPr lang="nb-NO" dirty="0" smtClean="0"/>
              <a:t>Antall individer som opplever </a:t>
            </a:r>
            <a:r>
              <a:rPr lang="nb-NO" i="1" dirty="0" smtClean="0"/>
              <a:t>D </a:t>
            </a:r>
            <a:r>
              <a:rPr lang="nb-NO" dirty="0" smtClean="0"/>
              <a:t>er </a:t>
            </a:r>
            <a:r>
              <a:rPr lang="nb-NO" i="1" dirty="0" smtClean="0">
                <a:solidFill>
                  <a:srgbClr val="FF0000"/>
                </a:solidFill>
              </a:rPr>
              <a:t>d</a:t>
            </a:r>
            <a:r>
              <a:rPr lang="nb-NO" dirty="0" smtClean="0"/>
              <a:t>.</a:t>
            </a:r>
          </a:p>
          <a:p>
            <a:r>
              <a:rPr lang="nb-NO" dirty="0" smtClean="0"/>
              <a:t>Antall individer som ikke opplever </a:t>
            </a:r>
            <a:r>
              <a:rPr lang="nb-NO" i="1" dirty="0" smtClean="0"/>
              <a:t>D </a:t>
            </a:r>
            <a:r>
              <a:rPr lang="nb-NO" dirty="0" smtClean="0"/>
              <a:t>(de opplever altså </a:t>
            </a:r>
            <a:r>
              <a:rPr lang="nb-NO" i="1" dirty="0" smtClean="0"/>
              <a:t>H</a:t>
            </a:r>
            <a:r>
              <a:rPr lang="nb-NO" dirty="0" smtClean="0"/>
              <a:t>) er </a:t>
            </a:r>
            <a:r>
              <a:rPr lang="nb-NO" i="1" dirty="0" smtClean="0">
                <a:solidFill>
                  <a:srgbClr val="FF0000"/>
                </a:solidFill>
              </a:rPr>
              <a:t>h</a:t>
            </a:r>
            <a:r>
              <a:rPr lang="nb-NO" i="1" dirty="0" smtClean="0"/>
              <a:t>=n-d</a:t>
            </a:r>
            <a:r>
              <a:rPr lang="nb-NO" i="1" dirty="0" smtClean="0"/>
              <a:t>.</a:t>
            </a:r>
          </a:p>
          <a:p>
            <a:r>
              <a:rPr lang="nb-NO" dirty="0" smtClean="0"/>
              <a:t>Andelen som opplever </a:t>
            </a:r>
            <a:r>
              <a:rPr lang="nb-NO" i="1" dirty="0" smtClean="0"/>
              <a:t>D</a:t>
            </a:r>
            <a:r>
              <a:rPr lang="nb-NO" dirty="0" smtClean="0"/>
              <a:t> er </a:t>
            </a:r>
            <a:r>
              <a:rPr lang="nb-NO" i="1" dirty="0" smtClean="0">
                <a:solidFill>
                  <a:srgbClr val="FF0000"/>
                </a:solidFill>
              </a:rPr>
              <a:t>p</a:t>
            </a:r>
            <a:r>
              <a:rPr lang="nb-NO" i="1" dirty="0" smtClean="0"/>
              <a:t>=d/n.</a:t>
            </a:r>
          </a:p>
          <a:p>
            <a:pPr lvl="1"/>
            <a:r>
              <a:rPr lang="nb-NO" dirty="0" smtClean="0"/>
              <a:t>Estimerer den sanne andelen i populasjonen.</a:t>
            </a:r>
          </a:p>
          <a:p>
            <a:pPr lvl="1"/>
            <a:r>
              <a:rPr lang="nb-NO" dirty="0" smtClean="0"/>
              <a:t>Estimerer den sanne sannsynligheten for å oppleve </a:t>
            </a:r>
            <a:r>
              <a:rPr lang="nb-NO" i="1" dirty="0" smtClean="0"/>
              <a:t>D</a:t>
            </a:r>
            <a:r>
              <a:rPr lang="nb-NO" dirty="0" smtClean="0"/>
              <a:t>.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29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pPr lvl="1"/>
            <a:r>
              <a:rPr lang="nb-NO" dirty="0" smtClean="0"/>
              <a:t>OR er alltid mer ekstrem enn RR.</a:t>
            </a:r>
          </a:p>
          <a:p>
            <a:pPr lvl="2"/>
            <a:r>
              <a:rPr lang="nb-NO" dirty="0" smtClean="0"/>
              <a:t>OR&gt;RR&gt;1.</a:t>
            </a:r>
          </a:p>
          <a:p>
            <a:pPr lvl="2"/>
            <a:r>
              <a:rPr lang="nb-NO" dirty="0" smtClean="0"/>
              <a:t>OR&lt;RR&lt;1.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9203819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pPr lvl="1"/>
            <a:r>
              <a:rPr lang="nb-NO" dirty="0" smtClean="0"/>
              <a:t>OR er alltid mer ekstrem enn RR.</a:t>
            </a:r>
          </a:p>
          <a:p>
            <a:pPr lvl="2"/>
            <a:r>
              <a:rPr lang="nb-NO" dirty="0" smtClean="0"/>
              <a:t>OR&gt;RR&gt;1.</a:t>
            </a:r>
          </a:p>
          <a:p>
            <a:pPr lvl="2"/>
            <a:r>
              <a:rPr lang="nb-NO" dirty="0" smtClean="0"/>
              <a:t>OR&lt;RR&lt;1.</a:t>
            </a:r>
          </a:p>
          <a:p>
            <a:pPr lvl="2"/>
            <a:r>
              <a:rPr lang="nb-NO" dirty="0" smtClean="0"/>
              <a:t>OR=RR=1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78318651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39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pPr lvl="1"/>
            <a:r>
              <a:rPr lang="nb-NO" dirty="0" smtClean="0"/>
              <a:t>OR er alltid mer ekstrem enn RR.</a:t>
            </a:r>
          </a:p>
          <a:p>
            <a:pPr lvl="2"/>
            <a:r>
              <a:rPr lang="nb-NO" dirty="0" smtClean="0"/>
              <a:t>OR&gt;RR&gt;1.</a:t>
            </a:r>
          </a:p>
          <a:p>
            <a:pPr lvl="2"/>
            <a:r>
              <a:rPr lang="nb-NO" dirty="0" smtClean="0"/>
              <a:t>OR&lt;RR&lt;1.</a:t>
            </a:r>
          </a:p>
          <a:p>
            <a:pPr lvl="2"/>
            <a:r>
              <a:rPr lang="nb-NO" dirty="0" smtClean="0"/>
              <a:t>OR=RR=1</a:t>
            </a:r>
          </a:p>
          <a:p>
            <a:pPr lvl="2"/>
            <a:r>
              <a:rPr lang="nb-NO" dirty="0" smtClean="0"/>
              <a:t>Om utfallet er sjeldent, så OR≈RR.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6119859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pPr lvl="1"/>
            <a:r>
              <a:rPr lang="nb-NO" dirty="0" smtClean="0"/>
              <a:t>OR er alltid mer ekstrem enn RR.</a:t>
            </a:r>
          </a:p>
          <a:p>
            <a:pPr lvl="2"/>
            <a:r>
              <a:rPr lang="nb-NO" dirty="0" smtClean="0"/>
              <a:t>OR&gt;RR&gt;1.</a:t>
            </a:r>
          </a:p>
          <a:p>
            <a:pPr lvl="2"/>
            <a:r>
              <a:rPr lang="nb-NO" dirty="0" smtClean="0"/>
              <a:t>OR&lt;RR&lt;1.</a:t>
            </a:r>
          </a:p>
          <a:p>
            <a:pPr lvl="2"/>
            <a:r>
              <a:rPr lang="nb-NO" dirty="0" smtClean="0"/>
              <a:t>OR=RR=1</a:t>
            </a:r>
          </a:p>
          <a:p>
            <a:pPr lvl="2"/>
            <a:r>
              <a:rPr lang="nb-NO" dirty="0" smtClean="0"/>
              <a:t>Om utfallet er sjeldent, så OR≈RR.</a:t>
            </a:r>
          </a:p>
          <a:p>
            <a:r>
              <a:rPr lang="el-GR" dirty="0"/>
              <a:t>χ</a:t>
            </a:r>
            <a:r>
              <a:rPr lang="nb-NO" dirty="0"/>
              <a:t>^2</a:t>
            </a:r>
            <a:r>
              <a:rPr lang="nb-NO" dirty="0" smtClean="0"/>
              <a:t> er nyttig når eksponeringen og/eller utfallet har flere enn to kategorier.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7988866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5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Analogt til lineær regresjon.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47816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Analogt til lineær regresjon.</a:t>
            </a:r>
          </a:p>
          <a:p>
            <a:pPr lvl="1"/>
            <a:r>
              <a:rPr lang="nb-NO" dirty="0" smtClean="0"/>
              <a:t>Vi kan justere for kategoriske variabler (med mange kategorier).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7196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Analogt til lineær regresjon.</a:t>
            </a:r>
          </a:p>
          <a:p>
            <a:pPr lvl="1"/>
            <a:r>
              <a:rPr lang="nb-NO" dirty="0" smtClean="0"/>
              <a:t>Vi kan justere for kategoriske variabler (med mange kategorier).</a:t>
            </a:r>
          </a:p>
          <a:p>
            <a:pPr lvl="1"/>
            <a:r>
              <a:rPr lang="nb-NO" dirty="0" smtClean="0"/>
              <a:t>Vi kan justere for kontinuerlige variabler.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458401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1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Analogt til lineær regresjon.</a:t>
            </a:r>
          </a:p>
          <a:p>
            <a:pPr lvl="1"/>
            <a:r>
              <a:rPr lang="nb-NO" dirty="0" smtClean="0"/>
              <a:t>Vi kan justere for kategoriske variabler (med mange kategorier).</a:t>
            </a:r>
          </a:p>
          <a:p>
            <a:pPr lvl="1"/>
            <a:r>
              <a:rPr lang="nb-NO" dirty="0" smtClean="0"/>
              <a:t>Vi kan justere for kontinuerlige variabler.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MEN:</a:t>
            </a:r>
          </a:p>
          <a:p>
            <a:r>
              <a:rPr lang="nb-NO" dirty="0" smtClean="0"/>
              <a:t>Vi beregner logaritmen til en odds, i stedet for en kontinuerlig variabel.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95773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13305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nb-NO" dirty="0" smtClean="0"/>
                  <a:t>Analogt til lineær regresjon.</a:t>
                </a:r>
              </a:p>
              <a:p>
                <a:pPr lvl="1"/>
                <a:r>
                  <a:rPr lang="nb-NO" dirty="0" smtClean="0"/>
                  <a:t>Vi kan justere for kategoriske variabler (med mange kategorier).</a:t>
                </a:r>
              </a:p>
              <a:p>
                <a:pPr lvl="1"/>
                <a:r>
                  <a:rPr lang="nb-NO" dirty="0" smtClean="0"/>
                  <a:t>Vi kan justere for kontinuerlige variabler.</a:t>
                </a: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FF0000"/>
                    </a:solidFill>
                  </a:rPr>
                  <a:t>MEN:</a:t>
                </a:r>
              </a:p>
              <a:p>
                <a:r>
                  <a:rPr lang="nb-NO" dirty="0"/>
                  <a:t>Vi beregner logaritmen </a:t>
                </a:r>
                <a:r>
                  <a:rPr lang="nb-NO" dirty="0" smtClean="0"/>
                  <a:t>til en odds, i stedet for en kontinuerlig variabel.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nb-NO" dirty="0" smtClean="0">
                    <a:solidFill>
                      <a:srgbClr val="FF0000"/>
                    </a:solidFill>
                  </a:rPr>
                  <a:t> </a:t>
                </a:r>
                <a:r>
                  <a:rPr lang="nb-NO" dirty="0" smtClean="0"/>
                  <a:t>i motsetning til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133056"/>
              </a:xfrm>
              <a:blipFill rotWithShape="1">
                <a:blip r:embed="rId2"/>
                <a:stretch>
                  <a:fillRect l="-1704" t="-2954" r="-140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69319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nb-NO" dirty="0" smtClean="0"/>
                  <a:t>Analogt til lineær regresjon.</a:t>
                </a:r>
              </a:p>
              <a:p>
                <a:pPr lvl="1"/>
                <a:r>
                  <a:rPr lang="nb-NO" dirty="0" smtClean="0"/>
                  <a:t>Vi kan justere for kategoriske variabler (med mange kategorier).</a:t>
                </a:r>
              </a:p>
              <a:p>
                <a:pPr lvl="1"/>
                <a:r>
                  <a:rPr lang="nb-NO" dirty="0" smtClean="0"/>
                  <a:t>Vi kan justere for kontinuerlige variabler.</a:t>
                </a: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FF0000"/>
                    </a:solidFill>
                  </a:rPr>
                  <a:t>MEN:</a:t>
                </a:r>
              </a:p>
              <a:p>
                <a:r>
                  <a:rPr lang="nb-NO" dirty="0"/>
                  <a:t>Vi beregner logaritmen </a:t>
                </a:r>
                <a:r>
                  <a:rPr lang="nb-NO" dirty="0" smtClean="0"/>
                  <a:t>til en odds, i stedet for en kontinuerlig variabel.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nb-NO" dirty="0" smtClean="0"/>
                  <a:t> i motsetning til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nb-NO" dirty="0">
                    <a:solidFill>
                      <a:srgbClr val="FF0000"/>
                    </a:solidFill>
                  </a:rPr>
                  <a:t> </a:t>
                </a:r>
                <a:endParaRPr lang="nb-NO" dirty="0" smtClean="0">
                  <a:solidFill>
                    <a:srgbClr val="FF0000"/>
                  </a:solidFill>
                </a:endParaRPr>
              </a:p>
              <a:p>
                <a:r>
                  <a:rPr lang="nb-NO" dirty="0" smtClean="0"/>
                  <a:t>Her er p/(1-p) oddsen for å f.eks. å være syk.</a:t>
                </a: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1407" b="-242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630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10829</Words>
  <Application>Microsoft Office PowerPoint</Application>
  <PresentationFormat>On-screen Show (4:3)</PresentationFormat>
  <Paragraphs>1339</Paragraphs>
  <Slides>157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157</vt:i4>
      </vt:variant>
    </vt:vector>
  </HeadingPairs>
  <TitlesOfParts>
    <vt:vector size="158" baseType="lpstr">
      <vt:lpstr>Office Theme</vt:lpstr>
      <vt:lpstr>SPSS-kurs</vt:lpstr>
      <vt:lpstr>Denne bolken</vt:lpstr>
      <vt:lpstr>Litt notasjon</vt:lpstr>
      <vt:lpstr>Litt notasjon</vt:lpstr>
      <vt:lpstr>Litt notasjon</vt:lpstr>
      <vt:lpstr>Litt notasjon</vt:lpstr>
      <vt:lpstr>Litt notasjon</vt:lpstr>
      <vt:lpstr>Litt notasjon</vt:lpstr>
      <vt:lpstr>Litt notasjon</vt:lpstr>
      <vt:lpstr>Litt notasjon</vt:lpstr>
      <vt:lpstr>Sammenligne andeler i grupper</vt:lpstr>
      <vt:lpstr>Sammenligne andeler i grupper</vt:lpstr>
      <vt:lpstr>Sammenligne andeler i grupper</vt:lpstr>
      <vt:lpstr>Odds</vt:lpstr>
      <vt:lpstr>Odds</vt:lpstr>
      <vt:lpstr>Odds</vt:lpstr>
      <vt:lpstr>Odds</vt:lpstr>
      <vt:lpstr>Odds</vt:lpstr>
      <vt:lpstr>Odds</vt:lpstr>
      <vt:lpstr>Odds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Oppgave</vt:lpstr>
      <vt:lpstr>Oppgave: Løsning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Oppgave</vt:lpstr>
      <vt:lpstr>Oppgave: Løsning</vt:lpstr>
      <vt:lpstr>RR, OR og χ^2</vt:lpstr>
      <vt:lpstr>RR, OR og χ^2</vt:lpstr>
      <vt:lpstr>RR, OR og χ^2</vt:lpstr>
      <vt:lpstr>RR, OR og χ^2</vt:lpstr>
      <vt:lpstr>RR, OR og χ^2</vt:lpstr>
      <vt:lpstr>RR, OR og χ^2</vt:lpstr>
      <vt:lpstr>RR, OR og χ^2</vt:lpstr>
      <vt:lpstr>RR, OR og χ^2</vt:lpstr>
      <vt:lpstr>RR, OR og χ^2</vt:lpstr>
      <vt:lpstr>RR, OR og χ^2</vt:lpstr>
      <vt:lpstr>RR, OR og χ^2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Oppgave</vt:lpstr>
      <vt:lpstr>Oppgave: Løsning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Oppgave</vt:lpstr>
      <vt:lpstr>Oppgave: Løsning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Oppgave</vt:lpstr>
      <vt:lpstr>Oppgave: Løsning</vt:lpstr>
      <vt:lpstr>Oppgave</vt:lpstr>
      <vt:lpstr>Oppgave: Løsning</vt:lpstr>
      <vt:lpstr>Oppsummering</vt:lpstr>
      <vt:lpstr>Oppsummering</vt:lpstr>
      <vt:lpstr>Oppsummering</vt:lpstr>
      <vt:lpstr>Oppsummering</vt:lpstr>
      <vt:lpstr>Oppsummering</vt:lpstr>
      <vt:lpstr>Oppsummering</vt:lpstr>
      <vt:lpstr>Oppsummering</vt:lpstr>
      <vt:lpstr>Oppsummering</vt:lpstr>
      <vt:lpstr>Oppsummering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SPSS-kurs</dc:title>
  <dc:creator>Kristoffer Herland Hellton</dc:creator>
  <cp:lastModifiedBy>Morten Valberg</cp:lastModifiedBy>
  <cp:revision>101</cp:revision>
  <dcterms:created xsi:type="dcterms:W3CDTF">2015-04-20T15:45:46Z</dcterms:created>
  <dcterms:modified xsi:type="dcterms:W3CDTF">2015-11-29T13:13:34Z</dcterms:modified>
</cp:coreProperties>
</file>