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6"/>
  </p:handoutMasterIdLst>
  <p:sldIdLst>
    <p:sldId id="256" r:id="rId2"/>
    <p:sldId id="257" r:id="rId3"/>
    <p:sldId id="536" r:id="rId4"/>
    <p:sldId id="550" r:id="rId5"/>
    <p:sldId id="307" r:id="rId6"/>
    <p:sldId id="551" r:id="rId7"/>
    <p:sldId id="547" r:id="rId8"/>
    <p:sldId id="552" r:id="rId9"/>
    <p:sldId id="310" r:id="rId10"/>
    <p:sldId id="313" r:id="rId11"/>
    <p:sldId id="336" r:id="rId12"/>
    <p:sldId id="337" r:id="rId13"/>
    <p:sldId id="339" r:id="rId14"/>
    <p:sldId id="338" r:id="rId15"/>
    <p:sldId id="343" r:id="rId16"/>
    <p:sldId id="346" r:id="rId17"/>
    <p:sldId id="345" r:id="rId18"/>
    <p:sldId id="344" r:id="rId19"/>
    <p:sldId id="348" r:id="rId20"/>
    <p:sldId id="553" r:id="rId21"/>
    <p:sldId id="549" r:id="rId22"/>
    <p:sldId id="349" r:id="rId23"/>
    <p:sldId id="491" r:id="rId24"/>
    <p:sldId id="487" r:id="rId25"/>
    <p:sldId id="350" r:id="rId26"/>
    <p:sldId id="354" r:id="rId27"/>
    <p:sldId id="353" r:id="rId28"/>
    <p:sldId id="352" r:id="rId29"/>
    <p:sldId id="351" r:id="rId30"/>
    <p:sldId id="355" r:id="rId31"/>
    <p:sldId id="359" r:id="rId32"/>
    <p:sldId id="358" r:id="rId33"/>
    <p:sldId id="357" r:id="rId34"/>
    <p:sldId id="356" r:id="rId35"/>
    <p:sldId id="563" r:id="rId36"/>
    <p:sldId id="371" r:id="rId37"/>
    <p:sldId id="373" r:id="rId38"/>
    <p:sldId id="386" r:id="rId39"/>
    <p:sldId id="385" r:id="rId40"/>
    <p:sldId id="384" r:id="rId41"/>
    <p:sldId id="383" r:id="rId42"/>
    <p:sldId id="381" r:id="rId43"/>
    <p:sldId id="376" r:id="rId44"/>
    <p:sldId id="566" r:id="rId45"/>
    <p:sldId id="565" r:id="rId46"/>
    <p:sldId id="564" r:id="rId47"/>
    <p:sldId id="375" r:id="rId48"/>
    <p:sldId id="398" r:id="rId49"/>
    <p:sldId id="399" r:id="rId50"/>
    <p:sldId id="400" r:id="rId51"/>
    <p:sldId id="410" r:id="rId52"/>
    <p:sldId id="409" r:id="rId53"/>
    <p:sldId id="407" r:id="rId54"/>
    <p:sldId id="408" r:id="rId55"/>
    <p:sldId id="406" r:id="rId56"/>
    <p:sldId id="404" r:id="rId57"/>
    <p:sldId id="411" r:id="rId58"/>
    <p:sldId id="403" r:id="rId59"/>
    <p:sldId id="402" r:id="rId60"/>
    <p:sldId id="401" r:id="rId61"/>
    <p:sldId id="412" r:id="rId62"/>
    <p:sldId id="416" r:id="rId63"/>
    <p:sldId id="417" r:id="rId64"/>
    <p:sldId id="415" r:id="rId65"/>
    <p:sldId id="413" r:id="rId66"/>
    <p:sldId id="433" r:id="rId67"/>
    <p:sldId id="440" r:id="rId68"/>
    <p:sldId id="554" r:id="rId69"/>
    <p:sldId id="555" r:id="rId70"/>
    <p:sldId id="556" r:id="rId71"/>
    <p:sldId id="557" r:id="rId72"/>
    <p:sldId id="558" r:id="rId73"/>
    <p:sldId id="559" r:id="rId74"/>
    <p:sldId id="441" r:id="rId75"/>
    <p:sldId id="443" r:id="rId76"/>
    <p:sldId id="452" r:id="rId77"/>
    <p:sldId id="451" r:id="rId78"/>
    <p:sldId id="453" r:id="rId79"/>
    <p:sldId id="450" r:id="rId80"/>
    <p:sldId id="449" r:id="rId81"/>
    <p:sldId id="448" r:id="rId82"/>
    <p:sldId id="447" r:id="rId83"/>
    <p:sldId id="446" r:id="rId84"/>
    <p:sldId id="445" r:id="rId85"/>
    <p:sldId id="444" r:id="rId86"/>
    <p:sldId id="454" r:id="rId87"/>
    <p:sldId id="456" r:id="rId88"/>
    <p:sldId id="455" r:id="rId89"/>
    <p:sldId id="458" r:id="rId90"/>
    <p:sldId id="463" r:id="rId91"/>
    <p:sldId id="561" r:id="rId92"/>
    <p:sldId id="562" r:id="rId93"/>
    <p:sldId id="464" r:id="rId94"/>
    <p:sldId id="465" r:id="rId95"/>
    <p:sldId id="472" r:id="rId96"/>
    <p:sldId id="471" r:id="rId97"/>
    <p:sldId id="470" r:id="rId98"/>
    <p:sldId id="469" r:id="rId99"/>
    <p:sldId id="467" r:id="rId100"/>
    <p:sldId id="468" r:id="rId101"/>
    <p:sldId id="466" r:id="rId102"/>
    <p:sldId id="473" r:id="rId103"/>
    <p:sldId id="474" r:id="rId104"/>
    <p:sldId id="524" r:id="rId105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01" autoAdjust="0"/>
  </p:normalViewPr>
  <p:slideViewPr>
    <p:cSldViewPr>
      <p:cViewPr>
        <p:scale>
          <a:sx n="70" d="100"/>
          <a:sy n="70" d="100"/>
        </p:scale>
        <p:origin x="-1810" y="-11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r">
              <a:defRPr sz="1200"/>
            </a:lvl1pPr>
          </a:lstStyle>
          <a:p>
            <a:fld id="{C24FFB02-2C8E-43B1-989C-C6531AE7EDF5}" type="datetimeFigureOut">
              <a:rPr lang="nb-NO" smtClean="0"/>
              <a:pPr/>
              <a:t>06.11.2018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r">
              <a:defRPr sz="1200"/>
            </a:lvl1pPr>
          </a:lstStyle>
          <a:p>
            <a:fld id="{BD038D91-2470-4FBA-85E9-4D0AF7D5E8FB}" type="slidenum">
              <a:rPr lang="nb-NO" smtClean="0"/>
              <a:pPr/>
              <a:t>‹N›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884466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pPr/>
              <a:t>06.11.2018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‹N›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115521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pPr/>
              <a:t>06.11.2018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‹N›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87550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pPr/>
              <a:t>06.11.2018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‹N›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78369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pPr/>
              <a:t>06.11.2018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‹N›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86878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pPr/>
              <a:t>06.11.2018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‹N›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96729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pPr/>
              <a:t>06.11.2018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‹N›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423842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pPr/>
              <a:t>06.11.2018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‹N›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28512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pPr/>
              <a:t>06.11.2018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‹N›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413645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pPr/>
              <a:t>06.11.2018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‹N›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18332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pPr/>
              <a:t>06.11.2018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‹N›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53776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pPr/>
              <a:t>06.11.2018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‹N›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88839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50C30-AC5B-49FF-BB0F-39AD174085A9}" type="datetimeFigureOut">
              <a:rPr lang="nb-NO" smtClean="0"/>
              <a:pPr/>
              <a:t>06.11.2018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59852-B028-4756-81ED-1D3F59429D73}" type="slidenum">
              <a:rPr lang="nb-NO" smtClean="0"/>
              <a:pPr/>
              <a:t>‹N›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62274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7.png"/><Relationship Id="rId7" Type="http://schemas.openxmlformats.org/officeDocument/2006/relationships/image" Target="../media/image4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7.png"/><Relationship Id="rId7" Type="http://schemas.openxmlformats.org/officeDocument/2006/relationships/image" Target="../media/image4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4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7.png"/><Relationship Id="rId7" Type="http://schemas.openxmlformats.org/officeDocument/2006/relationships/image" Target="../media/image4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4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7.png"/><Relationship Id="rId7" Type="http://schemas.openxmlformats.org/officeDocument/2006/relationships/image" Target="../media/image4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5.png"/><Relationship Id="rId4" Type="http://schemas.openxmlformats.org/officeDocument/2006/relationships/image" Target="../media/image38.png"/><Relationship Id="rId9" Type="http://schemas.openxmlformats.org/officeDocument/2006/relationships/image" Target="../media/image4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6369"/>
            <a:ext cx="7772400" cy="3602831"/>
          </a:xfrm>
        </p:spPr>
        <p:txBody>
          <a:bodyPr>
            <a:normAutofit/>
          </a:bodyPr>
          <a:lstStyle/>
          <a:p>
            <a:r>
              <a:rPr lang="nb-NO" dirty="0" smtClean="0"/>
              <a:t>Part 3 </a:t>
            </a:r>
            <a:r>
              <a:rPr lang="nb-NO" dirty="0"/>
              <a:t>– </a:t>
            </a:r>
            <a:r>
              <a:rPr lang="en-US" dirty="0" smtClean="0"/>
              <a:t> Binary outcome,</a:t>
            </a:r>
            <a:br>
              <a:rPr lang="en-US" dirty="0" smtClean="0"/>
            </a:br>
            <a:r>
              <a:rPr lang="en-US" dirty="0" smtClean="0"/>
              <a:t> difference in proportions</a:t>
            </a:r>
            <a:br>
              <a:rPr lang="en-US" dirty="0" smtClean="0"/>
            </a:br>
            <a:r>
              <a:rPr lang="en-US" dirty="0" smtClean="0"/>
              <a:t> between groups </a:t>
            </a:r>
            <a:r>
              <a:rPr lang="nb-NO" dirty="0"/>
              <a:t/>
            </a:r>
            <a:br>
              <a:rPr lang="nb-NO" dirty="0"/>
            </a:br>
            <a:endParaRPr lang="nb-NO" baseline="30000" dirty="0">
              <a:solidFill>
                <a:srgbClr val="FF00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3886200"/>
            <a:ext cx="6400800" cy="2783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="" xmlns:p14="http://schemas.microsoft.com/office/powerpoint/2010/main" val="5704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Compare</a:t>
            </a:r>
            <a:r>
              <a:rPr lang="nb-NO" dirty="0"/>
              <a:t> </a:t>
            </a:r>
            <a:r>
              <a:rPr lang="nb-NO" dirty="0" err="1"/>
              <a:t>proportions</a:t>
            </a:r>
            <a:r>
              <a:rPr lang="nb-NO" dirty="0"/>
              <a:t> in </a:t>
            </a:r>
            <a:r>
              <a:rPr lang="nb-NO" dirty="0" err="1"/>
              <a:t>groups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4784"/>
            <a:ext cx="720080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outcome should go in the </a:t>
            </a:r>
            <a:r>
              <a:rPr lang="en-US" b="1" dirty="0" smtClean="0"/>
              <a:t>column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and the exposure in the </a:t>
            </a:r>
            <a:r>
              <a:rPr lang="en-US" b="1" dirty="0" smtClean="0"/>
              <a:t>row</a:t>
            </a:r>
            <a:r>
              <a:rPr lang="en-US" dirty="0" smtClean="0"/>
              <a:t>, </a:t>
            </a:r>
            <a:endParaRPr lang="nb-NO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outcome </a:t>
            </a:r>
            <a:r>
              <a:rPr lang="en-US" dirty="0" smtClean="0"/>
              <a:t>we are </a:t>
            </a:r>
            <a:r>
              <a:rPr lang="en-US" b="1" dirty="0" smtClean="0"/>
              <a:t>interested </a:t>
            </a:r>
            <a:r>
              <a:rPr lang="en-US" dirty="0" smtClean="0"/>
              <a:t>in </a:t>
            </a:r>
            <a:br>
              <a:rPr lang="en-US" dirty="0" smtClean="0"/>
            </a:br>
            <a:r>
              <a:rPr lang="en-US" dirty="0" smtClean="0"/>
              <a:t>must be coded with the </a:t>
            </a:r>
            <a:r>
              <a:rPr lang="nb-NO" b="1" i="1" dirty="0" smtClean="0">
                <a:solidFill>
                  <a:srgbClr val="FF0000"/>
                </a:solidFill>
              </a:rPr>
              <a:t>lowest </a:t>
            </a:r>
            <a:r>
              <a:rPr lang="en-US" dirty="0" smtClean="0"/>
              <a:t>value</a:t>
            </a:r>
            <a:endParaRPr lang="nb-NO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exposure </a:t>
            </a:r>
            <a:r>
              <a:rPr lang="en-US" dirty="0" smtClean="0"/>
              <a:t>we are </a:t>
            </a:r>
            <a:r>
              <a:rPr lang="en-US" b="1" dirty="0" smtClean="0"/>
              <a:t>interested </a:t>
            </a:r>
            <a:r>
              <a:rPr lang="en-US" dirty="0" smtClean="0"/>
              <a:t>in </a:t>
            </a:r>
            <a:br>
              <a:rPr lang="en-US" dirty="0" smtClean="0"/>
            </a:br>
            <a:r>
              <a:rPr lang="en-US" dirty="0" smtClean="0"/>
              <a:t>must be coded with the </a:t>
            </a:r>
            <a:r>
              <a:rPr lang="nb-NO" b="1" i="1" dirty="0" smtClean="0">
                <a:solidFill>
                  <a:srgbClr val="FF0000"/>
                </a:solidFill>
              </a:rPr>
              <a:t>lowest </a:t>
            </a:r>
            <a:r>
              <a:rPr lang="en-US" dirty="0" smtClean="0"/>
              <a:t>value</a:t>
            </a:r>
            <a:br>
              <a:rPr lang="en-US" dirty="0" smtClean="0"/>
            </a:br>
            <a:endParaRPr lang="en-US" dirty="0" smtClean="0"/>
          </a:p>
          <a:p>
            <a:r>
              <a:rPr lang="nb-NO" sz="2800" dirty="0" smtClean="0"/>
              <a:t>It can be necessary to </a:t>
            </a:r>
            <a:r>
              <a:rPr lang="nb-NO" sz="2800" b="1" dirty="0" smtClean="0"/>
              <a:t>recode the variables</a:t>
            </a:r>
          </a:p>
          <a:p>
            <a:pPr lvl="1"/>
            <a:endParaRPr lang="nb-NO" dirty="0"/>
          </a:p>
          <a:p>
            <a:pPr lvl="1"/>
            <a:endParaRPr lang="nb-NO" dirty="0" smtClean="0"/>
          </a:p>
        </p:txBody>
      </p:sp>
    </p:spTree>
    <p:extLst>
      <p:ext uri="{BB962C8B-B14F-4D97-AF65-F5344CB8AC3E}">
        <p14:creationId xmlns="" xmlns:p14="http://schemas.microsoft.com/office/powerpoint/2010/main" val="314314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Exercise 4c: Solution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23516"/>
            <a:ext cx="4644008" cy="39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724128" y="1340768"/>
            <a:ext cx="2808312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30990"/>
            <a:ext cx="4644008" cy="392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228184" y="2420888"/>
            <a:ext cx="187220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230991"/>
            <a:ext cx="4610555" cy="39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5922149" y="4607354"/>
            <a:ext cx="666075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79512" y="1639341"/>
            <a:ext cx="44644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Logistic regression model for «mi», </a:t>
            </a:r>
            <a:b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«bmi» as independent variable.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«Analyze&gt;Regression&gt;</a:t>
            </a:r>
            <a:b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Binary logistic»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original variable as «Dependent».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 «bmi» in «Covariates».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«Options».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 for «CI for exp(B): 95%».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«Include constant in model» should be selected.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«</a:t>
            </a: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Continue</a:t>
            </a: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».</a:t>
            </a:r>
          </a:p>
        </p:txBody>
      </p:sp>
    </p:spTree>
    <p:extLst>
      <p:ext uri="{BB962C8B-B14F-4D97-AF65-F5344CB8AC3E}">
        <p14:creationId xmlns="" xmlns:p14="http://schemas.microsoft.com/office/powerpoint/2010/main" val="225304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Exercise 4c: Solution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23516"/>
            <a:ext cx="4644008" cy="39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724128" y="1340768"/>
            <a:ext cx="2808312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30990"/>
            <a:ext cx="4644008" cy="392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228184" y="2420888"/>
            <a:ext cx="187220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230991"/>
            <a:ext cx="4610555" cy="39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588224" y="2060848"/>
            <a:ext cx="180020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Oval 6"/>
          <p:cNvSpPr/>
          <p:nvPr/>
        </p:nvSpPr>
        <p:spPr>
          <a:xfrm>
            <a:off x="4499991" y="4293096"/>
            <a:ext cx="1944217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230991"/>
            <a:ext cx="4678620" cy="407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5472099" y="4581128"/>
            <a:ext cx="828093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79512" y="1639341"/>
            <a:ext cx="44644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Logistic regression model for «mi», </a:t>
            </a:r>
            <a:b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«bmi» as independent variable.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«Analyze&gt;Regression&gt;</a:t>
            </a:r>
            <a:b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Binary logistic»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original variable as «Dependent».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 «bmi» in «Covariates».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«Options».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 for «CI for exp(B): 95%».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«Include constant in model» should be selected.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«Continue».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«</a:t>
            </a: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OK</a:t>
            </a: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in the original box.</a:t>
            </a:r>
          </a:p>
        </p:txBody>
      </p:sp>
    </p:spTree>
    <p:extLst>
      <p:ext uri="{BB962C8B-B14F-4D97-AF65-F5344CB8AC3E}">
        <p14:creationId xmlns="" xmlns:p14="http://schemas.microsoft.com/office/powerpoint/2010/main" val="401057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Exercise 4c: Solution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Interpreting</a:t>
            </a:r>
            <a:r>
              <a:rPr lang="nb-NO" dirty="0" smtClean="0"/>
              <a:t> output:</a:t>
            </a:r>
          </a:p>
          <a:p>
            <a:r>
              <a:rPr lang="en-US" dirty="0"/>
              <a:t>OR of 1.05 (95% </a:t>
            </a:r>
            <a:r>
              <a:rPr lang="nb-NO" dirty="0" smtClean="0"/>
              <a:t>CI</a:t>
            </a:r>
            <a:r>
              <a:rPr lang="en-US" dirty="0" smtClean="0"/>
              <a:t>) </a:t>
            </a:r>
            <a:r>
              <a:rPr lang="en-US" dirty="0"/>
              <a:t>associated with one </a:t>
            </a:r>
            <a:r>
              <a:rPr lang="en-US" dirty="0" smtClean="0"/>
              <a:t>unit </a:t>
            </a:r>
            <a:r>
              <a:rPr lang="en-US" dirty="0"/>
              <a:t>increase in BMI.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29200"/>
            <a:ext cx="65913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32040" y="5877272"/>
            <a:ext cx="20547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="" xmlns:p14="http://schemas.microsoft.com/office/powerpoint/2010/main" val="383109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Exercise</a:t>
            </a:r>
            <a:r>
              <a:rPr lang="nb-NO" dirty="0"/>
              <a:t> 4c: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Interpreting</a:t>
            </a:r>
            <a:r>
              <a:rPr lang="nb-NO" dirty="0"/>
              <a:t> output:</a:t>
            </a:r>
          </a:p>
          <a:p>
            <a:r>
              <a:rPr lang="en-US" dirty="0"/>
              <a:t>OR of 1.05 (95% </a:t>
            </a:r>
            <a:r>
              <a:rPr lang="nb-NO" dirty="0"/>
              <a:t>CI</a:t>
            </a:r>
            <a:r>
              <a:rPr lang="en-US" dirty="0"/>
              <a:t>) associated with one unit increase in BMI.</a:t>
            </a:r>
          </a:p>
          <a:p>
            <a:r>
              <a:rPr lang="en-US" dirty="0" smtClean="0"/>
              <a:t>OR </a:t>
            </a:r>
            <a:r>
              <a:rPr lang="en-US" dirty="0"/>
              <a:t>associated with an increase in BMI of 10:</a:t>
            </a:r>
            <a:br>
              <a:rPr lang="en-US" dirty="0"/>
            </a:br>
            <a:r>
              <a:rPr lang="en-US" dirty="0" smtClean="0"/>
              <a:t>exp(10*0.051</a:t>
            </a:r>
            <a:r>
              <a:rPr lang="en-US" dirty="0"/>
              <a:t>) = </a:t>
            </a:r>
            <a:r>
              <a:rPr lang="en-US" dirty="0" smtClean="0"/>
              <a:t>Exp(0.51</a:t>
            </a:r>
            <a:r>
              <a:rPr lang="en-US" dirty="0"/>
              <a:t>) = 1.67</a:t>
            </a:r>
            <a:endParaRPr lang="nb-NO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29200"/>
            <a:ext cx="65913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5474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Summary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Compare </a:t>
            </a:r>
            <a:r>
              <a:rPr lang="en-US" dirty="0"/>
              <a:t>differences </a:t>
            </a:r>
            <a:r>
              <a:rPr lang="en-US" dirty="0" smtClean="0"/>
              <a:t>of proportions of </a:t>
            </a:r>
            <a:r>
              <a:rPr lang="en-US" dirty="0"/>
              <a:t>two groups</a:t>
            </a:r>
            <a:r>
              <a:rPr lang="nb-NO" dirty="0" smtClean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b="1" dirty="0" smtClean="0"/>
              <a:t>RR or </a:t>
            </a:r>
            <a:r>
              <a:rPr lang="nb-NO" b="1" dirty="0" err="1" smtClean="0"/>
              <a:t>OR</a:t>
            </a:r>
            <a:r>
              <a:rPr lang="nb-NO" dirty="0" smtClean="0"/>
              <a:t>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b-NO" dirty="0" err="1" smtClean="0"/>
              <a:t>Easier</a:t>
            </a:r>
            <a:r>
              <a:rPr lang="nb-NO" dirty="0" smtClean="0"/>
              <a:t> </a:t>
            </a:r>
            <a:r>
              <a:rPr lang="nb-NO" dirty="0" err="1" smtClean="0"/>
              <a:t>way</a:t>
            </a:r>
            <a:r>
              <a:rPr lang="nb-NO" dirty="0" smtClean="0"/>
              <a:t>: </a:t>
            </a:r>
            <a:r>
              <a:rPr lang="en-US" dirty="0" smtClean="0"/>
              <a:t>use </a:t>
            </a:r>
            <a:r>
              <a:rPr lang="en-US" dirty="0"/>
              <a:t>logistic regression in </a:t>
            </a:r>
            <a:r>
              <a:rPr lang="en-US" dirty="0" smtClean="0"/>
              <a:t>SPSS, </a:t>
            </a:r>
            <a:r>
              <a:rPr lang="en-US" dirty="0"/>
              <a:t>even if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you </a:t>
            </a:r>
            <a:r>
              <a:rPr lang="en-US" dirty="0"/>
              <a:t>have only one independent variable with two </a:t>
            </a:r>
            <a:r>
              <a:rPr lang="en-US" dirty="0" smtClean="0"/>
              <a:t>levels</a:t>
            </a:r>
            <a:endParaRPr lang="nb-NO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Compare the difference in proportions of more </a:t>
            </a:r>
            <a:r>
              <a:rPr lang="en-US" dirty="0"/>
              <a:t>than two groups without quantifying the difference.</a:t>
            </a:r>
            <a:endParaRPr lang="nb-NO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l-GR" b="1" dirty="0"/>
              <a:t>χ</a:t>
            </a:r>
            <a:r>
              <a:rPr lang="nb-NO" b="1" baseline="30000" dirty="0" smtClean="0"/>
              <a:t>2</a:t>
            </a:r>
            <a:r>
              <a:rPr lang="nb-NO" b="1" dirty="0" smtClean="0"/>
              <a:t>-test.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Compare the difference in </a:t>
            </a:r>
            <a:r>
              <a:rPr lang="en-US" dirty="0" smtClean="0"/>
              <a:t>proportions of more </a:t>
            </a:r>
            <a:r>
              <a:rPr lang="en-US" dirty="0"/>
              <a:t>than two groups, with the wish to quantify the </a:t>
            </a:r>
            <a:r>
              <a:rPr lang="en-US" dirty="0" smtClean="0"/>
              <a:t>difference</a:t>
            </a:r>
            <a:r>
              <a:rPr lang="nb-NO" dirty="0" smtClean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b="1" dirty="0" err="1" smtClean="0"/>
              <a:t>Logistic</a:t>
            </a:r>
            <a:r>
              <a:rPr lang="nb-NO" b="1" dirty="0" smtClean="0"/>
              <a:t> </a:t>
            </a:r>
            <a:r>
              <a:rPr lang="nb-NO" b="1" dirty="0" err="1" smtClean="0"/>
              <a:t>regression</a:t>
            </a:r>
            <a:r>
              <a:rPr lang="nb-NO" b="1" dirty="0" smtClean="0"/>
              <a:t>.</a:t>
            </a:r>
          </a:p>
          <a:p>
            <a:r>
              <a:rPr lang="en-US" dirty="0"/>
              <a:t>Adjust for other variables.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b="1" dirty="0" err="1"/>
              <a:t>Logistic</a:t>
            </a:r>
            <a:r>
              <a:rPr lang="nb-NO" b="1" dirty="0"/>
              <a:t> </a:t>
            </a:r>
            <a:r>
              <a:rPr lang="nb-NO" b="1" dirty="0" err="1"/>
              <a:t>regression</a:t>
            </a:r>
            <a:r>
              <a:rPr lang="nb-NO" b="1" dirty="0"/>
              <a:t>.</a:t>
            </a:r>
            <a:endParaRPr lang="nb-NO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66521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Exercise</a:t>
            </a:r>
            <a:r>
              <a:rPr lang="nb-NO" dirty="0" smtClean="0"/>
              <a:t> 3a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Find a possible connection between </a:t>
            </a:r>
            <a:br>
              <a:rPr lang="en-US" dirty="0" smtClean="0"/>
            </a:br>
            <a:r>
              <a:rPr lang="en-US" dirty="0" smtClean="0"/>
              <a:t>being a smoker (the variable </a:t>
            </a:r>
            <a:r>
              <a:rPr lang="nb-NO" dirty="0" smtClean="0"/>
              <a:t>«</a:t>
            </a:r>
            <a:r>
              <a:rPr lang="nb-NO" b="1" dirty="0" smtClean="0">
                <a:solidFill>
                  <a:srgbClr val="00B050"/>
                </a:solidFill>
              </a:rPr>
              <a:t>smoking</a:t>
            </a:r>
            <a:r>
              <a:rPr lang="nb-NO" dirty="0" smtClean="0"/>
              <a:t>») </a:t>
            </a:r>
            <a:br>
              <a:rPr lang="nb-NO" dirty="0" smtClean="0"/>
            </a:br>
            <a:r>
              <a:rPr lang="en-US" dirty="0" smtClean="0"/>
              <a:t>and myocardial infarction (the variable </a:t>
            </a:r>
            <a:r>
              <a:rPr lang="nb-NO" dirty="0" smtClean="0"/>
              <a:t>«</a:t>
            </a:r>
            <a:r>
              <a:rPr lang="nb-NO" b="1" dirty="0" smtClean="0">
                <a:solidFill>
                  <a:srgbClr val="00B050"/>
                </a:solidFill>
              </a:rPr>
              <a:t>mi</a:t>
            </a:r>
            <a:r>
              <a:rPr lang="nb-NO" dirty="0" smtClean="0"/>
              <a:t>») b</a:t>
            </a:r>
            <a:r>
              <a:rPr lang="en-US" dirty="0" smtClean="0"/>
              <a:t>y calculating RR and OR</a:t>
            </a:r>
            <a:endParaRPr lang="nb-NO" dirty="0" smtClean="0"/>
          </a:p>
          <a:p>
            <a:endParaRPr lang="nb-NO" dirty="0" smtClean="0"/>
          </a:p>
          <a:p>
            <a:pPr marL="0" indent="0" algn="ctr">
              <a:buNone/>
            </a:pPr>
            <a:r>
              <a:rPr lang="nb-NO" dirty="0" smtClean="0"/>
              <a:t>Hint: </a:t>
            </a:r>
            <a:r>
              <a:rPr lang="nb-NO" b="1" dirty="0" smtClean="0"/>
              <a:t>Re-code smoking first</a:t>
            </a:r>
            <a:endParaRPr lang="nb-NO" b="1" dirty="0"/>
          </a:p>
        </p:txBody>
      </p:sp>
    </p:spTree>
    <p:extLst>
      <p:ext uri="{BB962C8B-B14F-4D97-AF65-F5344CB8AC3E}">
        <p14:creationId xmlns="" xmlns:p14="http://schemas.microsoft.com/office/powerpoint/2010/main" val="108876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Exercise</a:t>
            </a:r>
            <a:r>
              <a:rPr lang="nb-NO" dirty="0" smtClean="0"/>
              <a:t> 3a: Solution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r>
              <a:rPr lang="nb-NO" dirty="0" smtClean="0"/>
              <a:t>Re-code «</a:t>
            </a:r>
            <a:r>
              <a:rPr lang="nb-NO" b="1" dirty="0" smtClean="0">
                <a:solidFill>
                  <a:srgbClr val="00B050"/>
                </a:solidFill>
              </a:rPr>
              <a:t>smoking</a:t>
            </a:r>
            <a:r>
              <a:rPr lang="nb-NO" dirty="0" smtClean="0"/>
              <a:t>» to «</a:t>
            </a:r>
            <a:r>
              <a:rPr lang="nb-NO" b="1" dirty="0" smtClean="0">
                <a:solidFill>
                  <a:srgbClr val="00B050"/>
                </a:solidFill>
              </a:rPr>
              <a:t>smokingNew</a:t>
            </a:r>
            <a:r>
              <a:rPr lang="nb-NO" dirty="0" smtClean="0"/>
              <a:t>» with two categories.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864471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668344" y="2060848"/>
            <a:ext cx="1368152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1352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Exercise</a:t>
            </a:r>
            <a:r>
              <a:rPr lang="nb-NO" dirty="0"/>
              <a:t> 3a: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/>
          </a:bodyPr>
          <a:lstStyle/>
          <a:p>
            <a:r>
              <a:rPr lang="nb-NO" dirty="0" smtClean="0"/>
              <a:t>Re-code «</a:t>
            </a:r>
            <a:r>
              <a:rPr lang="nb-NO" dirty="0" smtClean="0">
                <a:solidFill>
                  <a:srgbClr val="00B050"/>
                </a:solidFill>
              </a:rPr>
              <a:t>smoking</a:t>
            </a:r>
            <a:r>
              <a:rPr lang="nb-NO" dirty="0" smtClean="0"/>
              <a:t>» to «</a:t>
            </a:r>
            <a:r>
              <a:rPr lang="nb-NO" dirty="0" smtClean="0">
                <a:solidFill>
                  <a:srgbClr val="00B050"/>
                </a:solidFill>
              </a:rPr>
              <a:t>smokingNew</a:t>
            </a:r>
            <a:r>
              <a:rPr lang="nb-NO" dirty="0" smtClean="0"/>
              <a:t>» with two categories.</a:t>
            </a:r>
          </a:p>
          <a:p>
            <a:pPr lvl="1"/>
            <a:r>
              <a:rPr lang="en-US" sz="2400" dirty="0" smtClean="0"/>
              <a:t>Remember: The category we are interested in (those who have smoked) should have the lowest value.</a:t>
            </a:r>
            <a:endParaRPr lang="nb-NO" sz="2400" b="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864471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668344" y="2060848"/>
            <a:ext cx="1368152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091" y="1449842"/>
            <a:ext cx="408240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7092280" y="2852936"/>
            <a:ext cx="86409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06516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Exercise</a:t>
            </a:r>
            <a:r>
              <a:rPr lang="nb-NO" dirty="0"/>
              <a:t> 3a: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5069160"/>
          </a:xfrm>
        </p:spPr>
        <p:txBody>
          <a:bodyPr>
            <a:normAutofit/>
          </a:bodyPr>
          <a:lstStyle/>
          <a:p>
            <a:r>
              <a:rPr lang="nb-NO" dirty="0" smtClean="0"/>
              <a:t>Re-code «</a:t>
            </a:r>
            <a:r>
              <a:rPr lang="nb-NO" dirty="0" smtClean="0">
                <a:solidFill>
                  <a:srgbClr val="00B050"/>
                </a:solidFill>
              </a:rPr>
              <a:t>smoking</a:t>
            </a:r>
            <a:r>
              <a:rPr lang="nb-NO" dirty="0" smtClean="0"/>
              <a:t>» to «</a:t>
            </a:r>
            <a:r>
              <a:rPr lang="nb-NO" dirty="0" smtClean="0">
                <a:solidFill>
                  <a:srgbClr val="00B050"/>
                </a:solidFill>
              </a:rPr>
              <a:t>smokingNew</a:t>
            </a:r>
            <a:r>
              <a:rPr lang="nb-NO" dirty="0" smtClean="0"/>
              <a:t>» with two categories.</a:t>
            </a:r>
          </a:p>
          <a:p>
            <a:pPr lvl="1"/>
            <a:r>
              <a:rPr lang="en-US" sz="2400" dirty="0" smtClean="0"/>
              <a:t>Remember: The category we are interested in (those who have smoked) should have the lowest value </a:t>
            </a:r>
          </a:p>
          <a:p>
            <a:pPr lvl="1"/>
            <a:r>
              <a:rPr lang="nb-NO" dirty="0" smtClean="0"/>
              <a:t>Add «</a:t>
            </a:r>
            <a:r>
              <a:rPr lang="nb-NO" b="1" dirty="0" smtClean="0">
                <a:solidFill>
                  <a:srgbClr val="FF0000"/>
                </a:solidFill>
              </a:rPr>
              <a:t>Value Lables</a:t>
            </a:r>
            <a:r>
              <a:rPr lang="nb-NO" dirty="0" smtClean="0"/>
              <a:t>».</a:t>
            </a:r>
          </a:p>
          <a:p>
            <a:r>
              <a:rPr lang="nb-NO" sz="2400" dirty="0" smtClean="0"/>
              <a:t>Also MI should be re-coded</a:t>
            </a:r>
          </a:p>
          <a:p>
            <a:pPr marL="0" indent="0">
              <a:buNone/>
            </a:pPr>
            <a:r>
              <a:rPr lang="nb-NO" b="1" dirty="0"/>
              <a:t>	</a:t>
            </a:r>
            <a:r>
              <a:rPr lang="nb-NO" b="1" dirty="0" smtClean="0"/>
              <a:t>«</a:t>
            </a:r>
            <a:r>
              <a:rPr lang="nb-NO" b="1" dirty="0" smtClean="0">
                <a:solidFill>
                  <a:srgbClr val="00B050"/>
                </a:solidFill>
              </a:rPr>
              <a:t>mi</a:t>
            </a:r>
            <a:r>
              <a:rPr lang="nb-NO" b="1" dirty="0" smtClean="0"/>
              <a:t>» </a:t>
            </a:r>
            <a:r>
              <a:rPr lang="nb-NO" b="1" dirty="0" smtClean="0">
                <a:sym typeface="Wingdings" panose="05000000000000000000" pitchFamily="2" charset="2"/>
              </a:rPr>
              <a:t> </a:t>
            </a:r>
            <a:r>
              <a:rPr lang="nb-NO" b="1" dirty="0" smtClean="0"/>
              <a:t>«</a:t>
            </a:r>
            <a:r>
              <a:rPr lang="nb-NO" b="1" dirty="0" err="1" smtClean="0">
                <a:solidFill>
                  <a:srgbClr val="00B050"/>
                </a:solidFill>
              </a:rPr>
              <a:t>miNew</a:t>
            </a:r>
            <a:r>
              <a:rPr lang="nb-NO" b="1" dirty="0"/>
              <a:t>»</a:t>
            </a:r>
          </a:p>
          <a:p>
            <a:pPr lvl="1"/>
            <a:endParaRPr lang="nb-N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864471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668344" y="2060848"/>
            <a:ext cx="1368152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49842"/>
            <a:ext cx="4258013" cy="406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917030" y="2852936"/>
            <a:ext cx="1039346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960" y="2456892"/>
            <a:ext cx="437197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5436096" y="3284984"/>
            <a:ext cx="1494851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4860032" y="5949280"/>
            <a:ext cx="3936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Add Value Labels (Yes / No)</a:t>
            </a:r>
            <a:endParaRPr lang="nb-NO" sz="2400" dirty="0"/>
          </a:p>
        </p:txBody>
      </p:sp>
    </p:spTree>
    <p:extLst>
      <p:ext uri="{BB962C8B-B14F-4D97-AF65-F5344CB8AC3E}">
        <p14:creationId xmlns="" xmlns:p14="http://schemas.microsoft.com/office/powerpoint/2010/main" val="59421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Exercise</a:t>
            </a:r>
            <a:r>
              <a:rPr lang="nb-NO" dirty="0"/>
              <a:t> 3a: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4402832" cy="1540766"/>
          </a:xfrm>
        </p:spPr>
        <p:txBody>
          <a:bodyPr>
            <a:noAutofit/>
          </a:bodyPr>
          <a:lstStyle/>
          <a:p>
            <a:r>
              <a:rPr lang="nb-NO" sz="2400" dirty="0" smtClean="0"/>
              <a:t>Go to «</a:t>
            </a:r>
            <a:r>
              <a:rPr lang="nb-NO" sz="2400" b="1" dirty="0" smtClean="0">
                <a:solidFill>
                  <a:srgbClr val="FF0000"/>
                </a:solidFill>
              </a:rPr>
              <a:t>Analyze &gt;Descriptive Statistics</a:t>
            </a:r>
            <a:r>
              <a:rPr lang="nb-NO" sz="2400" b="1" dirty="0">
                <a:solidFill>
                  <a:srgbClr val="FF0000"/>
                </a:solidFill>
              </a:rPr>
              <a:t> </a:t>
            </a:r>
            <a:r>
              <a:rPr lang="nb-NO" sz="2400" b="1" dirty="0" smtClean="0">
                <a:solidFill>
                  <a:srgbClr val="FF0000"/>
                </a:solidFill>
              </a:rPr>
              <a:t>&gt;Crosstabs</a:t>
            </a:r>
            <a:r>
              <a:rPr lang="nb-NO" sz="2400" dirty="0"/>
              <a:t>».</a:t>
            </a:r>
          </a:p>
          <a:p>
            <a:r>
              <a:rPr lang="nb-NO" sz="2400" dirty="0" smtClean="0"/>
              <a:t>«</a:t>
            </a:r>
            <a:r>
              <a:rPr lang="nb-NO" sz="2400" b="1" dirty="0" smtClean="0">
                <a:solidFill>
                  <a:srgbClr val="00B050"/>
                </a:solidFill>
              </a:rPr>
              <a:t>smokingNew</a:t>
            </a:r>
            <a:r>
              <a:rPr lang="nb-NO" sz="2400" dirty="0" smtClean="0"/>
              <a:t>» as </a:t>
            </a:r>
            <a:r>
              <a:rPr lang="nb-NO" sz="2400" b="1" dirty="0" smtClean="0"/>
              <a:t>rows</a:t>
            </a:r>
            <a:br>
              <a:rPr lang="nb-NO" sz="2400" b="1" dirty="0" smtClean="0"/>
            </a:br>
            <a:r>
              <a:rPr lang="nb-NO" sz="2400" dirty="0" smtClean="0"/>
              <a:t>«</a:t>
            </a:r>
            <a:r>
              <a:rPr lang="nb-NO" sz="2400" b="1" dirty="0" smtClean="0">
                <a:solidFill>
                  <a:srgbClr val="00B050"/>
                </a:solidFill>
              </a:rPr>
              <a:t>miNew</a:t>
            </a:r>
            <a:r>
              <a:rPr lang="nb-NO" sz="2400" dirty="0" smtClean="0"/>
              <a:t>» as  </a:t>
            </a:r>
            <a:r>
              <a:rPr lang="nb-NO" sz="2400" b="1" dirty="0" smtClean="0"/>
              <a:t>columns</a:t>
            </a:r>
            <a:endParaRPr lang="nb-NO" sz="24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4427984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372200" y="1340768"/>
            <a:ext cx="1872208" cy="19568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19420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Exercise</a:t>
            </a:r>
            <a:r>
              <a:rPr lang="nb-NO" dirty="0"/>
              <a:t> 3a: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402832" cy="2332855"/>
          </a:xfrm>
        </p:spPr>
        <p:txBody>
          <a:bodyPr>
            <a:noAutofit/>
          </a:bodyPr>
          <a:lstStyle/>
          <a:p>
            <a:r>
              <a:rPr lang="nb-NO" sz="2400" dirty="0" smtClean="0"/>
              <a:t>Go to «Analyze &gt;Descriptive Statistics &gt;Crosstabs».</a:t>
            </a:r>
          </a:p>
          <a:p>
            <a:r>
              <a:rPr lang="nb-NO" sz="2400" dirty="0" smtClean="0"/>
              <a:t>«smokingNew» as rows</a:t>
            </a:r>
            <a:br>
              <a:rPr lang="nb-NO" sz="2400" dirty="0" smtClean="0"/>
            </a:br>
            <a:r>
              <a:rPr lang="nb-NO" sz="2400" dirty="0" smtClean="0"/>
              <a:t>«miNew» as  columns</a:t>
            </a:r>
          </a:p>
          <a:p>
            <a:r>
              <a:rPr lang="nb-NO" sz="2400" dirty="0" smtClean="0"/>
              <a:t>Click «</a:t>
            </a:r>
            <a:r>
              <a:rPr lang="nb-NO" sz="2400" b="1" dirty="0" smtClean="0">
                <a:solidFill>
                  <a:srgbClr val="FF0000"/>
                </a:solidFill>
              </a:rPr>
              <a:t>Statistics</a:t>
            </a:r>
            <a:r>
              <a:rPr lang="nb-NO" sz="2400" dirty="0"/>
              <a:t>», </a:t>
            </a:r>
            <a:r>
              <a:rPr lang="nb-NO" sz="2400" dirty="0" smtClean="0"/>
              <a:t>and select «</a:t>
            </a:r>
            <a:r>
              <a:rPr lang="nb-NO" sz="2400" b="1" dirty="0" smtClean="0">
                <a:solidFill>
                  <a:srgbClr val="FF0000"/>
                </a:solidFill>
              </a:rPr>
              <a:t>Risk</a:t>
            </a:r>
            <a:r>
              <a:rPr lang="nb-NO" sz="2400" dirty="0"/>
              <a:t>». </a:t>
            </a:r>
            <a:r>
              <a:rPr lang="nb-NO" sz="2400" dirty="0" smtClean="0"/>
              <a:t>Then «</a:t>
            </a:r>
            <a:r>
              <a:rPr lang="nb-NO" sz="2400" b="1" dirty="0" smtClean="0">
                <a:solidFill>
                  <a:srgbClr val="FF0000"/>
                </a:solidFill>
              </a:rPr>
              <a:t>Continue</a:t>
            </a:r>
            <a:r>
              <a:rPr lang="nb-NO" sz="2400" dirty="0" smtClean="0"/>
              <a:t>»</a:t>
            </a:r>
            <a:endParaRPr lang="nb-NO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4427984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372200" y="1340768"/>
            <a:ext cx="1872208" cy="19568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295" y="1484784"/>
            <a:ext cx="301942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930008" y="3297585"/>
            <a:ext cx="1026368" cy="7074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59475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Exercise</a:t>
            </a:r>
            <a:r>
              <a:rPr lang="nb-NO" dirty="0"/>
              <a:t> 3a: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402832" cy="3845024"/>
          </a:xfrm>
        </p:spPr>
        <p:txBody>
          <a:bodyPr>
            <a:noAutofit/>
          </a:bodyPr>
          <a:lstStyle/>
          <a:p>
            <a:r>
              <a:rPr lang="nb-NO" sz="2400" dirty="0" smtClean="0"/>
              <a:t>Go to «Analyze &gt;Descriptive Statistics &gt;Crosstabs».</a:t>
            </a:r>
          </a:p>
          <a:p>
            <a:r>
              <a:rPr lang="nb-NO" sz="2400" dirty="0" smtClean="0"/>
              <a:t>«smokingNew» as rows</a:t>
            </a:r>
            <a:br>
              <a:rPr lang="nb-NO" sz="2400" dirty="0" smtClean="0"/>
            </a:br>
            <a:r>
              <a:rPr lang="nb-NO" sz="2400" dirty="0" smtClean="0"/>
              <a:t>«miNew» as  columns</a:t>
            </a:r>
          </a:p>
          <a:p>
            <a:r>
              <a:rPr lang="nb-NO" sz="2400" dirty="0" smtClean="0"/>
              <a:t>Click «Statistics», and select «Risk». Then «Continue»</a:t>
            </a:r>
          </a:p>
          <a:p>
            <a:r>
              <a:rPr lang="nb-NO" sz="2400" dirty="0" smtClean="0"/>
              <a:t>Click «</a:t>
            </a:r>
            <a:r>
              <a:rPr lang="nb-NO" sz="2400" b="1" dirty="0" smtClean="0">
                <a:solidFill>
                  <a:srgbClr val="FF0000"/>
                </a:solidFill>
              </a:rPr>
              <a:t>Cells</a:t>
            </a:r>
            <a:r>
              <a:rPr lang="nb-NO" sz="2400" dirty="0"/>
              <a:t>», </a:t>
            </a:r>
            <a:r>
              <a:rPr lang="nb-NO" sz="2400" dirty="0" smtClean="0"/>
              <a:t>select «</a:t>
            </a:r>
            <a:r>
              <a:rPr lang="nb-NO" sz="2400" b="1" dirty="0" smtClean="0">
                <a:solidFill>
                  <a:srgbClr val="FF0000"/>
                </a:solidFill>
              </a:rPr>
              <a:t>Observed</a:t>
            </a:r>
            <a:r>
              <a:rPr lang="nb-NO" sz="2400" dirty="0"/>
              <a:t>» </a:t>
            </a:r>
            <a:r>
              <a:rPr lang="nb-NO" sz="2400" dirty="0" smtClean="0"/>
              <a:t>in «</a:t>
            </a:r>
            <a:r>
              <a:rPr lang="nb-NO" sz="2400" b="1" dirty="0" smtClean="0">
                <a:solidFill>
                  <a:srgbClr val="FF0000"/>
                </a:solidFill>
              </a:rPr>
              <a:t>Counts</a:t>
            </a:r>
            <a:r>
              <a:rPr lang="nb-NO" sz="2400" dirty="0"/>
              <a:t>», </a:t>
            </a:r>
            <a:r>
              <a:rPr lang="nb-NO" sz="2400" dirty="0" smtClean="0"/>
              <a:t>«</a:t>
            </a:r>
            <a:r>
              <a:rPr lang="nb-NO" sz="2400" b="1" dirty="0">
                <a:solidFill>
                  <a:srgbClr val="FF0000"/>
                </a:solidFill>
              </a:rPr>
              <a:t>Row</a:t>
            </a:r>
            <a:r>
              <a:rPr lang="nb-NO" sz="2400" dirty="0"/>
              <a:t>» </a:t>
            </a:r>
            <a:r>
              <a:rPr lang="nb-NO" sz="2400" dirty="0" smtClean="0"/>
              <a:t>in «</a:t>
            </a:r>
            <a:r>
              <a:rPr lang="nb-NO" sz="2400" b="1" dirty="0" smtClean="0">
                <a:solidFill>
                  <a:srgbClr val="FF0000"/>
                </a:solidFill>
              </a:rPr>
              <a:t>Percentages</a:t>
            </a:r>
            <a:r>
              <a:rPr lang="nb-NO" sz="2400" dirty="0"/>
              <a:t>». </a:t>
            </a:r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400" dirty="0" smtClean="0"/>
              <a:t>Then «</a:t>
            </a:r>
            <a:r>
              <a:rPr lang="nb-NO" sz="2400" b="1" dirty="0" smtClean="0">
                <a:solidFill>
                  <a:srgbClr val="FF0000"/>
                </a:solidFill>
              </a:rPr>
              <a:t>Continue</a:t>
            </a:r>
            <a:r>
              <a:rPr lang="nb-NO" sz="2400" dirty="0" smtClean="0"/>
              <a:t>».</a:t>
            </a:r>
            <a:endParaRPr lang="nb-NO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4427984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372200" y="1340768"/>
            <a:ext cx="1872208" cy="19568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295" y="1484784"/>
            <a:ext cx="301942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930008" y="3297585"/>
            <a:ext cx="1026368" cy="7074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530" y="1279996"/>
            <a:ext cx="389572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4716016" y="1700808"/>
            <a:ext cx="136815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Oval 15"/>
          <p:cNvSpPr/>
          <p:nvPr/>
        </p:nvSpPr>
        <p:spPr>
          <a:xfrm>
            <a:off x="4499992" y="2865537"/>
            <a:ext cx="136815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6468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Exercise</a:t>
            </a:r>
            <a:r>
              <a:rPr lang="nb-NO" dirty="0"/>
              <a:t> 3a: Solution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4427984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372200" y="1340768"/>
            <a:ext cx="1872208" cy="19568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295" y="1484784"/>
            <a:ext cx="301942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930008" y="3297585"/>
            <a:ext cx="1026368" cy="7074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530" y="1279996"/>
            <a:ext cx="389572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4716016" y="1700808"/>
            <a:ext cx="136815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Oval 15"/>
          <p:cNvSpPr/>
          <p:nvPr/>
        </p:nvSpPr>
        <p:spPr>
          <a:xfrm>
            <a:off x="4499992" y="2865537"/>
            <a:ext cx="136815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70458"/>
            <a:ext cx="4601563" cy="434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5724128" y="4928628"/>
            <a:ext cx="576064" cy="5939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402832" cy="3845024"/>
          </a:xfrm>
        </p:spPr>
        <p:txBody>
          <a:bodyPr>
            <a:noAutofit/>
          </a:bodyPr>
          <a:lstStyle/>
          <a:p>
            <a:r>
              <a:rPr lang="nb-NO" sz="2400" dirty="0" smtClean="0"/>
              <a:t>Go to «Analyze &gt;Descriptive Statistics &gt;Crosstabs».</a:t>
            </a:r>
          </a:p>
          <a:p>
            <a:r>
              <a:rPr lang="nb-NO" sz="2400" dirty="0" smtClean="0"/>
              <a:t>«smokingNew» as rows</a:t>
            </a:r>
            <a:br>
              <a:rPr lang="nb-NO" sz="2400" dirty="0" smtClean="0"/>
            </a:br>
            <a:r>
              <a:rPr lang="nb-NO" sz="2400" dirty="0" smtClean="0"/>
              <a:t>«miNew» as  columns</a:t>
            </a:r>
          </a:p>
          <a:p>
            <a:r>
              <a:rPr lang="nb-NO" sz="2400" dirty="0" smtClean="0"/>
              <a:t>Click «Statistics», and select «Risk». Then «Continue»</a:t>
            </a:r>
          </a:p>
          <a:p>
            <a:r>
              <a:rPr lang="nb-NO" sz="2400" dirty="0" smtClean="0"/>
              <a:t>Click «Cells</a:t>
            </a:r>
            <a:r>
              <a:rPr lang="nb-NO" sz="2400" dirty="0"/>
              <a:t>», </a:t>
            </a:r>
            <a:r>
              <a:rPr lang="nb-NO" sz="2400" dirty="0" smtClean="0"/>
              <a:t>select «Observed</a:t>
            </a:r>
            <a:r>
              <a:rPr lang="nb-NO" sz="2400" dirty="0"/>
              <a:t>» </a:t>
            </a:r>
            <a:r>
              <a:rPr lang="nb-NO" sz="2400" dirty="0" smtClean="0"/>
              <a:t>in «Counts</a:t>
            </a:r>
            <a:r>
              <a:rPr lang="nb-NO" sz="2400" dirty="0"/>
              <a:t>», </a:t>
            </a:r>
            <a:r>
              <a:rPr lang="nb-NO" sz="2400" dirty="0" smtClean="0"/>
              <a:t>«</a:t>
            </a:r>
            <a:r>
              <a:rPr lang="nb-NO" sz="2400" dirty="0"/>
              <a:t>Row» </a:t>
            </a:r>
            <a:r>
              <a:rPr lang="nb-NO" sz="2400" dirty="0" smtClean="0"/>
              <a:t>in «Percentages</a:t>
            </a:r>
            <a:r>
              <a:rPr lang="nb-NO" sz="2400" dirty="0"/>
              <a:t>». </a:t>
            </a:r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400" dirty="0" smtClean="0"/>
              <a:t>Then «Continue».</a:t>
            </a:r>
          </a:p>
          <a:p>
            <a:r>
              <a:rPr lang="nb-NO" sz="2400" dirty="0" smtClean="0"/>
              <a:t>Click «</a:t>
            </a:r>
            <a:r>
              <a:rPr lang="nb-NO" sz="2400" b="1" dirty="0" smtClean="0">
                <a:solidFill>
                  <a:srgbClr val="FF0000"/>
                </a:solidFill>
              </a:rPr>
              <a:t>OK</a:t>
            </a:r>
            <a:r>
              <a:rPr lang="nb-NO" sz="2400" dirty="0" smtClean="0"/>
              <a:t>» in the original dialog box.</a:t>
            </a:r>
          </a:p>
          <a:p>
            <a:endParaRPr lang="nb-NO" sz="2400" dirty="0"/>
          </a:p>
        </p:txBody>
      </p:sp>
    </p:spTree>
    <p:extLst>
      <p:ext uri="{BB962C8B-B14F-4D97-AF65-F5344CB8AC3E}">
        <p14:creationId xmlns="" xmlns:p14="http://schemas.microsoft.com/office/powerpoint/2010/main" val="219366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Exercise</a:t>
            </a:r>
            <a:r>
              <a:rPr lang="nb-NO" dirty="0"/>
              <a:t> 3a: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 smtClean="0"/>
              <a:t>Interpreting output:</a:t>
            </a:r>
          </a:p>
          <a:p>
            <a:r>
              <a:rPr lang="nb-NO" sz="2400" dirty="0" smtClean="0"/>
              <a:t>The</a:t>
            </a:r>
            <a:r>
              <a:rPr lang="nb-NO" sz="2400" b="1" dirty="0" smtClean="0"/>
              <a:t> odds </a:t>
            </a:r>
            <a:r>
              <a:rPr lang="nb-NO" sz="2400" dirty="0" smtClean="0"/>
              <a:t>are</a:t>
            </a:r>
            <a:r>
              <a:rPr lang="nb-NO" sz="2400" b="1" dirty="0" smtClean="0"/>
              <a:t> 2,3 </a:t>
            </a:r>
            <a:r>
              <a:rPr lang="en-US" sz="2400" b="1" dirty="0" smtClean="0"/>
              <a:t>times </a:t>
            </a:r>
            <a:r>
              <a:rPr lang="en-US" sz="2400" dirty="0" smtClean="0"/>
              <a:t>higher </a:t>
            </a:r>
            <a:r>
              <a:rPr lang="nb-NO" sz="2400" dirty="0" smtClean="0"/>
              <a:t>(95% CI: 1,6-3,4)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for smokers, compared </a:t>
            </a:r>
            <a:br>
              <a:rPr lang="en-US" sz="2400" dirty="0" smtClean="0"/>
            </a:br>
            <a:r>
              <a:rPr lang="en-US" sz="2400" dirty="0" smtClean="0"/>
              <a:t>to non-smokers</a:t>
            </a:r>
            <a:endParaRPr lang="nb-NO" sz="2400" dirty="0" smtClean="0"/>
          </a:p>
          <a:p>
            <a:endParaRPr lang="nb-NO" sz="2400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4" y="1556792"/>
            <a:ext cx="488632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68144" y="4365104"/>
            <a:ext cx="223224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83911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In this Section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366" y="1357298"/>
            <a:ext cx="6779096" cy="4525963"/>
          </a:xfrm>
        </p:spPr>
        <p:txBody>
          <a:bodyPr wrap="square">
            <a:normAutofit/>
          </a:bodyPr>
          <a:lstStyle/>
          <a:p>
            <a:pPr algn="ctr"/>
            <a:r>
              <a:rPr lang="nb-NO" dirty="0" smtClean="0"/>
              <a:t>Focus on </a:t>
            </a:r>
            <a:r>
              <a:rPr lang="nb-NO" b="1" dirty="0" smtClean="0"/>
              <a:t>binary </a:t>
            </a:r>
            <a:r>
              <a:rPr lang="nb-NO" dirty="0" smtClean="0"/>
              <a:t>outcome variable</a:t>
            </a:r>
          </a:p>
          <a:p>
            <a:pPr algn="ctr"/>
            <a:r>
              <a:rPr lang="nb-NO" dirty="0" smtClean="0"/>
              <a:t>Find differences between the groups </a:t>
            </a:r>
            <a:r>
              <a:rPr lang="nb-NO" sz="2800" dirty="0" smtClean="0"/>
              <a:t>(</a:t>
            </a:r>
            <a:r>
              <a:rPr lang="en-US" sz="2800" dirty="0" smtClean="0"/>
              <a:t>is the proportion of the disease higher in one group than in another?</a:t>
            </a:r>
            <a:r>
              <a:rPr lang="nb-NO" sz="2800" dirty="0" smtClean="0"/>
              <a:t>?)</a:t>
            </a:r>
            <a:endParaRPr lang="nb-NO" dirty="0" smtClean="0"/>
          </a:p>
          <a:p>
            <a:pPr lvl="1"/>
            <a:r>
              <a:rPr lang="nb-NO" b="1" dirty="0" smtClean="0"/>
              <a:t>Relative risk</a:t>
            </a:r>
          </a:p>
          <a:p>
            <a:pPr lvl="1"/>
            <a:r>
              <a:rPr lang="nb-NO" b="1" dirty="0" smtClean="0"/>
              <a:t>Odds ratio</a:t>
            </a:r>
          </a:p>
          <a:p>
            <a:pPr lvl="1"/>
            <a:r>
              <a:rPr lang="nb-NO" b="1" dirty="0" smtClean="0"/>
              <a:t>χ</a:t>
            </a:r>
            <a:r>
              <a:rPr lang="nb-NO" b="1" baseline="30000" dirty="0" smtClean="0"/>
              <a:t>2</a:t>
            </a:r>
            <a:r>
              <a:rPr lang="nb-NO" b="1" dirty="0" smtClean="0"/>
              <a:t>-test</a:t>
            </a:r>
            <a:endParaRPr lang="nb-NO" b="1" dirty="0"/>
          </a:p>
          <a:p>
            <a:pPr lvl="1"/>
            <a:r>
              <a:rPr lang="nb-NO" b="1" dirty="0" smtClean="0"/>
              <a:t>Logistic regression</a:t>
            </a:r>
          </a:p>
        </p:txBody>
      </p:sp>
    </p:spTree>
    <p:extLst>
      <p:ext uri="{BB962C8B-B14F-4D97-AF65-F5344CB8AC3E}">
        <p14:creationId xmlns="" xmlns:p14="http://schemas.microsoft.com/office/powerpoint/2010/main" val="155178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Exercise</a:t>
            </a:r>
            <a:r>
              <a:rPr lang="nb-NO" dirty="0"/>
              <a:t> 3a: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 smtClean="0"/>
              <a:t>Interpreting output:</a:t>
            </a:r>
          </a:p>
          <a:p>
            <a:r>
              <a:rPr lang="nb-NO" sz="2400" dirty="0" smtClean="0"/>
              <a:t>The</a:t>
            </a:r>
            <a:r>
              <a:rPr lang="nb-NO" sz="2400" b="1" dirty="0" smtClean="0"/>
              <a:t> odds </a:t>
            </a:r>
            <a:r>
              <a:rPr lang="nb-NO" sz="2400" dirty="0" smtClean="0"/>
              <a:t>are</a:t>
            </a:r>
            <a:r>
              <a:rPr lang="nb-NO" sz="2400" b="1" dirty="0" smtClean="0"/>
              <a:t> 2,3 </a:t>
            </a:r>
            <a:r>
              <a:rPr lang="en-US" sz="2400" b="1" dirty="0" smtClean="0"/>
              <a:t>times </a:t>
            </a:r>
            <a:r>
              <a:rPr lang="en-US" sz="2400" dirty="0" smtClean="0"/>
              <a:t>higher </a:t>
            </a:r>
            <a:r>
              <a:rPr lang="nb-NO" sz="2400" dirty="0" smtClean="0"/>
              <a:t>(95% CI: 1,6-3,4)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for smokers, compared </a:t>
            </a:r>
            <a:br>
              <a:rPr lang="en-US" sz="2400" dirty="0" smtClean="0"/>
            </a:br>
            <a:r>
              <a:rPr lang="en-US" sz="2400" dirty="0" smtClean="0"/>
              <a:t>to non-smokers</a:t>
            </a:r>
            <a:endParaRPr lang="nb-NO" sz="2400" dirty="0" smtClean="0"/>
          </a:p>
          <a:p>
            <a:endParaRPr lang="nb-NO" sz="2400" dirty="0" smtClean="0"/>
          </a:p>
          <a:p>
            <a:r>
              <a:rPr lang="nb-NO" sz="2400" dirty="0" smtClean="0"/>
              <a:t>For comparison, </a:t>
            </a:r>
            <a:br>
              <a:rPr lang="nb-NO" sz="2400" dirty="0" smtClean="0"/>
            </a:br>
            <a:r>
              <a:rPr lang="nb-NO" sz="2400" dirty="0" smtClean="0"/>
              <a:t>the </a:t>
            </a:r>
            <a:r>
              <a:rPr lang="nb-NO" sz="2400" b="1" dirty="0" smtClean="0"/>
              <a:t>relative risk </a:t>
            </a:r>
          </a:p>
          <a:p>
            <a:pPr marL="0" indent="0">
              <a:buNone/>
            </a:pPr>
            <a:r>
              <a:rPr lang="nb-NO" sz="2400" dirty="0" smtClean="0"/>
              <a:t>     (317/1491) / (31/295) = 				</a:t>
            </a:r>
            <a:r>
              <a:rPr lang="nb-NO" sz="2400" b="1" dirty="0" smtClean="0"/>
              <a:t>2,02</a:t>
            </a:r>
            <a:endParaRPr lang="nb-NO" sz="2400" b="1" dirty="0"/>
          </a:p>
          <a:p>
            <a:endParaRPr lang="nb-NO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4" y="1556792"/>
            <a:ext cx="488632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/>
          <p:nvPr/>
        </p:nvSpPr>
        <p:spPr>
          <a:xfrm>
            <a:off x="5868144" y="4725144"/>
            <a:ext cx="223224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76410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RR and OR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3095"/>
          </a:xfrm>
        </p:spPr>
        <p:txBody>
          <a:bodyPr>
            <a:normAutofit fontScale="85000" lnSpcReduction="20000"/>
          </a:bodyPr>
          <a:lstStyle/>
          <a:p>
            <a:r>
              <a:rPr lang="nb-NO" b="1" dirty="0" smtClean="0"/>
              <a:t>RR og OR </a:t>
            </a:r>
            <a:r>
              <a:rPr lang="en-US" dirty="0"/>
              <a:t>are useful </a:t>
            </a:r>
            <a:r>
              <a:rPr lang="en-US" dirty="0" smtClean="0"/>
              <a:t>tools to assess the effect </a:t>
            </a:r>
            <a:br>
              <a:rPr lang="en-US" dirty="0" smtClean="0"/>
            </a:br>
            <a:r>
              <a:rPr lang="en-US" dirty="0" smtClean="0"/>
              <a:t>of a binary exposure on </a:t>
            </a:r>
            <a:r>
              <a:rPr lang="en-US" dirty="0"/>
              <a:t>a binary outcome</a:t>
            </a:r>
            <a:endParaRPr lang="nb-NO" dirty="0"/>
          </a:p>
          <a:p>
            <a:pPr lvl="1"/>
            <a:r>
              <a:rPr lang="nb-NO" sz="3400" b="1" dirty="0" smtClean="0"/>
              <a:t>RR is easier to understand</a:t>
            </a:r>
          </a:p>
          <a:p>
            <a:pPr lvl="1"/>
            <a:r>
              <a:rPr lang="nb-NO" sz="3400" b="1" dirty="0" smtClean="0"/>
              <a:t>OR sometimes is more useful</a:t>
            </a:r>
          </a:p>
          <a:p>
            <a:pPr lvl="2"/>
            <a:r>
              <a:rPr lang="nb-NO" sz="2900" dirty="0" smtClean="0"/>
              <a:t>RR </a:t>
            </a:r>
            <a:r>
              <a:rPr lang="en-US" sz="2900" dirty="0" smtClean="0"/>
              <a:t>makes no sense in case-control studies, OR does</a:t>
            </a:r>
            <a:endParaRPr lang="nb-NO" sz="2900" dirty="0" smtClean="0"/>
          </a:p>
          <a:p>
            <a:pPr lvl="2"/>
            <a:r>
              <a:rPr lang="nb-NO" sz="2900" dirty="0" smtClean="0"/>
              <a:t>OR is used in logistic regression i logistisk regresjon</a:t>
            </a:r>
          </a:p>
          <a:p>
            <a:pPr lvl="1"/>
            <a:r>
              <a:rPr lang="nb-NO" sz="3400" b="1" dirty="0" smtClean="0"/>
              <a:t>OR </a:t>
            </a:r>
            <a:r>
              <a:rPr lang="en-US" sz="3400" b="1" dirty="0" smtClean="0"/>
              <a:t>is always more extreme than RR</a:t>
            </a:r>
            <a:endParaRPr lang="nb-NO" sz="3400" b="1" dirty="0" smtClean="0"/>
          </a:p>
          <a:p>
            <a:pPr lvl="2"/>
            <a:r>
              <a:rPr lang="nb-NO" sz="2900" dirty="0" smtClean="0"/>
              <a:t>OR&gt;RR&gt;1</a:t>
            </a:r>
          </a:p>
          <a:p>
            <a:pPr lvl="2"/>
            <a:r>
              <a:rPr lang="nb-NO" sz="2900" dirty="0" smtClean="0"/>
              <a:t>OR&lt;RR&lt;1</a:t>
            </a:r>
          </a:p>
          <a:p>
            <a:pPr lvl="2"/>
            <a:r>
              <a:rPr lang="nb-NO" sz="2900" dirty="0" smtClean="0"/>
              <a:t>OR=RR=1</a:t>
            </a:r>
          </a:p>
          <a:p>
            <a:pPr lvl="2"/>
            <a:r>
              <a:rPr lang="en-US" sz="2900" dirty="0" smtClean="0"/>
              <a:t>If the outcome is rare, then </a:t>
            </a:r>
            <a:r>
              <a:rPr lang="nb-NO" sz="2900" b="1" dirty="0" smtClean="0"/>
              <a:t>OR≈RR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="" xmlns:p14="http://schemas.microsoft.com/office/powerpoint/2010/main" val="16865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</a:t>
            </a:r>
            <a:r>
              <a:rPr lang="nb-NO" baseline="30000" dirty="0" smtClean="0"/>
              <a:t>2</a:t>
            </a:r>
            <a:r>
              <a:rPr lang="nb-NO" dirty="0" smtClean="0"/>
              <a:t>-test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If we are only interested in finding if there is a correlation between the row variable (exposure) and the column variable (outcome), without wanting to quantify the difference between the exposure groups, we can use a </a:t>
            </a:r>
            <a:r>
              <a:rPr lang="el-GR" sz="2800" b="1" dirty="0" smtClean="0"/>
              <a:t>χ</a:t>
            </a:r>
            <a:r>
              <a:rPr lang="nb-NO" sz="2800" b="1" baseline="30000" dirty="0"/>
              <a:t>2</a:t>
            </a:r>
            <a:r>
              <a:rPr lang="nb-NO" sz="2800" b="1" dirty="0"/>
              <a:t>-test</a:t>
            </a:r>
            <a:r>
              <a:rPr lang="nb-NO" sz="2800" dirty="0"/>
              <a:t>.</a:t>
            </a:r>
            <a:endParaRPr lang="nb-NO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220061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</a:t>
            </a:r>
            <a:r>
              <a:rPr lang="nb-NO" baseline="30000" dirty="0"/>
              <a:t>2</a:t>
            </a:r>
            <a:r>
              <a:rPr lang="nb-NO" dirty="0"/>
              <a:t>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If we are only interested in finding if there is a correlation between the row variable (exposure) and the column variable (outcome), without wanting to quantify the difference between the exposure groups, we can use a </a:t>
            </a:r>
            <a:r>
              <a:rPr lang="el-GR" sz="2800" dirty="0" smtClean="0"/>
              <a:t>χ</a:t>
            </a:r>
            <a:r>
              <a:rPr lang="nb-NO" sz="2800" baseline="30000" dirty="0" smtClean="0"/>
              <a:t>2</a:t>
            </a:r>
            <a:r>
              <a:rPr lang="nb-NO" sz="2800" dirty="0" smtClean="0"/>
              <a:t>-test.</a:t>
            </a:r>
          </a:p>
          <a:p>
            <a:r>
              <a:rPr lang="nb-NO" sz="2800" b="1" dirty="0" smtClean="0"/>
              <a:t>Can </a:t>
            </a:r>
            <a:r>
              <a:rPr lang="en-US" sz="2800" b="1" dirty="0" smtClean="0"/>
              <a:t>have more than 2 categories in both variables.</a:t>
            </a:r>
            <a:endParaRPr lang="nb-NO" sz="28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71365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</a:t>
            </a:r>
            <a:r>
              <a:rPr lang="nb-NO" baseline="30000" dirty="0"/>
              <a:t>2</a:t>
            </a:r>
            <a:r>
              <a:rPr lang="nb-NO" dirty="0"/>
              <a:t>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5"/>
          </a:xfrm>
        </p:spPr>
        <p:txBody>
          <a:bodyPr>
            <a:noAutofit/>
          </a:bodyPr>
          <a:lstStyle/>
          <a:p>
            <a:r>
              <a:rPr lang="nb-NO" sz="2400" dirty="0" smtClean="0"/>
              <a:t>Base Idea: comparing what we observe with what we would </a:t>
            </a:r>
            <a:r>
              <a:rPr lang="nb-NO" sz="2400" b="1" i="1" dirty="0" smtClean="0">
                <a:solidFill>
                  <a:srgbClr val="FF0000"/>
                </a:solidFill>
              </a:rPr>
              <a:t>expect</a:t>
            </a:r>
            <a:r>
              <a:rPr lang="nb-NO" sz="2400" i="1" dirty="0" smtClean="0"/>
              <a:t> </a:t>
            </a:r>
            <a:r>
              <a:rPr lang="nb-NO" sz="2400" dirty="0" smtClean="0"/>
              <a:t>if we know that the variables are uncorrelated.</a:t>
            </a:r>
            <a:endParaRPr lang="nb-NO" sz="2400" i="1" dirty="0" smtClean="0"/>
          </a:p>
          <a:p>
            <a:endParaRPr lang="nb-NO" sz="2400" dirty="0" smtClean="0"/>
          </a:p>
          <a:p>
            <a:pPr lvl="1"/>
            <a:r>
              <a:rPr lang="en-US" sz="2400" dirty="0" smtClean="0"/>
              <a:t>The expected numbers are obtained from </a:t>
            </a:r>
            <a:br>
              <a:rPr lang="en-US" sz="2400" dirty="0" smtClean="0"/>
            </a:br>
            <a:r>
              <a:rPr lang="en-US" sz="2400" dirty="0" smtClean="0"/>
              <a:t>the row and column totals in the table.</a:t>
            </a:r>
          </a:p>
          <a:p>
            <a:pPr lvl="1"/>
            <a:r>
              <a:rPr lang="en-US" sz="2400" dirty="0" smtClean="0"/>
              <a:t>Compares the expected numbers with </a:t>
            </a:r>
            <a:br>
              <a:rPr lang="en-US" sz="2400" dirty="0" smtClean="0"/>
            </a:br>
            <a:r>
              <a:rPr lang="en-US" sz="2400" dirty="0" smtClean="0"/>
              <a:t>the </a:t>
            </a:r>
            <a:r>
              <a:rPr lang="en-US" sz="2400" b="1" i="1" dirty="0" smtClean="0">
                <a:solidFill>
                  <a:srgbClr val="FF0000"/>
                </a:solidFill>
              </a:rPr>
              <a:t>observed</a:t>
            </a:r>
            <a:r>
              <a:rPr lang="en-US" sz="2400" dirty="0" smtClean="0"/>
              <a:t> numbers for each cell.</a:t>
            </a:r>
            <a:endParaRPr lang="nb-NO" sz="2400" dirty="0" smtClean="0"/>
          </a:p>
          <a:p>
            <a:pPr marL="457200" lvl="1" indent="0">
              <a:buNone/>
            </a:pPr>
            <a:endParaRPr lang="nb-NO" sz="2400" dirty="0" smtClean="0"/>
          </a:p>
          <a:p>
            <a:r>
              <a:rPr lang="nb-NO" sz="2400" dirty="0" smtClean="0"/>
              <a:t>Variable coding is not influent for SPSS.</a:t>
            </a:r>
            <a:endParaRPr lang="nb-NO" sz="2400" dirty="0"/>
          </a:p>
        </p:txBody>
      </p:sp>
    </p:spTree>
    <p:extLst>
      <p:ext uri="{BB962C8B-B14F-4D97-AF65-F5344CB8AC3E}">
        <p14:creationId xmlns="" xmlns:p14="http://schemas.microsoft.com/office/powerpoint/2010/main" val="90740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</a:t>
            </a:r>
            <a:r>
              <a:rPr lang="nb-NO" baseline="30000" dirty="0"/>
              <a:t>2</a:t>
            </a:r>
            <a:r>
              <a:rPr lang="nb-NO" dirty="0"/>
              <a:t>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21888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We want to find out if there is a connection between BMI categories and diabetes.</a:t>
            </a:r>
          </a:p>
          <a:p>
            <a:pPr marL="0" indent="0">
              <a:buNone/>
            </a:pPr>
            <a:r>
              <a:rPr lang="nb-NO" sz="2400" dirty="0" smtClean="0"/>
              <a:t>-    «</a:t>
            </a:r>
            <a:r>
              <a:rPr lang="nb-NO" sz="2400" b="1" dirty="0" smtClean="0">
                <a:solidFill>
                  <a:srgbClr val="00B050"/>
                </a:solidFill>
              </a:rPr>
              <a:t>bmicat</a:t>
            </a:r>
            <a:r>
              <a:rPr lang="nb-NO" sz="2400" dirty="0" smtClean="0"/>
              <a:t>» (</a:t>
            </a:r>
            <a:r>
              <a:rPr lang="en-US" sz="2400" dirty="0" smtClean="0"/>
              <a:t>exposure</a:t>
            </a:r>
            <a:r>
              <a:rPr lang="nb-NO" sz="2400" dirty="0" smtClean="0"/>
              <a:t>) </a:t>
            </a:r>
            <a:br>
              <a:rPr lang="nb-NO" sz="2400" dirty="0" smtClean="0"/>
            </a:br>
            <a:r>
              <a:rPr lang="nb-NO" sz="2400" dirty="0" smtClean="0"/>
              <a:t>- «</a:t>
            </a:r>
            <a:r>
              <a:rPr lang="nb-NO" sz="2400" b="1" dirty="0" smtClean="0">
                <a:solidFill>
                  <a:srgbClr val="00B050"/>
                </a:solidFill>
              </a:rPr>
              <a:t>diabetes</a:t>
            </a:r>
            <a:r>
              <a:rPr lang="nb-NO" sz="2400" dirty="0" smtClean="0"/>
              <a:t>» (</a:t>
            </a:r>
            <a:r>
              <a:rPr lang="en-US" sz="2400" dirty="0" smtClean="0"/>
              <a:t>outcomes</a:t>
            </a:r>
            <a:r>
              <a:rPr lang="nb-NO" sz="2400" dirty="0" smtClean="0"/>
              <a:t>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8680"/>
            <a:ext cx="4355976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0063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</a:t>
            </a:r>
            <a:r>
              <a:rPr lang="nb-NO" baseline="30000" dirty="0"/>
              <a:t>2</a:t>
            </a:r>
            <a:r>
              <a:rPr lang="nb-NO" dirty="0"/>
              <a:t>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25488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We want to find out if there is a connection between BMI categories and diabetes.</a:t>
            </a:r>
          </a:p>
          <a:p>
            <a:r>
              <a:rPr lang="nb-NO" sz="2400" dirty="0" smtClean="0"/>
              <a:t>Go to «</a:t>
            </a:r>
            <a:r>
              <a:rPr lang="nb-NO" sz="2400" dirty="0" smtClean="0">
                <a:solidFill>
                  <a:srgbClr val="FF0000"/>
                </a:solidFill>
              </a:rPr>
              <a:t>Analyze &gt;Descriptive Statistics &gt;Crosstabs</a:t>
            </a:r>
            <a:r>
              <a:rPr lang="nb-NO" sz="2400" dirty="0" smtClean="0"/>
              <a:t>»</a:t>
            </a:r>
            <a:br>
              <a:rPr lang="nb-NO" sz="2400" dirty="0" smtClean="0"/>
            </a:br>
            <a:r>
              <a:rPr lang="nb-NO" sz="2400" dirty="0" smtClean="0"/>
              <a:t>Add «</a:t>
            </a:r>
            <a:r>
              <a:rPr lang="nb-NO" sz="2400" dirty="0" smtClean="0">
                <a:solidFill>
                  <a:srgbClr val="00B050"/>
                </a:solidFill>
              </a:rPr>
              <a:t>bmicat</a:t>
            </a:r>
            <a:r>
              <a:rPr lang="nb-NO" sz="2400" dirty="0" smtClean="0"/>
              <a:t>» in «</a:t>
            </a:r>
            <a:r>
              <a:rPr lang="nb-NO" sz="2400" dirty="0" smtClean="0">
                <a:solidFill>
                  <a:srgbClr val="FF0000"/>
                </a:solidFill>
              </a:rPr>
              <a:t>Rows</a:t>
            </a:r>
            <a:r>
              <a:rPr lang="nb-NO" sz="2400" dirty="0" smtClean="0"/>
              <a:t>», </a:t>
            </a:r>
            <a:br>
              <a:rPr lang="nb-NO" sz="2400" dirty="0" smtClean="0"/>
            </a:br>
            <a:r>
              <a:rPr lang="nb-NO" sz="2400" dirty="0" smtClean="0"/>
              <a:t>and «</a:t>
            </a:r>
            <a:r>
              <a:rPr lang="nb-NO" sz="2400" dirty="0" smtClean="0">
                <a:solidFill>
                  <a:srgbClr val="00B050"/>
                </a:solidFill>
              </a:rPr>
              <a:t>diabetes</a:t>
            </a:r>
            <a:r>
              <a:rPr lang="nb-NO" sz="2400" dirty="0" smtClean="0"/>
              <a:t>» in «</a:t>
            </a:r>
            <a:r>
              <a:rPr lang="nb-NO" sz="2400" dirty="0" smtClean="0">
                <a:solidFill>
                  <a:srgbClr val="FF0000"/>
                </a:solidFill>
              </a:rPr>
              <a:t>Columns</a:t>
            </a:r>
            <a:r>
              <a:rPr lang="nb-NO" sz="2400" dirty="0" smtClean="0"/>
              <a:t>».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8680"/>
            <a:ext cx="4355976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300192" y="1556792"/>
            <a:ext cx="2232248" cy="2016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89719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</a:t>
            </a:r>
            <a:r>
              <a:rPr lang="nb-NO" baseline="30000" dirty="0"/>
              <a:t>2</a:t>
            </a:r>
            <a:r>
              <a:rPr lang="nb-NO" dirty="0"/>
              <a:t>-test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8680"/>
            <a:ext cx="4355976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300192" y="1556792"/>
            <a:ext cx="2232248" cy="2016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316" y="1365587"/>
            <a:ext cx="30480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892316" y="1556792"/>
            <a:ext cx="152400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4402832" cy="2548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want to find out if there is a connection between BMI categories and diabetes.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Go to «Analyze &gt;Descriptive Statistics &gt;Crosstabs».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400" dirty="0" smtClean="0"/>
              <a:t>Click «</a:t>
            </a:r>
            <a:r>
              <a:rPr lang="nb-NO" sz="2400" dirty="0" smtClean="0">
                <a:solidFill>
                  <a:srgbClr val="FF0000"/>
                </a:solidFill>
              </a:rPr>
              <a:t>Statistics</a:t>
            </a:r>
            <a:r>
              <a:rPr lang="nb-NO" sz="2400" dirty="0" smtClean="0"/>
              <a:t>», and select «</a:t>
            </a:r>
            <a:r>
              <a:rPr lang="nb-NO" sz="2400" dirty="0" smtClean="0">
                <a:solidFill>
                  <a:srgbClr val="FF0000"/>
                </a:solidFill>
              </a:rPr>
              <a:t>Chi-square</a:t>
            </a:r>
            <a:r>
              <a:rPr lang="nb-NO" sz="2400" dirty="0" smtClean="0"/>
              <a:t>», then «</a:t>
            </a:r>
            <a:r>
              <a:rPr lang="nb-NO" sz="2400" dirty="0" smtClean="0">
                <a:solidFill>
                  <a:srgbClr val="FF0000"/>
                </a:solidFill>
              </a:rPr>
              <a:t>Continue</a:t>
            </a:r>
            <a:r>
              <a:rPr lang="nb-NO" sz="2400" dirty="0" smtClean="0"/>
              <a:t>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590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</a:t>
            </a:r>
            <a:r>
              <a:rPr lang="nb-NO" baseline="30000" dirty="0"/>
              <a:t>2</a:t>
            </a:r>
            <a:r>
              <a:rPr lang="nb-NO" dirty="0"/>
              <a:t>-test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8680"/>
            <a:ext cx="4355976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300192" y="1556792"/>
            <a:ext cx="2232248" cy="2016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316" y="1365587"/>
            <a:ext cx="30480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892316" y="1556792"/>
            <a:ext cx="152400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50578"/>
            <a:ext cx="39338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4788024" y="1556792"/>
            <a:ext cx="1512168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Oval 6"/>
          <p:cNvSpPr/>
          <p:nvPr/>
        </p:nvSpPr>
        <p:spPr>
          <a:xfrm>
            <a:off x="4860032" y="2852936"/>
            <a:ext cx="1032284" cy="6088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600200"/>
            <a:ext cx="4402832" cy="2548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want to find out if there is a connection between BMI categories and diabetes.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Go to «Analyze &gt;Descriptive Statistics &gt;Crosstabs».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400" dirty="0" smtClean="0"/>
              <a:t>Click «Statistics», and select «Chi-square», then «Continue»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400" dirty="0" smtClean="0"/>
              <a:t>Click «</a:t>
            </a:r>
            <a:r>
              <a:rPr lang="nb-NO" sz="2400" dirty="0" smtClean="0">
                <a:solidFill>
                  <a:srgbClr val="FF0000"/>
                </a:solidFill>
              </a:rPr>
              <a:t>Cells</a:t>
            </a:r>
            <a:r>
              <a:rPr lang="nb-NO" sz="2400" dirty="0" smtClean="0"/>
              <a:t>», and select «</a:t>
            </a:r>
            <a:r>
              <a:rPr lang="nb-NO" sz="2400" dirty="0" smtClean="0">
                <a:solidFill>
                  <a:srgbClr val="FF0000"/>
                </a:solidFill>
              </a:rPr>
              <a:t>Observed</a:t>
            </a:r>
            <a:r>
              <a:rPr lang="nb-NO" sz="2400" dirty="0" smtClean="0"/>
              <a:t>» and «</a:t>
            </a:r>
            <a:r>
              <a:rPr lang="nb-NO" sz="2400" dirty="0" smtClean="0">
                <a:solidFill>
                  <a:srgbClr val="FF0000"/>
                </a:solidFill>
              </a:rPr>
              <a:t>Expected</a:t>
            </a:r>
            <a:r>
              <a:rPr lang="nb-NO" sz="2400" dirty="0" smtClean="0"/>
              <a:t>» under «</a:t>
            </a:r>
            <a:r>
              <a:rPr lang="nb-NO" sz="2400" dirty="0" smtClean="0">
                <a:solidFill>
                  <a:srgbClr val="FF0000"/>
                </a:solidFill>
              </a:rPr>
              <a:t>Counts</a:t>
            </a:r>
            <a:r>
              <a:rPr lang="nb-NO" sz="2400" dirty="0" smtClean="0"/>
              <a:t>» and «</a:t>
            </a:r>
            <a:r>
              <a:rPr lang="nb-NO" sz="2400" dirty="0" smtClean="0">
                <a:solidFill>
                  <a:srgbClr val="FF0000"/>
                </a:solidFill>
              </a:rPr>
              <a:t>Row</a:t>
            </a:r>
            <a:r>
              <a:rPr lang="nb-NO" sz="2400" dirty="0" smtClean="0"/>
              <a:t>» under «</a:t>
            </a:r>
            <a:r>
              <a:rPr lang="nb-NO" sz="2400" dirty="0" smtClean="0">
                <a:solidFill>
                  <a:srgbClr val="FF0000"/>
                </a:solidFill>
              </a:rPr>
              <a:t>Percentages</a:t>
            </a:r>
            <a:r>
              <a:rPr lang="nb-NO" sz="2400" dirty="0" smtClean="0"/>
              <a:t>». </a:t>
            </a:r>
            <a:br>
              <a:rPr lang="nb-NO" sz="2400" dirty="0" smtClean="0"/>
            </a:br>
            <a:r>
              <a:rPr lang="nb-NO" sz="2400" dirty="0" smtClean="0"/>
              <a:t>Then «</a:t>
            </a:r>
            <a:r>
              <a:rPr lang="nb-NO" sz="2400" dirty="0" smtClean="0">
                <a:solidFill>
                  <a:srgbClr val="FF0000"/>
                </a:solidFill>
              </a:rPr>
              <a:t>Continue</a:t>
            </a:r>
            <a:r>
              <a:rPr lang="nb-NO" sz="2400" dirty="0" smtClean="0"/>
              <a:t>»...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771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</a:t>
            </a:r>
            <a:r>
              <a:rPr lang="nb-NO" baseline="30000" dirty="0"/>
              <a:t>2</a:t>
            </a:r>
            <a:r>
              <a:rPr lang="nb-NO" dirty="0"/>
              <a:t>-test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8680"/>
            <a:ext cx="4355976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300192" y="1556792"/>
            <a:ext cx="2232248" cy="2016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316" y="1365587"/>
            <a:ext cx="30480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892316" y="1556792"/>
            <a:ext cx="152400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50578"/>
            <a:ext cx="39338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4788024" y="1556792"/>
            <a:ext cx="1512168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Oval 6"/>
          <p:cNvSpPr/>
          <p:nvPr/>
        </p:nvSpPr>
        <p:spPr>
          <a:xfrm>
            <a:off x="4860032" y="2852936"/>
            <a:ext cx="1032284" cy="6088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50578"/>
            <a:ext cx="4364738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5892316" y="4785062"/>
            <a:ext cx="762000" cy="7198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600200"/>
            <a:ext cx="4402832" cy="2548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We want to find out if there is a connection between BMI categories and diabetes.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Go to «Analyze &gt;Descriptive Statistics &gt;Crosstabs».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400" dirty="0" smtClean="0"/>
              <a:t>Click «Statistics», and select «Chi-square», then «Continue»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400" dirty="0" smtClean="0"/>
              <a:t>Click «Cells», and select «Observed» and «Expected» under «Counts» and «Row» under «Percentages». </a:t>
            </a:r>
            <a:br>
              <a:rPr lang="nb-NO" sz="2400" dirty="0" smtClean="0"/>
            </a:br>
            <a:r>
              <a:rPr lang="nb-NO" sz="2400" dirty="0" smtClean="0"/>
              <a:t>Then «Continue» and «</a:t>
            </a:r>
            <a:r>
              <a:rPr lang="nb-NO" sz="2400" dirty="0" smtClean="0">
                <a:solidFill>
                  <a:srgbClr val="FF0000"/>
                </a:solidFill>
              </a:rPr>
              <a:t>OK</a:t>
            </a:r>
            <a:r>
              <a:rPr lang="nb-NO" sz="2400" dirty="0" smtClean="0"/>
              <a:t>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336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altLang="nb-NO" dirty="0" smtClean="0"/>
              <a:t>Organize categorical data</a:t>
            </a:r>
            <a:endParaRPr lang="nb-NO" altLang="nb-NO" dirty="0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algn="ctr">
              <a:buFontTx/>
              <a:buNone/>
            </a:pPr>
            <a:r>
              <a:rPr lang="nb-NO" altLang="nb-NO" b="1" dirty="0">
                <a:solidFill>
                  <a:schemeClr val="tx1"/>
                </a:solidFill>
              </a:rPr>
              <a:t>2 x 2 </a:t>
            </a:r>
            <a:r>
              <a:rPr lang="nb-NO" altLang="nb-NO" b="1" dirty="0" smtClean="0">
                <a:solidFill>
                  <a:schemeClr val="tx1"/>
                </a:solidFill>
              </a:rPr>
              <a:t>table</a:t>
            </a:r>
            <a:endParaRPr lang="nb-NO" altLang="nb-NO" b="1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nb-NO" altLang="nb-NO" dirty="0">
              <a:solidFill>
                <a:schemeClr val="tx1"/>
              </a:solidFill>
            </a:endParaRPr>
          </a:p>
        </p:txBody>
      </p:sp>
      <p:graphicFrame>
        <p:nvGraphicFramePr>
          <p:cNvPr id="283652" name="Group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31156552"/>
              </p:ext>
            </p:extLst>
          </p:nvPr>
        </p:nvGraphicFramePr>
        <p:xfrm>
          <a:off x="1219200" y="2133600"/>
          <a:ext cx="6858000" cy="3864864"/>
        </p:xfrm>
        <a:graphic>
          <a:graphicData uri="http://schemas.openxmlformats.org/drawingml/2006/table">
            <a:tbl>
              <a:tblPr/>
              <a:tblGrid>
                <a:gridCol w="1885950"/>
                <a:gridCol w="1543050"/>
                <a:gridCol w="1514475"/>
                <a:gridCol w="1914525"/>
              </a:tblGrid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nb-NO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Disease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Yes/+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Disease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  <a:sym typeface="Symbol" pitchFamily="18" charset="2"/>
                        </a:rPr>
                        <a:t>No/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Total</a:t>
                      </a:r>
                      <a:endParaRPr kumimoji="0" lang="nb-NO" altLang="nb-NO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1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Exposure</a:t>
                      </a:r>
                      <a:br>
                        <a:rPr kumimoji="0" lang="nb-NO" altLang="nb-N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</a:br>
                      <a:r>
                        <a:rPr kumimoji="0" lang="nb-NO" altLang="nb-N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Yes/+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(</a:t>
                      </a:r>
                      <a:r>
                        <a:rPr kumimoji="0" lang="nb-NO" altLang="nb-NO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a+b</a:t>
                      </a:r>
                      <a:r>
                        <a:rPr kumimoji="0" lang="nb-NO" alt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)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42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Exposure</a:t>
                      </a:r>
                      <a:br>
                        <a:rPr kumimoji="0" lang="nb-NO" altLang="nb-N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</a:br>
                      <a:r>
                        <a:rPr kumimoji="0" lang="nb-NO" altLang="nb-N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No</a:t>
                      </a:r>
                      <a:r>
                        <a:rPr kumimoji="0" lang="nb-NO" altLang="nb-N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  <a:sym typeface="Symbol" pitchFamily="18" charset="2"/>
                        </a:rPr>
                        <a:t>/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(c+d)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41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Total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(a+c)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(b+d)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(</a:t>
                      </a:r>
                      <a:r>
                        <a:rPr kumimoji="0" lang="nb-NO" altLang="nb-NO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a+b+c+d</a:t>
                      </a:r>
                      <a:r>
                        <a:rPr kumimoji="0" lang="nb-NO" altLang="nb-N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) = 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5686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</a:t>
            </a:r>
            <a:r>
              <a:rPr lang="nb-NO" baseline="30000" dirty="0"/>
              <a:t>2</a:t>
            </a:r>
            <a:r>
              <a:rPr lang="nb-NO" dirty="0"/>
              <a:t>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3499114" cy="1277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/>
              <a:t>Interpreting output:</a:t>
            </a:r>
          </a:p>
          <a:p>
            <a:r>
              <a:rPr lang="nb-NO" dirty="0" smtClean="0"/>
              <a:t>First table:</a:t>
            </a:r>
          </a:p>
          <a:p>
            <a:pPr lvl="1"/>
            <a:r>
              <a:rPr lang="nb-NO" dirty="0" smtClean="0"/>
              <a:t>Observed counts.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314" y="1196752"/>
            <a:ext cx="5187686" cy="547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96136" y="1772816"/>
            <a:ext cx="27363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/>
          <p:cNvSpPr/>
          <p:nvPr/>
        </p:nvSpPr>
        <p:spPr>
          <a:xfrm>
            <a:off x="5796136" y="2348880"/>
            <a:ext cx="27363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ctangle 6"/>
          <p:cNvSpPr/>
          <p:nvPr/>
        </p:nvSpPr>
        <p:spPr>
          <a:xfrm>
            <a:off x="5796136" y="2996952"/>
            <a:ext cx="27363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/>
          <p:cNvSpPr/>
          <p:nvPr/>
        </p:nvSpPr>
        <p:spPr>
          <a:xfrm>
            <a:off x="5796136" y="3573016"/>
            <a:ext cx="27363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43067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</a:t>
            </a:r>
            <a:r>
              <a:rPr lang="nb-NO" baseline="30000" dirty="0"/>
              <a:t>2</a:t>
            </a:r>
            <a:r>
              <a:rPr lang="nb-NO" dirty="0"/>
              <a:t>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499114" cy="24716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/>
              <a:t>Interpreting output:</a:t>
            </a:r>
          </a:p>
          <a:p>
            <a:r>
              <a:rPr lang="nb-NO" dirty="0" smtClean="0"/>
              <a:t>First table:</a:t>
            </a:r>
          </a:p>
          <a:p>
            <a:pPr lvl="1"/>
            <a:r>
              <a:rPr lang="nb-NO" dirty="0" smtClean="0"/>
              <a:t>Observed counts.</a:t>
            </a:r>
          </a:p>
          <a:p>
            <a:pPr lvl="1"/>
            <a:r>
              <a:rPr lang="en-US" dirty="0" smtClean="0"/>
              <a:t>Expected counts </a:t>
            </a:r>
            <a:br>
              <a:rPr lang="en-US" dirty="0" smtClean="0"/>
            </a:br>
            <a:r>
              <a:rPr lang="en-US" dirty="0" smtClean="0"/>
              <a:t>(if there was no difference in the BMI categories).</a:t>
            </a:r>
            <a:endParaRPr lang="nb-NO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314" y="1196752"/>
            <a:ext cx="5187686" cy="547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776160" y="1955434"/>
            <a:ext cx="27363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/>
          <p:cNvSpPr/>
          <p:nvPr/>
        </p:nvSpPr>
        <p:spPr>
          <a:xfrm>
            <a:off x="5776160" y="2564904"/>
            <a:ext cx="27363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/>
        </p:nvSpPr>
        <p:spPr>
          <a:xfrm>
            <a:off x="5776160" y="3143248"/>
            <a:ext cx="27363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5764786" y="3786190"/>
            <a:ext cx="2736304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45970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</a:t>
            </a:r>
            <a:r>
              <a:rPr lang="nb-NO" baseline="30000" dirty="0"/>
              <a:t>2</a:t>
            </a:r>
            <a:r>
              <a:rPr lang="nb-NO" dirty="0"/>
              <a:t>-test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314" y="1196752"/>
            <a:ext cx="5187686" cy="547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 flipH="1">
            <a:off x="7956376" y="2167585"/>
            <a:ext cx="556088" cy="2893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/>
          <p:cNvSpPr/>
          <p:nvPr/>
        </p:nvSpPr>
        <p:spPr>
          <a:xfrm flipH="1">
            <a:off x="7951373" y="2732549"/>
            <a:ext cx="556088" cy="2893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/>
        </p:nvSpPr>
        <p:spPr>
          <a:xfrm flipH="1">
            <a:off x="7951373" y="3319335"/>
            <a:ext cx="556088" cy="2893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/>
          <p:cNvSpPr/>
          <p:nvPr/>
        </p:nvSpPr>
        <p:spPr>
          <a:xfrm flipH="1">
            <a:off x="7951373" y="3927199"/>
            <a:ext cx="556088" cy="2893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28596" y="3929067"/>
            <a:ext cx="3499114" cy="1714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400" dirty="0" smtClean="0"/>
              <a:t>The proportion </a:t>
            </a:r>
            <a:br>
              <a:rPr lang="en-US" sz="2400" dirty="0" smtClean="0"/>
            </a:br>
            <a:r>
              <a:rPr lang="en-US" sz="2400" dirty="0" smtClean="0"/>
              <a:t>with diabetes in each category.</a:t>
            </a:r>
            <a:endParaRPr lang="nb-NO" sz="2400" dirty="0" smtClean="0"/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nb-NO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499114" cy="24716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/>
              <a:t>Interpreting output:</a:t>
            </a:r>
          </a:p>
          <a:p>
            <a:r>
              <a:rPr lang="nb-NO" dirty="0" smtClean="0"/>
              <a:t>First table:</a:t>
            </a:r>
          </a:p>
          <a:p>
            <a:pPr lvl="1"/>
            <a:r>
              <a:rPr lang="nb-NO" dirty="0" smtClean="0"/>
              <a:t>Observed counts.</a:t>
            </a:r>
          </a:p>
          <a:p>
            <a:pPr lvl="1"/>
            <a:r>
              <a:rPr lang="en-US" dirty="0" smtClean="0"/>
              <a:t>Expected counts </a:t>
            </a:r>
            <a:br>
              <a:rPr lang="en-US" dirty="0" smtClean="0"/>
            </a:br>
            <a:r>
              <a:rPr lang="en-US" dirty="0" smtClean="0"/>
              <a:t>(if there was no difference in the BMI categories).</a:t>
            </a:r>
            <a:endParaRPr lang="nb-NO" dirty="0" smtClean="0"/>
          </a:p>
        </p:txBody>
      </p:sp>
    </p:spTree>
    <p:extLst>
      <p:ext uri="{BB962C8B-B14F-4D97-AF65-F5344CB8AC3E}">
        <p14:creationId xmlns="" xmlns:p14="http://schemas.microsoft.com/office/powerpoint/2010/main" val="267283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</a:t>
            </a:r>
            <a:r>
              <a:rPr lang="nb-NO" baseline="30000" dirty="0"/>
              <a:t>2</a:t>
            </a:r>
            <a:r>
              <a:rPr lang="nb-NO" dirty="0"/>
              <a:t>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5072074"/>
            <a:ext cx="3499114" cy="802349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second table gives the result of the </a:t>
            </a:r>
            <a:r>
              <a:rPr lang="el-GR" sz="2400" dirty="0" smtClean="0"/>
              <a:t>χ</a:t>
            </a:r>
            <a:r>
              <a:rPr lang="nb-NO" sz="2400" baseline="30000" dirty="0" smtClean="0"/>
              <a:t>2</a:t>
            </a:r>
            <a:r>
              <a:rPr lang="nb-NO" sz="2400" dirty="0" smtClean="0"/>
              <a:t>-test.</a:t>
            </a:r>
            <a:br>
              <a:rPr lang="nb-NO" sz="2400" dirty="0" smtClean="0"/>
            </a:br>
            <a:endParaRPr lang="nb-NO" sz="24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314" y="1196752"/>
            <a:ext cx="5187686" cy="547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6314" y="5085184"/>
            <a:ext cx="3568013" cy="15823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8596" y="3929067"/>
            <a:ext cx="3499114" cy="1214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400" dirty="0" smtClean="0"/>
              <a:t>The proportion </a:t>
            </a:r>
            <a:br>
              <a:rPr lang="en-US" sz="2400" dirty="0" smtClean="0"/>
            </a:br>
            <a:r>
              <a:rPr lang="en-US" sz="2400" dirty="0" smtClean="0"/>
              <a:t>with diabetes in each category.</a:t>
            </a:r>
            <a:endParaRPr lang="nb-NO" sz="2400" dirty="0" smtClean="0"/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nb-NO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1"/>
            <a:ext cx="3499114" cy="24716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Interpreting output: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table: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b-NO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Observed counts.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Expected counts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(if there was no difference in the BMI categories).</a:t>
            </a:r>
            <a:endParaRPr kumimoji="0" lang="nb-NO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370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</a:t>
            </a:r>
            <a:r>
              <a:rPr lang="nb-NO" baseline="30000" dirty="0"/>
              <a:t>2</a:t>
            </a:r>
            <a:r>
              <a:rPr lang="nb-NO" dirty="0"/>
              <a:t>-test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314" y="1196752"/>
            <a:ext cx="5187686" cy="547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50157" y="5517232"/>
            <a:ext cx="830155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4"/>
          <p:cNvSpPr/>
          <p:nvPr/>
        </p:nvSpPr>
        <p:spPr>
          <a:xfrm>
            <a:off x="6550157" y="5877272"/>
            <a:ext cx="830155" cy="28803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158" y="5072074"/>
            <a:ext cx="3499114" cy="802349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second table gives the result of the </a:t>
            </a:r>
            <a:r>
              <a:rPr lang="el-GR" sz="2400" dirty="0" smtClean="0"/>
              <a:t>χ</a:t>
            </a:r>
            <a:r>
              <a:rPr lang="nb-NO" sz="2400" baseline="30000" dirty="0" smtClean="0"/>
              <a:t>2</a:t>
            </a:r>
            <a:r>
              <a:rPr lang="nb-NO" sz="2400" dirty="0" smtClean="0"/>
              <a:t>-test.</a:t>
            </a:r>
            <a:br>
              <a:rPr lang="nb-NO" sz="2400" dirty="0" smtClean="0"/>
            </a:br>
            <a:r>
              <a:rPr lang="nb-NO" sz="2400" dirty="0" smtClean="0"/>
              <a:t>- </a:t>
            </a:r>
            <a:r>
              <a:rPr lang="nb-NO" sz="2000" dirty="0" smtClean="0"/>
              <a:t>BMI does not have an</a:t>
            </a:r>
            <a:br>
              <a:rPr lang="nb-NO" sz="2000" dirty="0" smtClean="0"/>
            </a:br>
            <a:r>
              <a:rPr lang="nb-NO" sz="2000" dirty="0" smtClean="0"/>
              <a:t>   effect on Diabetes</a:t>
            </a:r>
            <a:endParaRPr lang="nb-NO" sz="24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28596" y="3929067"/>
            <a:ext cx="3499114" cy="1214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400" dirty="0" smtClean="0"/>
              <a:t>The proportion </a:t>
            </a:r>
            <a:br>
              <a:rPr lang="en-US" sz="2400" dirty="0" smtClean="0"/>
            </a:br>
            <a:r>
              <a:rPr lang="en-US" sz="2400" dirty="0" smtClean="0"/>
              <a:t>with diabetes in each category.</a:t>
            </a:r>
            <a:endParaRPr lang="nb-NO" sz="2400" dirty="0" smtClean="0"/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nb-NO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600201"/>
            <a:ext cx="3499114" cy="24716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Interpreting output: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table: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b-NO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Observed counts.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Expected counts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(if there was no difference in the BMI categories).</a:t>
            </a:r>
            <a:endParaRPr kumimoji="0" lang="nb-NO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810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</a:t>
            </a:r>
            <a:r>
              <a:rPr lang="nb-NO" baseline="30000" dirty="0"/>
              <a:t>2</a:t>
            </a:r>
            <a:r>
              <a:rPr lang="nb-NO" dirty="0"/>
              <a:t>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sz="3100" dirty="0" smtClean="0"/>
              <a:t>To </a:t>
            </a:r>
            <a:r>
              <a:rPr lang="nb-NO" sz="3100" dirty="0" err="1" smtClean="0"/>
              <a:t>use</a:t>
            </a:r>
            <a:r>
              <a:rPr lang="nb-NO" sz="3100" dirty="0" smtClean="0"/>
              <a:t> </a:t>
            </a:r>
            <a:r>
              <a:rPr lang="nb-NO" sz="3100" dirty="0" err="1" smtClean="0"/>
              <a:t>the</a:t>
            </a:r>
            <a:r>
              <a:rPr lang="nb-NO" sz="3100" dirty="0" smtClean="0"/>
              <a:t> </a:t>
            </a:r>
            <a:r>
              <a:rPr lang="el-GR" sz="3100" dirty="0" smtClean="0"/>
              <a:t>χ</a:t>
            </a:r>
            <a:r>
              <a:rPr lang="nb-NO" sz="3100" baseline="30000" dirty="0" smtClean="0"/>
              <a:t>2</a:t>
            </a:r>
            <a:r>
              <a:rPr lang="nb-NO" sz="3100" dirty="0" smtClean="0"/>
              <a:t>-tes for </a:t>
            </a:r>
            <a:r>
              <a:rPr lang="nb-NO" sz="3100" dirty="0"/>
              <a:t>a</a:t>
            </a:r>
            <a:r>
              <a:rPr lang="nb-NO" sz="3100" dirty="0" smtClean="0"/>
              <a:t> </a:t>
            </a:r>
            <a:r>
              <a:rPr lang="nb-NO" sz="3100" i="1" dirty="0" smtClean="0">
                <a:solidFill>
                  <a:schemeClr val="accent1"/>
                </a:solidFill>
              </a:rPr>
              <a:t>2x2-table</a:t>
            </a:r>
            <a:r>
              <a:rPr lang="nb-NO" sz="3100" dirty="0" smtClean="0"/>
              <a:t>:</a:t>
            </a:r>
          </a:p>
          <a:p>
            <a:r>
              <a:rPr lang="en-US" sz="3100" dirty="0"/>
              <a:t>Total number of units </a:t>
            </a:r>
            <a:r>
              <a:rPr lang="en-US" sz="3100" dirty="0" smtClean="0"/>
              <a:t>in the table/study have to be above 40</a:t>
            </a:r>
            <a:endParaRPr lang="nb-NO" sz="3100" dirty="0" smtClean="0"/>
          </a:p>
          <a:p>
            <a:pPr marL="0" indent="0">
              <a:buNone/>
            </a:pPr>
            <a:r>
              <a:rPr lang="nb-NO" sz="3100" dirty="0" smtClean="0">
                <a:solidFill>
                  <a:srgbClr val="FF0000"/>
                </a:solidFill>
              </a:rPr>
              <a:t>OR</a:t>
            </a:r>
          </a:p>
          <a:p>
            <a:r>
              <a:rPr lang="en-US" sz="3100" dirty="0"/>
              <a:t>Total </a:t>
            </a:r>
            <a:r>
              <a:rPr lang="en-US" sz="3100" dirty="0" smtClean="0"/>
              <a:t>number of units </a:t>
            </a:r>
            <a:r>
              <a:rPr lang="en-US" sz="3100" dirty="0"/>
              <a:t>must be between 20 and 40,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and </a:t>
            </a:r>
            <a:r>
              <a:rPr lang="en-US" sz="3100" dirty="0"/>
              <a:t>all expected values are greater than </a:t>
            </a:r>
            <a:r>
              <a:rPr lang="en-US" sz="3100" dirty="0" smtClean="0"/>
              <a:t>5</a:t>
            </a:r>
            <a:endParaRPr lang="nb-NO" sz="3100" dirty="0" smtClean="0"/>
          </a:p>
          <a:p>
            <a:pPr marL="0" indent="0">
              <a:buNone/>
            </a:pPr>
            <a:endParaRPr lang="nb-NO" sz="3100" dirty="0" smtClean="0"/>
          </a:p>
          <a:p>
            <a:pPr marL="0" indent="0">
              <a:buNone/>
            </a:pPr>
            <a:endParaRPr lang="nb-NO" sz="3100" dirty="0" smtClean="0"/>
          </a:p>
          <a:p>
            <a:pPr marL="0" indent="0">
              <a:buNone/>
            </a:pPr>
            <a:r>
              <a:rPr lang="nb-NO" dirty="0"/>
              <a:t>To </a:t>
            </a:r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el-GR" dirty="0"/>
              <a:t>χ</a:t>
            </a:r>
            <a:r>
              <a:rPr lang="nb-NO" baseline="30000" dirty="0"/>
              <a:t>2</a:t>
            </a:r>
            <a:r>
              <a:rPr lang="nb-NO" dirty="0"/>
              <a:t>-tes for a </a:t>
            </a:r>
            <a:r>
              <a:rPr lang="nb-NO" sz="3100" i="1" dirty="0" err="1" smtClean="0">
                <a:solidFill>
                  <a:schemeClr val="accent1"/>
                </a:solidFill>
              </a:rPr>
              <a:t>table</a:t>
            </a:r>
            <a:r>
              <a:rPr lang="nb-NO" sz="3100" i="1" dirty="0" smtClean="0">
                <a:solidFill>
                  <a:schemeClr val="accent1"/>
                </a:solidFill>
              </a:rPr>
              <a:t> </a:t>
            </a:r>
            <a:r>
              <a:rPr lang="nb-NO" sz="3100" i="1" dirty="0" err="1" smtClean="0">
                <a:solidFill>
                  <a:schemeClr val="accent1"/>
                </a:solidFill>
              </a:rPr>
              <a:t>bigger</a:t>
            </a:r>
            <a:r>
              <a:rPr lang="nb-NO" sz="3100" i="1" dirty="0" smtClean="0">
                <a:solidFill>
                  <a:schemeClr val="accent1"/>
                </a:solidFill>
              </a:rPr>
              <a:t> </a:t>
            </a:r>
            <a:r>
              <a:rPr lang="nb-NO" sz="3100" i="1" dirty="0" err="1" smtClean="0">
                <a:solidFill>
                  <a:schemeClr val="accent1"/>
                </a:solidFill>
              </a:rPr>
              <a:t>than</a:t>
            </a:r>
            <a:r>
              <a:rPr lang="nb-NO" sz="3100" i="1" dirty="0" smtClean="0">
                <a:solidFill>
                  <a:schemeClr val="accent1"/>
                </a:solidFill>
              </a:rPr>
              <a:t> 2x2</a:t>
            </a:r>
            <a:r>
              <a:rPr lang="nb-NO" dirty="0" smtClean="0"/>
              <a:t>:</a:t>
            </a:r>
            <a:endParaRPr lang="nb-NO" dirty="0"/>
          </a:p>
          <a:p>
            <a:r>
              <a:rPr lang="en-US" sz="3100" dirty="0"/>
              <a:t>Less than 20% of the expected values are lower than </a:t>
            </a:r>
            <a:r>
              <a:rPr lang="en-US" sz="3100" dirty="0" smtClean="0"/>
              <a:t>5</a:t>
            </a:r>
            <a:endParaRPr lang="nb-NO" sz="3100" dirty="0" smtClean="0"/>
          </a:p>
          <a:p>
            <a:pPr marL="0" indent="0">
              <a:buNone/>
            </a:pPr>
            <a:r>
              <a:rPr lang="nb-NO" sz="3100" dirty="0" smtClean="0">
                <a:solidFill>
                  <a:srgbClr val="FF0000"/>
                </a:solidFill>
              </a:rPr>
              <a:t>AND</a:t>
            </a:r>
          </a:p>
          <a:p>
            <a:r>
              <a:rPr lang="en-US" sz="3100" dirty="0"/>
              <a:t>No expected values are less than </a:t>
            </a:r>
            <a:r>
              <a:rPr lang="nb-NO" sz="3100" dirty="0" smtClean="0"/>
              <a:t>1</a:t>
            </a:r>
            <a:endParaRPr lang="nb-NO" sz="3100" dirty="0"/>
          </a:p>
          <a:p>
            <a:endParaRPr lang="nb-NO" dirty="0" smtClean="0"/>
          </a:p>
        </p:txBody>
      </p:sp>
    </p:spTree>
    <p:extLst>
      <p:ext uri="{BB962C8B-B14F-4D97-AF65-F5344CB8AC3E}">
        <p14:creationId xmlns="" xmlns:p14="http://schemas.microsoft.com/office/powerpoint/2010/main" val="66103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</a:t>
            </a:r>
            <a:r>
              <a:rPr lang="nb-NO" baseline="30000" dirty="0"/>
              <a:t>2</a:t>
            </a:r>
            <a:r>
              <a:rPr lang="nb-NO" dirty="0"/>
              <a:t>-test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0571" r="32609"/>
          <a:stretch/>
        </p:blipFill>
        <p:spPr bwMode="auto">
          <a:xfrm>
            <a:off x="1810260" y="1897733"/>
            <a:ext cx="5034174" cy="231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/>
          <p:nvPr/>
        </p:nvSpPr>
        <p:spPr>
          <a:xfrm>
            <a:off x="1928794" y="3717031"/>
            <a:ext cx="4786346" cy="4990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61355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Logistic regression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0461"/>
            <a:ext cx="8229600" cy="532655"/>
          </a:xfrm>
        </p:spPr>
        <p:txBody>
          <a:bodyPr>
            <a:normAutofit fontScale="85000" lnSpcReduction="10000"/>
          </a:bodyPr>
          <a:lstStyle/>
          <a:p>
            <a:r>
              <a:rPr lang="nb-NO" dirty="0" smtClean="0"/>
              <a:t>Similar to linear regression, but with binary outcome.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="" xmlns:p14="http://schemas.microsoft.com/office/powerpoint/2010/main" val="309478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Logistic regression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3"/>
          </a:xfrm>
        </p:spPr>
        <p:txBody>
          <a:bodyPr>
            <a:normAutofit fontScale="92500"/>
          </a:bodyPr>
          <a:lstStyle/>
          <a:p>
            <a:r>
              <a:rPr lang="nb-NO" sz="2900" dirty="0" smtClean="0"/>
              <a:t>Similar to linear regression, but with binary outcome.</a:t>
            </a:r>
          </a:p>
          <a:p>
            <a:pPr lvl="1"/>
            <a:r>
              <a:rPr lang="en-US" dirty="0" smtClean="0"/>
              <a:t>We can adjust for categorical variables (2+ categories).</a:t>
            </a:r>
            <a:endParaRPr lang="nb-NO" dirty="0" smtClean="0"/>
          </a:p>
        </p:txBody>
      </p:sp>
    </p:spTree>
    <p:extLst>
      <p:ext uri="{BB962C8B-B14F-4D97-AF65-F5344CB8AC3E}">
        <p14:creationId xmlns="" xmlns:p14="http://schemas.microsoft.com/office/powerpoint/2010/main" val="12971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Logistic regression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799"/>
          </a:xfrm>
        </p:spPr>
        <p:txBody>
          <a:bodyPr>
            <a:normAutofit fontScale="92500"/>
          </a:bodyPr>
          <a:lstStyle/>
          <a:p>
            <a:r>
              <a:rPr lang="nb-NO" sz="2900" dirty="0" smtClean="0"/>
              <a:t>Similar to linear regression, but with binary outcome.</a:t>
            </a:r>
          </a:p>
          <a:p>
            <a:pPr lvl="1"/>
            <a:r>
              <a:rPr lang="en-US" dirty="0" smtClean="0"/>
              <a:t>We can adjust for categorical variables (2+ categories).</a:t>
            </a:r>
            <a:endParaRPr lang="nb-NO" dirty="0" smtClean="0"/>
          </a:p>
          <a:p>
            <a:pPr lvl="1"/>
            <a:r>
              <a:rPr lang="en-US" dirty="0" smtClean="0"/>
              <a:t>We can adjust for continuous variables.</a:t>
            </a:r>
            <a:endParaRPr lang="nb-NO" dirty="0"/>
          </a:p>
        </p:txBody>
      </p:sp>
    </p:spTree>
    <p:extLst>
      <p:ext uri="{BB962C8B-B14F-4D97-AF65-F5344CB8AC3E}">
        <p14:creationId xmlns="" xmlns:p14="http://schemas.microsoft.com/office/powerpoint/2010/main" val="359458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altLang="nb-NO" dirty="0" smtClean="0"/>
              <a:t>Example</a:t>
            </a:r>
            <a:endParaRPr lang="nb-NO" altLang="nb-NO" dirty="0"/>
          </a:p>
        </p:txBody>
      </p:sp>
      <p:graphicFrame>
        <p:nvGraphicFramePr>
          <p:cNvPr id="283652" name="Group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49894710"/>
              </p:ext>
            </p:extLst>
          </p:nvPr>
        </p:nvGraphicFramePr>
        <p:xfrm>
          <a:off x="1507232" y="2133600"/>
          <a:ext cx="5657056" cy="2879576"/>
        </p:xfrm>
        <a:graphic>
          <a:graphicData uri="http://schemas.openxmlformats.org/drawingml/2006/table">
            <a:tbl>
              <a:tblPr/>
              <a:tblGrid>
                <a:gridCol w="1624608"/>
                <a:gridCol w="1440160"/>
                <a:gridCol w="1440160"/>
                <a:gridCol w="1152128"/>
              </a:tblGrid>
              <a:tr h="7913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nb-NO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Diabetes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Diabetes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  <a:sym typeface="Symbol" pitchFamily="18" charset="2"/>
                        </a:rPr>
                        <a:t>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Totalt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1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Smoke</a:t>
                      </a:r>
                      <a:r>
                        <a:rPr kumimoji="0" lang="nb-NO" altLang="nb-N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 +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a=</a:t>
                      </a:r>
                      <a:r>
                        <a:rPr kumimoji="0" lang="nb-NO" altLang="nb-NO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b=</a:t>
                      </a:r>
                      <a:r>
                        <a:rPr kumimoji="0" lang="nb-NO" altLang="nb-NO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976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990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1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Smoke</a:t>
                      </a:r>
                      <a:r>
                        <a:rPr kumimoji="0" lang="nb-NO" altLang="nb-N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 </a:t>
                      </a:r>
                      <a:r>
                        <a:rPr kumimoji="0" lang="nb-NO" altLang="nb-N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  <a:sym typeface="Symbol" pitchFamily="18" charset="2"/>
                        </a:rPr>
                        <a:t>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c=</a:t>
                      </a:r>
                      <a:r>
                        <a:rPr kumimoji="0" lang="nb-NO" altLang="nb-NO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d=</a:t>
                      </a:r>
                      <a:r>
                        <a:rPr kumimoji="0" lang="nb-NO" altLang="nb-NO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777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796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60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Totalt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1753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1786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7640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Logistic regression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96951"/>
          </a:xfrm>
        </p:spPr>
        <p:txBody>
          <a:bodyPr>
            <a:normAutofit fontScale="92500"/>
          </a:bodyPr>
          <a:lstStyle/>
          <a:p>
            <a:r>
              <a:rPr lang="nb-NO" sz="2900" dirty="0" smtClean="0"/>
              <a:t>Similar to linear regression, but with binary outcome.</a:t>
            </a:r>
          </a:p>
          <a:p>
            <a:pPr lvl="1"/>
            <a:r>
              <a:rPr lang="en-US" dirty="0" smtClean="0"/>
              <a:t>We can adjust for categorical variables (2+ categories).</a:t>
            </a:r>
            <a:endParaRPr lang="nb-NO" dirty="0" smtClean="0"/>
          </a:p>
          <a:p>
            <a:pPr lvl="1"/>
            <a:r>
              <a:rPr lang="en-US" dirty="0" smtClean="0"/>
              <a:t>We can adjust for continuous variables.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>
                <a:solidFill>
                  <a:srgbClr val="FF0000"/>
                </a:solidFill>
              </a:rPr>
              <a:t>But:</a:t>
            </a:r>
          </a:p>
          <a:p>
            <a:r>
              <a:rPr lang="en-US" dirty="0" smtClean="0"/>
              <a:t>We calculate the logarithm of an odds ratio, rather than a continuous variable.</a:t>
            </a:r>
            <a:endParaRPr lang="nb-NO" dirty="0"/>
          </a:p>
        </p:txBody>
      </p:sp>
    </p:spTree>
    <p:extLst>
      <p:ext uri="{BB962C8B-B14F-4D97-AF65-F5344CB8AC3E}">
        <p14:creationId xmlns="" xmlns:p14="http://schemas.microsoft.com/office/powerpoint/2010/main" val="229957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500576"/>
            <a:ext cx="82962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Logistic regression</a:t>
            </a:r>
            <a:endParaRPr lang="nb-NO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29129"/>
          </a:xfrm>
        </p:spPr>
        <p:txBody>
          <a:bodyPr>
            <a:normAutofit fontScale="92500" lnSpcReduction="10000"/>
          </a:bodyPr>
          <a:lstStyle/>
          <a:p>
            <a:r>
              <a:rPr lang="nb-NO" sz="2900" dirty="0" smtClean="0"/>
              <a:t>Similar to linear regression, but with binary outcome.</a:t>
            </a:r>
          </a:p>
          <a:p>
            <a:pPr lvl="1"/>
            <a:r>
              <a:rPr lang="en-US" dirty="0" smtClean="0"/>
              <a:t>We can adjust for categorical variables (2+ categories).</a:t>
            </a:r>
            <a:endParaRPr lang="nb-NO" dirty="0" smtClean="0"/>
          </a:p>
          <a:p>
            <a:pPr lvl="1"/>
            <a:r>
              <a:rPr lang="en-US" dirty="0" smtClean="0"/>
              <a:t>We can adjust for continuous variables.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>
                <a:solidFill>
                  <a:srgbClr val="FF0000"/>
                </a:solidFill>
              </a:rPr>
              <a:t>But:</a:t>
            </a:r>
          </a:p>
          <a:p>
            <a:r>
              <a:rPr lang="en-US" dirty="0" smtClean="0"/>
              <a:t>We calculate the logarithm of an odds ratio, rather than a continuous variable.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3500" dirty="0" smtClean="0"/>
              <a:t/>
            </a:r>
            <a:br>
              <a:rPr lang="en-US" sz="3500" dirty="0" smtClean="0"/>
            </a:br>
            <a:r>
              <a:rPr lang="en-US" sz="3500" dirty="0" smtClean="0"/>
              <a:t>				  </a:t>
            </a:r>
            <a:r>
              <a:rPr lang="en-US" sz="2600" dirty="0" smtClean="0"/>
              <a:t> </a:t>
            </a:r>
            <a:r>
              <a:rPr lang="en-US" dirty="0" smtClean="0"/>
              <a:t>Instead of 		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78969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Logistic regression</a:t>
            </a:r>
            <a:endParaRPr lang="nb-N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500576"/>
            <a:ext cx="82962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43443"/>
          </a:xfrm>
        </p:spPr>
        <p:txBody>
          <a:bodyPr>
            <a:normAutofit fontScale="92500" lnSpcReduction="10000"/>
          </a:bodyPr>
          <a:lstStyle/>
          <a:p>
            <a:r>
              <a:rPr lang="nb-NO" sz="2900" dirty="0" smtClean="0"/>
              <a:t>Similar to linear regression, but with binary outcome.</a:t>
            </a:r>
          </a:p>
          <a:p>
            <a:pPr lvl="1"/>
            <a:r>
              <a:rPr lang="en-US" dirty="0" smtClean="0"/>
              <a:t>We can adjust for categorical variables (2+ categories).</a:t>
            </a:r>
            <a:endParaRPr lang="nb-NO" dirty="0" smtClean="0"/>
          </a:p>
          <a:p>
            <a:pPr lvl="1"/>
            <a:r>
              <a:rPr lang="en-US" dirty="0" smtClean="0"/>
              <a:t>We can adjust for continuous variables.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>
                <a:solidFill>
                  <a:srgbClr val="FF0000"/>
                </a:solidFill>
              </a:rPr>
              <a:t>But:</a:t>
            </a:r>
          </a:p>
          <a:p>
            <a:r>
              <a:rPr lang="en-US" dirty="0" smtClean="0"/>
              <a:t>We calculate the logarithm of an odds ratio, rather than a continuous variable.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3500" dirty="0" smtClean="0"/>
              <a:t/>
            </a:r>
            <a:br>
              <a:rPr lang="en-US" sz="3500" dirty="0" smtClean="0"/>
            </a:br>
            <a:r>
              <a:rPr lang="en-US" sz="3500" dirty="0" smtClean="0"/>
              <a:t>				  </a:t>
            </a:r>
            <a:r>
              <a:rPr lang="en-US" sz="2600" dirty="0" smtClean="0"/>
              <a:t> </a:t>
            </a:r>
            <a:r>
              <a:rPr lang="en-US" dirty="0" smtClean="0"/>
              <a:t>Instead of 		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p/(1-p) is the odds ratio of the outcome</a:t>
            </a:r>
          </a:p>
        </p:txBody>
      </p:sp>
    </p:spTree>
    <p:extLst>
      <p:ext uri="{BB962C8B-B14F-4D97-AF65-F5344CB8AC3E}">
        <p14:creationId xmlns="" xmlns:p14="http://schemas.microsoft.com/office/powerpoint/2010/main" val="180463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Logistic</a:t>
            </a:r>
            <a:r>
              <a:rPr lang="nb-NO" dirty="0"/>
              <a:t> </a:t>
            </a:r>
            <a:r>
              <a:rPr lang="nb-NO" dirty="0" err="1"/>
              <a:t>regression</a:t>
            </a:r>
            <a:endParaRPr lang="nb-NO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nb-NO" dirty="0" smtClean="0"/>
              </a:p>
              <a:p>
                <a:r>
                  <a:rPr lang="nb-NO" dirty="0"/>
                  <a:t>If </a:t>
                </a:r>
                <a14:m>
                  <m:oMath xmlns:m="http://schemas.openxmlformats.org/officeDocument/2006/math">
                    <m:r>
                      <a:rPr lang="nb-NO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nb-NO" dirty="0"/>
                  <a:t> is a </a:t>
                </a:r>
                <a:r>
                  <a:rPr lang="nb-NO" dirty="0" err="1"/>
                  <a:t>binary</a:t>
                </a:r>
                <a:r>
                  <a:rPr lang="nb-NO" dirty="0"/>
                  <a:t> variable (for </a:t>
                </a:r>
                <a:r>
                  <a:rPr lang="nb-NO" dirty="0" err="1"/>
                  <a:t>example</a:t>
                </a:r>
                <a:r>
                  <a:rPr lang="nb-NO" dirty="0"/>
                  <a:t> smoking):</a:t>
                </a:r>
                <a:endParaRPr lang="nb-NO" dirty="0"/>
              </a:p>
              <a:p>
                <a:pPr lvl="1"/>
                <a14:m>
                  <m:oMath xmlns:m="http://schemas.openxmlformats.org/officeDocument/2006/math">
                    <m:r>
                      <a:rPr lang="nb-NO" i="1" dirty="0">
                        <a:latin typeface="Cambria Math"/>
                      </a:rPr>
                      <m:t>𝑥</m:t>
                    </m:r>
                    <m:r>
                      <a:rPr lang="nb-NO" b="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nb-NO" dirty="0" smtClean="0"/>
                  <a:t> </a:t>
                </a:r>
                <a:r>
                  <a:rPr lang="nb-NO" dirty="0" err="1" smtClean="0"/>
                  <a:t>if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smoker</a:t>
                </a:r>
                <a:r>
                  <a:rPr lang="nb-NO" dirty="0" smtClean="0"/>
                  <a:t>, </a:t>
                </a:r>
                <a:r>
                  <a:rPr lang="nb-NO" dirty="0" smtClean="0"/>
                  <a:t>og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  <m:r>
                      <a:rPr lang="nb-NO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nb-NO" dirty="0" smtClean="0"/>
                  <a:t> </a:t>
                </a:r>
                <a:r>
                  <a:rPr lang="nb-NO" dirty="0" err="1" smtClean="0"/>
                  <a:t>if</a:t>
                </a:r>
                <a:r>
                  <a:rPr lang="nb-NO" dirty="0" smtClean="0"/>
                  <a:t> not </a:t>
                </a:r>
                <a:r>
                  <a:rPr lang="nb-NO" dirty="0" err="1" smtClean="0"/>
                  <a:t>smoker</a:t>
                </a:r>
                <a:r>
                  <a:rPr lang="nb-NO" dirty="0" smtClean="0"/>
                  <a:t>.</a:t>
                </a:r>
                <a:endParaRPr lang="nb-NO" dirty="0" smtClean="0"/>
              </a:p>
              <a:p>
                <a:pPr lvl="1"/>
                <a:r>
                  <a:rPr lang="en-US" dirty="0" smtClean="0">
                    <a:solidFill>
                      <a:schemeClr val="bg1"/>
                    </a:solidFill>
                  </a:rPr>
                  <a:t>The </a:t>
                </a:r>
                <a:r>
                  <a:rPr lang="en-US" dirty="0">
                    <a:solidFill>
                      <a:schemeClr val="bg1"/>
                    </a:solidFill>
                  </a:rPr>
                  <a:t>odds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of smokers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i="1" dirty="0" smtClean="0">
                        <a:solidFill>
                          <a:schemeClr val="bg1"/>
                        </a:solidFill>
                        <a:latin typeface="Cambria Math"/>
                      </a:rPr>
                      <m:t>exp</m:t>
                    </m:r>
                    <m:r>
                      <a:rPr lang="nb-NO" i="1" dirty="0" smtClean="0">
                        <a:solidFill>
                          <a:schemeClr val="bg1"/>
                        </a:solidFill>
                        <a:latin typeface="Cambria Math"/>
                      </a:rPr>
                      <m:t>⁡(</m:t>
                    </m:r>
                    <m:sSub>
                      <m:sSubPr>
                        <m:ctrlPr>
                          <a:rPr lang="nb-NO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nb-NO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 dirty="0" smtClean="0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nb-NO" dirty="0" smtClean="0">
                    <a:solidFill>
                      <a:schemeClr val="bg1"/>
                    </a:solidFill>
                  </a:rPr>
                  <a:t>.</a:t>
                </a:r>
                <a:endParaRPr lang="nb-NO" dirty="0" smtClean="0"/>
              </a:p>
              <a:p>
                <a:pPr lvl="1"/>
                <a:r>
                  <a:rPr lang="en-US" dirty="0" smtClean="0">
                    <a:solidFill>
                      <a:schemeClr val="bg1"/>
                    </a:solidFill>
                  </a:rPr>
                  <a:t>The odds of non </a:t>
                </a:r>
                <a:r>
                  <a:rPr lang="en-US" dirty="0">
                    <a:solidFill>
                      <a:schemeClr val="bg1"/>
                    </a:solidFill>
                  </a:rPr>
                  <a:t>smokers</a:t>
                </a:r>
                <a:r>
                  <a:rPr lang="nb-NO" dirty="0" smtClean="0">
                    <a:solidFill>
                      <a:schemeClr val="bg1"/>
                    </a:solidFill>
                  </a:rPr>
                  <a:t>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nb-NO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nb-NO" dirty="0" smtClean="0">
                  <a:solidFill>
                    <a:schemeClr val="bg1"/>
                  </a:solidFill>
                </a:endParaRPr>
              </a:p>
              <a:p>
                <a:pPr lvl="1"/>
                <a:r>
                  <a:rPr lang="nb-NO" dirty="0" smtClean="0">
                    <a:solidFill>
                      <a:schemeClr val="bg1"/>
                    </a:solidFill>
                  </a:rPr>
                  <a:t>OR is: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nb-NO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i="0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nb-NO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nb-NO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nb-NO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nb-NO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den>
                    </m:f>
                    <m:r>
                      <a:rPr lang="nb-NO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nb-NO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nb-NO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nb-NO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nb-NO" b="0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func>
                      <m:funcPr>
                        <m:ctrlPr>
                          <a:rPr lang="nb-NO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nb-NO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nb-NO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r>
                  <a:rPr lang="nb-NO" dirty="0" smtClean="0">
                    <a:solidFill>
                      <a:schemeClr val="bg1"/>
                    </a:solidFill>
                  </a:rPr>
                  <a:t>The </a:t>
                </a:r>
                <a:r>
                  <a:rPr lang="nb-NO" dirty="0" err="1" smtClean="0">
                    <a:solidFill>
                      <a:schemeClr val="bg1"/>
                    </a:solidFill>
                  </a:rPr>
                  <a:t>exponential</a:t>
                </a:r>
                <a:r>
                  <a:rPr lang="nb-NO" dirty="0" smtClean="0">
                    <a:solidFill>
                      <a:schemeClr val="bg1"/>
                    </a:solidFill>
                  </a:rPr>
                  <a:t> </a:t>
                </a:r>
                <a:r>
                  <a:rPr lang="nb-NO" dirty="0" err="1" smtClean="0">
                    <a:solidFill>
                      <a:schemeClr val="bg1"/>
                    </a:solidFill>
                  </a:rPr>
                  <a:t>of</a:t>
                </a:r>
                <a:r>
                  <a:rPr lang="nb-NO" dirty="0" smtClean="0">
                    <a:solidFill>
                      <a:schemeClr val="bg1"/>
                    </a:solidFill>
                  </a:rPr>
                  <a:t> </a:t>
                </a:r>
                <a:r>
                  <a:rPr lang="nb-NO" dirty="0" err="1" smtClean="0">
                    <a:solidFill>
                      <a:schemeClr val="bg1"/>
                    </a:solidFill>
                  </a:rPr>
                  <a:t>the</a:t>
                </a:r>
                <a:r>
                  <a:rPr lang="nb-NO" dirty="0" smtClean="0">
                    <a:solidFill>
                      <a:schemeClr val="bg1"/>
                    </a:solidFill>
                  </a:rPr>
                  <a:t> </a:t>
                </a:r>
                <a:r>
                  <a:rPr lang="nb-NO" dirty="0" err="1" smtClean="0">
                    <a:solidFill>
                      <a:schemeClr val="bg1"/>
                    </a:solidFill>
                  </a:rPr>
                  <a:t>coefficient</a:t>
                </a:r>
                <a:r>
                  <a:rPr lang="nb-NO" dirty="0" smtClean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nb-NO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nb-NO" dirty="0" smtClean="0">
                    <a:solidFill>
                      <a:schemeClr val="bg1"/>
                    </a:solidFill>
                  </a:rPr>
                  <a:t>, </a:t>
                </a:r>
                <a:r>
                  <a:rPr lang="nb-NO" dirty="0" smtClean="0">
                    <a:solidFill>
                      <a:schemeClr val="bg1"/>
                    </a:solidFill>
                  </a:rPr>
                  <a:t>is </a:t>
                </a:r>
                <a:r>
                  <a:rPr lang="nb-NO" dirty="0" err="1" smtClean="0">
                    <a:solidFill>
                      <a:schemeClr val="bg1"/>
                    </a:solidFill>
                  </a:rPr>
                  <a:t>interpretable</a:t>
                </a:r>
                <a:r>
                  <a:rPr lang="nb-NO" dirty="0" smtClean="0">
                    <a:solidFill>
                      <a:schemeClr val="bg1"/>
                    </a:solidFill>
                  </a:rPr>
                  <a:t> as an OR</a:t>
                </a:r>
                <a:r>
                  <a:rPr lang="nb-NO" dirty="0" smtClean="0">
                    <a:solidFill>
                      <a:schemeClr val="bg1"/>
                    </a:solidFill>
                  </a:rPr>
                  <a:t>!</a:t>
                </a:r>
              </a:p>
            </p:txBody>
          </p:sp>
        </mc:Choice>
        <mc:Fallback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 rotWithShape="1">
                <a:blip r:embed="rId2" cstate="print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83574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Logistic</a:t>
            </a:r>
            <a:r>
              <a:rPr lang="nb-NO" dirty="0"/>
              <a:t> </a:t>
            </a:r>
            <a:r>
              <a:rPr lang="nb-NO" dirty="0" err="1"/>
              <a:t>regression</a:t>
            </a:r>
            <a:endParaRPr lang="nb-NO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nb-NO" dirty="0" smtClean="0"/>
              </a:p>
              <a:p>
                <a:r>
                  <a:rPr lang="nb-NO" dirty="0"/>
                  <a:t>If </a:t>
                </a:r>
                <a14:m>
                  <m:oMath xmlns:m="http://schemas.openxmlformats.org/officeDocument/2006/math">
                    <m:r>
                      <a:rPr lang="nb-NO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nb-NO" dirty="0"/>
                  <a:t> is a </a:t>
                </a:r>
                <a:r>
                  <a:rPr lang="nb-NO" dirty="0" err="1"/>
                  <a:t>binary</a:t>
                </a:r>
                <a:r>
                  <a:rPr lang="nb-NO" dirty="0"/>
                  <a:t> variable (for </a:t>
                </a:r>
                <a:r>
                  <a:rPr lang="nb-NO" dirty="0" err="1"/>
                  <a:t>example</a:t>
                </a:r>
                <a:r>
                  <a:rPr lang="nb-NO" dirty="0"/>
                  <a:t> smoking):</a:t>
                </a:r>
                <a:endParaRPr lang="nb-NO" dirty="0"/>
              </a:p>
              <a:p>
                <a:pPr lvl="1"/>
                <a14:m>
                  <m:oMath xmlns:m="http://schemas.openxmlformats.org/officeDocument/2006/math">
                    <m:r>
                      <a:rPr lang="nb-NO" i="1" dirty="0">
                        <a:latin typeface="Cambria Math"/>
                      </a:rPr>
                      <m:t>𝑥</m:t>
                    </m:r>
                    <m:r>
                      <a:rPr lang="nb-NO" b="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nb-NO" dirty="0" smtClean="0"/>
                  <a:t> </a:t>
                </a:r>
                <a:r>
                  <a:rPr lang="nb-NO" dirty="0" err="1" smtClean="0"/>
                  <a:t>if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smoker</a:t>
                </a:r>
                <a:r>
                  <a:rPr lang="nb-NO" dirty="0" smtClean="0"/>
                  <a:t>, </a:t>
                </a:r>
                <a:r>
                  <a:rPr lang="nb-NO" dirty="0" smtClean="0"/>
                  <a:t>og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  <m:r>
                      <a:rPr lang="nb-NO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nb-NO" dirty="0" smtClean="0"/>
                  <a:t> </a:t>
                </a:r>
                <a:r>
                  <a:rPr lang="nb-NO" dirty="0" err="1" smtClean="0"/>
                  <a:t>if</a:t>
                </a:r>
                <a:r>
                  <a:rPr lang="nb-NO" dirty="0" smtClean="0"/>
                  <a:t> not </a:t>
                </a:r>
                <a:r>
                  <a:rPr lang="nb-NO" dirty="0" err="1" smtClean="0"/>
                  <a:t>smoker</a:t>
                </a:r>
                <a:r>
                  <a:rPr lang="nb-NO" dirty="0" smtClean="0"/>
                  <a:t>.</a:t>
                </a:r>
                <a:endParaRPr lang="nb-NO" dirty="0" smtClean="0"/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/>
                  <a:t>odds </a:t>
                </a:r>
                <a:r>
                  <a:rPr lang="en-US" dirty="0" smtClean="0"/>
                  <a:t>of smokers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i="1" dirty="0" smtClean="0">
                        <a:latin typeface="Cambria Math"/>
                      </a:rPr>
                      <m:t>exp</m:t>
                    </m:r>
                    <m:r>
                      <a:rPr lang="nb-NO" i="1" dirty="0" smtClean="0">
                        <a:latin typeface="Cambria Math"/>
                      </a:rPr>
                      <m:t>⁡(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nb-NO" dirty="0" smtClean="0"/>
                  <a:t>.</a:t>
                </a:r>
              </a:p>
              <a:p>
                <a:pPr lvl="1"/>
                <a:r>
                  <a:rPr lang="en-US" dirty="0" smtClean="0">
                    <a:solidFill>
                      <a:schemeClr val="bg1"/>
                    </a:solidFill>
                  </a:rPr>
                  <a:t>The odds of non </a:t>
                </a:r>
                <a:r>
                  <a:rPr lang="en-US" dirty="0">
                    <a:solidFill>
                      <a:schemeClr val="bg1"/>
                    </a:solidFill>
                  </a:rPr>
                  <a:t>smokers</a:t>
                </a:r>
                <a:r>
                  <a:rPr lang="nb-NO" dirty="0" smtClean="0">
                    <a:solidFill>
                      <a:schemeClr val="bg1"/>
                    </a:solidFill>
                  </a:rPr>
                  <a:t>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nb-NO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nb-NO" dirty="0" smtClean="0">
                  <a:solidFill>
                    <a:schemeClr val="bg1"/>
                  </a:solidFill>
                </a:endParaRPr>
              </a:p>
              <a:p>
                <a:pPr lvl="1"/>
                <a:r>
                  <a:rPr lang="nb-NO" dirty="0" smtClean="0">
                    <a:solidFill>
                      <a:schemeClr val="bg1"/>
                    </a:solidFill>
                  </a:rPr>
                  <a:t>OR is: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nb-NO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i="0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nb-NO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nb-NO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nb-NO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nb-NO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den>
                    </m:f>
                    <m:r>
                      <a:rPr lang="nb-NO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nb-NO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nb-NO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nb-NO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nb-NO" b="0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func>
                      <m:funcPr>
                        <m:ctrlPr>
                          <a:rPr lang="nb-NO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nb-NO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nb-NO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r>
                  <a:rPr lang="nb-NO" dirty="0" smtClean="0">
                    <a:solidFill>
                      <a:schemeClr val="bg1"/>
                    </a:solidFill>
                  </a:rPr>
                  <a:t>The </a:t>
                </a:r>
                <a:r>
                  <a:rPr lang="nb-NO" dirty="0" err="1" smtClean="0">
                    <a:solidFill>
                      <a:schemeClr val="bg1"/>
                    </a:solidFill>
                  </a:rPr>
                  <a:t>exponential</a:t>
                </a:r>
                <a:r>
                  <a:rPr lang="nb-NO" dirty="0" smtClean="0">
                    <a:solidFill>
                      <a:schemeClr val="bg1"/>
                    </a:solidFill>
                  </a:rPr>
                  <a:t> </a:t>
                </a:r>
                <a:r>
                  <a:rPr lang="nb-NO" dirty="0" err="1" smtClean="0">
                    <a:solidFill>
                      <a:schemeClr val="bg1"/>
                    </a:solidFill>
                  </a:rPr>
                  <a:t>of</a:t>
                </a:r>
                <a:r>
                  <a:rPr lang="nb-NO" dirty="0" smtClean="0">
                    <a:solidFill>
                      <a:schemeClr val="bg1"/>
                    </a:solidFill>
                  </a:rPr>
                  <a:t> </a:t>
                </a:r>
                <a:r>
                  <a:rPr lang="nb-NO" dirty="0" err="1" smtClean="0">
                    <a:solidFill>
                      <a:schemeClr val="bg1"/>
                    </a:solidFill>
                  </a:rPr>
                  <a:t>the</a:t>
                </a:r>
                <a:r>
                  <a:rPr lang="nb-NO" dirty="0" smtClean="0">
                    <a:solidFill>
                      <a:schemeClr val="bg1"/>
                    </a:solidFill>
                  </a:rPr>
                  <a:t> </a:t>
                </a:r>
                <a:r>
                  <a:rPr lang="nb-NO" dirty="0" err="1" smtClean="0">
                    <a:solidFill>
                      <a:schemeClr val="bg1"/>
                    </a:solidFill>
                  </a:rPr>
                  <a:t>coefficient</a:t>
                </a:r>
                <a:r>
                  <a:rPr lang="nb-NO" dirty="0" smtClean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nb-NO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nb-NO" dirty="0" smtClean="0">
                    <a:solidFill>
                      <a:schemeClr val="bg1"/>
                    </a:solidFill>
                  </a:rPr>
                  <a:t>, </a:t>
                </a:r>
                <a:r>
                  <a:rPr lang="nb-NO" dirty="0" smtClean="0">
                    <a:solidFill>
                      <a:schemeClr val="bg1"/>
                    </a:solidFill>
                  </a:rPr>
                  <a:t>is </a:t>
                </a:r>
                <a:r>
                  <a:rPr lang="nb-NO" dirty="0" err="1" smtClean="0">
                    <a:solidFill>
                      <a:schemeClr val="bg1"/>
                    </a:solidFill>
                  </a:rPr>
                  <a:t>interpretable</a:t>
                </a:r>
                <a:r>
                  <a:rPr lang="nb-NO" dirty="0" smtClean="0">
                    <a:solidFill>
                      <a:schemeClr val="bg1"/>
                    </a:solidFill>
                  </a:rPr>
                  <a:t> as an OR</a:t>
                </a:r>
                <a:r>
                  <a:rPr lang="nb-NO" dirty="0" smtClean="0">
                    <a:solidFill>
                      <a:schemeClr val="bg1"/>
                    </a:solidFill>
                  </a:rPr>
                  <a:t>!</a:t>
                </a:r>
              </a:p>
            </p:txBody>
          </p:sp>
        </mc:Choice>
        <mc:Fallback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 rotWithShape="1">
                <a:blip r:embed="rId2" cstate="print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90912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Logistic</a:t>
            </a:r>
            <a:r>
              <a:rPr lang="nb-NO" dirty="0"/>
              <a:t> </a:t>
            </a:r>
            <a:r>
              <a:rPr lang="nb-NO" dirty="0" err="1"/>
              <a:t>regression</a:t>
            </a:r>
            <a:endParaRPr lang="nb-NO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nb-NO" dirty="0" smtClean="0"/>
              </a:p>
              <a:p>
                <a:r>
                  <a:rPr lang="nb-NO" dirty="0"/>
                  <a:t>If </a:t>
                </a:r>
                <a14:m>
                  <m:oMath xmlns:m="http://schemas.openxmlformats.org/officeDocument/2006/math">
                    <m:r>
                      <a:rPr lang="nb-NO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nb-NO" dirty="0"/>
                  <a:t> is a </a:t>
                </a:r>
                <a:r>
                  <a:rPr lang="nb-NO" dirty="0" err="1"/>
                  <a:t>binary</a:t>
                </a:r>
                <a:r>
                  <a:rPr lang="nb-NO" dirty="0"/>
                  <a:t> variable (for </a:t>
                </a:r>
                <a:r>
                  <a:rPr lang="nb-NO" dirty="0" err="1"/>
                  <a:t>example</a:t>
                </a:r>
                <a:r>
                  <a:rPr lang="nb-NO" dirty="0"/>
                  <a:t> smoking):</a:t>
                </a:r>
                <a:endParaRPr lang="nb-NO" dirty="0"/>
              </a:p>
              <a:p>
                <a:pPr lvl="1"/>
                <a14:m>
                  <m:oMath xmlns:m="http://schemas.openxmlformats.org/officeDocument/2006/math">
                    <m:r>
                      <a:rPr lang="nb-NO" i="1" dirty="0">
                        <a:latin typeface="Cambria Math"/>
                      </a:rPr>
                      <m:t>𝑥</m:t>
                    </m:r>
                    <m:r>
                      <a:rPr lang="nb-NO" b="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nb-NO" dirty="0" smtClean="0"/>
                  <a:t> </a:t>
                </a:r>
                <a:r>
                  <a:rPr lang="nb-NO" dirty="0" err="1" smtClean="0"/>
                  <a:t>if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smoker</a:t>
                </a:r>
                <a:r>
                  <a:rPr lang="nb-NO" dirty="0" smtClean="0"/>
                  <a:t>, </a:t>
                </a:r>
                <a:r>
                  <a:rPr lang="nb-NO" dirty="0" smtClean="0"/>
                  <a:t>og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  <m:r>
                      <a:rPr lang="nb-NO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nb-NO" dirty="0" smtClean="0"/>
                  <a:t> </a:t>
                </a:r>
                <a:r>
                  <a:rPr lang="nb-NO" dirty="0" err="1" smtClean="0"/>
                  <a:t>if</a:t>
                </a:r>
                <a:r>
                  <a:rPr lang="nb-NO" dirty="0" smtClean="0"/>
                  <a:t> not </a:t>
                </a:r>
                <a:r>
                  <a:rPr lang="nb-NO" dirty="0" err="1" smtClean="0"/>
                  <a:t>smoker</a:t>
                </a:r>
                <a:r>
                  <a:rPr lang="nb-NO" dirty="0" smtClean="0"/>
                  <a:t>.</a:t>
                </a:r>
                <a:endParaRPr lang="nb-NO" dirty="0" smtClean="0"/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/>
                  <a:t>odds </a:t>
                </a:r>
                <a:r>
                  <a:rPr lang="en-US" dirty="0" smtClean="0"/>
                  <a:t>of smokers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i="1" dirty="0" smtClean="0">
                        <a:latin typeface="Cambria Math"/>
                      </a:rPr>
                      <m:t>exp</m:t>
                    </m:r>
                    <m:r>
                      <a:rPr lang="nb-NO" i="1" dirty="0" smtClean="0">
                        <a:latin typeface="Cambria Math"/>
                      </a:rPr>
                      <m:t>⁡(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nb-NO" dirty="0" smtClean="0"/>
                  <a:t>.</a:t>
                </a:r>
              </a:p>
              <a:p>
                <a:pPr lvl="1"/>
                <a:r>
                  <a:rPr lang="en-US" dirty="0"/>
                  <a:t>The odds </a:t>
                </a:r>
                <a:r>
                  <a:rPr lang="en-US" dirty="0" smtClean="0"/>
                  <a:t>of non </a:t>
                </a:r>
                <a:r>
                  <a:rPr lang="en-US" dirty="0"/>
                  <a:t>smokers</a:t>
                </a:r>
                <a:r>
                  <a:rPr lang="nb-NO" dirty="0" smtClean="0"/>
                  <a:t>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i="0" dirty="0" smtClean="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nb-NO" i="1" dirty="0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nb-NO" dirty="0" smtClean="0"/>
              </a:p>
              <a:p>
                <a:pPr lvl="1"/>
                <a:r>
                  <a:rPr lang="nb-NO" dirty="0" smtClean="0">
                    <a:solidFill>
                      <a:schemeClr val="bg1"/>
                    </a:solidFill>
                  </a:rPr>
                  <a:t>OR is: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nb-NO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i="0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nb-NO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nb-NO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nb-NO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nb-NO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den>
                    </m:f>
                    <m:r>
                      <a:rPr lang="nb-NO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nb-NO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nb-NO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nb-NO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nb-NO" b="0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func>
                      <m:funcPr>
                        <m:ctrlPr>
                          <a:rPr lang="nb-NO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nb-NO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nb-NO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r>
                  <a:rPr lang="nb-NO" dirty="0" smtClean="0">
                    <a:solidFill>
                      <a:schemeClr val="bg1"/>
                    </a:solidFill>
                  </a:rPr>
                  <a:t>The </a:t>
                </a:r>
                <a:r>
                  <a:rPr lang="nb-NO" dirty="0" err="1" smtClean="0">
                    <a:solidFill>
                      <a:schemeClr val="bg1"/>
                    </a:solidFill>
                  </a:rPr>
                  <a:t>exponential</a:t>
                </a:r>
                <a:r>
                  <a:rPr lang="nb-NO" dirty="0" smtClean="0">
                    <a:solidFill>
                      <a:schemeClr val="bg1"/>
                    </a:solidFill>
                  </a:rPr>
                  <a:t> </a:t>
                </a:r>
                <a:r>
                  <a:rPr lang="nb-NO" dirty="0" err="1" smtClean="0">
                    <a:solidFill>
                      <a:schemeClr val="bg1"/>
                    </a:solidFill>
                  </a:rPr>
                  <a:t>of</a:t>
                </a:r>
                <a:r>
                  <a:rPr lang="nb-NO" dirty="0" smtClean="0">
                    <a:solidFill>
                      <a:schemeClr val="bg1"/>
                    </a:solidFill>
                  </a:rPr>
                  <a:t> </a:t>
                </a:r>
                <a:r>
                  <a:rPr lang="nb-NO" dirty="0" err="1" smtClean="0">
                    <a:solidFill>
                      <a:schemeClr val="bg1"/>
                    </a:solidFill>
                  </a:rPr>
                  <a:t>the</a:t>
                </a:r>
                <a:r>
                  <a:rPr lang="nb-NO" dirty="0" smtClean="0">
                    <a:solidFill>
                      <a:schemeClr val="bg1"/>
                    </a:solidFill>
                  </a:rPr>
                  <a:t> </a:t>
                </a:r>
                <a:r>
                  <a:rPr lang="nb-NO" dirty="0" err="1" smtClean="0">
                    <a:solidFill>
                      <a:schemeClr val="bg1"/>
                    </a:solidFill>
                  </a:rPr>
                  <a:t>coefficient</a:t>
                </a:r>
                <a:r>
                  <a:rPr lang="nb-NO" dirty="0" smtClean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nb-NO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nb-NO" dirty="0" smtClean="0">
                    <a:solidFill>
                      <a:schemeClr val="bg1"/>
                    </a:solidFill>
                  </a:rPr>
                  <a:t>, </a:t>
                </a:r>
                <a:r>
                  <a:rPr lang="nb-NO" dirty="0" smtClean="0">
                    <a:solidFill>
                      <a:schemeClr val="bg1"/>
                    </a:solidFill>
                  </a:rPr>
                  <a:t>is </a:t>
                </a:r>
                <a:r>
                  <a:rPr lang="nb-NO" dirty="0" err="1" smtClean="0">
                    <a:solidFill>
                      <a:schemeClr val="bg1"/>
                    </a:solidFill>
                  </a:rPr>
                  <a:t>interpretable</a:t>
                </a:r>
                <a:r>
                  <a:rPr lang="nb-NO" dirty="0" smtClean="0">
                    <a:solidFill>
                      <a:schemeClr val="bg1"/>
                    </a:solidFill>
                  </a:rPr>
                  <a:t> as an OR</a:t>
                </a:r>
                <a:r>
                  <a:rPr lang="nb-NO" dirty="0" smtClean="0">
                    <a:solidFill>
                      <a:schemeClr val="bg1"/>
                    </a:solidFill>
                  </a:rPr>
                  <a:t>!</a:t>
                </a:r>
              </a:p>
            </p:txBody>
          </p:sp>
        </mc:Choice>
        <mc:Fallback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 rotWithShape="1">
                <a:blip r:embed="rId2" cstate="print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28371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Logistic</a:t>
            </a:r>
            <a:r>
              <a:rPr lang="nb-NO" dirty="0"/>
              <a:t> </a:t>
            </a:r>
            <a:r>
              <a:rPr lang="nb-NO" dirty="0" err="1"/>
              <a:t>regression</a:t>
            </a:r>
            <a:endParaRPr lang="nb-NO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nb-NO" dirty="0" smtClean="0"/>
              </a:p>
              <a:p>
                <a:r>
                  <a:rPr lang="nb-NO" dirty="0"/>
                  <a:t>If </a:t>
                </a:r>
                <a14:m>
                  <m:oMath xmlns:m="http://schemas.openxmlformats.org/officeDocument/2006/math">
                    <m:r>
                      <a:rPr lang="nb-NO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nb-NO" dirty="0"/>
                  <a:t> is a </a:t>
                </a:r>
                <a:r>
                  <a:rPr lang="nb-NO" dirty="0" err="1"/>
                  <a:t>binary</a:t>
                </a:r>
                <a:r>
                  <a:rPr lang="nb-NO" dirty="0"/>
                  <a:t> variable (for </a:t>
                </a:r>
                <a:r>
                  <a:rPr lang="nb-NO" dirty="0" err="1"/>
                  <a:t>example</a:t>
                </a:r>
                <a:r>
                  <a:rPr lang="nb-NO" dirty="0"/>
                  <a:t> smoking):</a:t>
                </a:r>
                <a:endParaRPr lang="nb-NO" dirty="0"/>
              </a:p>
              <a:p>
                <a:pPr lvl="1"/>
                <a14:m>
                  <m:oMath xmlns:m="http://schemas.openxmlformats.org/officeDocument/2006/math">
                    <m:r>
                      <a:rPr lang="nb-NO" i="1" dirty="0">
                        <a:latin typeface="Cambria Math"/>
                      </a:rPr>
                      <m:t>𝑥</m:t>
                    </m:r>
                    <m:r>
                      <a:rPr lang="nb-NO" b="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nb-NO" dirty="0" smtClean="0"/>
                  <a:t> </a:t>
                </a:r>
                <a:r>
                  <a:rPr lang="nb-NO" dirty="0" err="1" smtClean="0"/>
                  <a:t>if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smoker</a:t>
                </a:r>
                <a:r>
                  <a:rPr lang="nb-NO" dirty="0" smtClean="0"/>
                  <a:t>, </a:t>
                </a:r>
                <a:r>
                  <a:rPr lang="nb-NO" dirty="0" smtClean="0"/>
                  <a:t>og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  <m:r>
                      <a:rPr lang="nb-NO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nb-NO" dirty="0" smtClean="0"/>
                  <a:t> </a:t>
                </a:r>
                <a:r>
                  <a:rPr lang="nb-NO" dirty="0" err="1" smtClean="0"/>
                  <a:t>if</a:t>
                </a:r>
                <a:r>
                  <a:rPr lang="nb-NO" dirty="0" smtClean="0"/>
                  <a:t> not </a:t>
                </a:r>
                <a:r>
                  <a:rPr lang="nb-NO" dirty="0" err="1" smtClean="0"/>
                  <a:t>smoker</a:t>
                </a:r>
                <a:r>
                  <a:rPr lang="nb-NO" dirty="0" smtClean="0"/>
                  <a:t>.</a:t>
                </a:r>
                <a:endParaRPr lang="nb-NO" dirty="0" smtClean="0"/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/>
                  <a:t>odds </a:t>
                </a:r>
                <a:r>
                  <a:rPr lang="en-US" dirty="0" smtClean="0"/>
                  <a:t>of smokers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i="1" dirty="0" smtClean="0">
                        <a:latin typeface="Cambria Math"/>
                      </a:rPr>
                      <m:t>exp</m:t>
                    </m:r>
                    <m:r>
                      <a:rPr lang="nb-NO" i="1" dirty="0" smtClean="0">
                        <a:latin typeface="Cambria Math"/>
                      </a:rPr>
                      <m:t>⁡(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nb-NO" dirty="0" smtClean="0"/>
                  <a:t>.</a:t>
                </a:r>
              </a:p>
              <a:p>
                <a:pPr lvl="1"/>
                <a:r>
                  <a:rPr lang="en-US" dirty="0"/>
                  <a:t>The odds </a:t>
                </a:r>
                <a:r>
                  <a:rPr lang="en-US" dirty="0" smtClean="0"/>
                  <a:t>of non </a:t>
                </a:r>
                <a:r>
                  <a:rPr lang="en-US" dirty="0"/>
                  <a:t>smokers</a:t>
                </a:r>
                <a:r>
                  <a:rPr lang="nb-NO" dirty="0" smtClean="0"/>
                  <a:t>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i="0" dirty="0" smtClean="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nb-NO" i="1" dirty="0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nb-NO" dirty="0" smtClean="0"/>
              </a:p>
              <a:p>
                <a:pPr lvl="1"/>
                <a:r>
                  <a:rPr lang="nb-NO" dirty="0" smtClean="0"/>
                  <a:t>OR is: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b="0" i="1" dirty="0" smtClean="0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nb-NO" i="1" dirty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i="0" dirty="0"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nb-NO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nb-NO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nb-NO" i="1" dirty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dirty="0"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nb-NO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den>
                    </m:f>
                    <m:r>
                      <a:rPr lang="nb-NO" b="0" i="1" dirty="0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nb-NO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dirty="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nb-NO" i="1" dirty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b="0" i="1" dirty="0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nb-NO" b="0" i="1" dirty="0" smtClean="0">
                        <a:latin typeface="Cambria Math"/>
                        <a:ea typeface="Cambria Math"/>
                      </a:rPr>
                      <m:t>=</m:t>
                    </m:r>
                    <m:func>
                      <m:funcPr>
                        <m:ctrlPr>
                          <a:rPr lang="nb-NO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dirty="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nb-NO" i="1" dirty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nb-NO" dirty="0" smtClean="0"/>
                  <a:t>.</a:t>
                </a:r>
              </a:p>
              <a:p>
                <a:r>
                  <a:rPr lang="nb-NO" dirty="0" smtClean="0">
                    <a:solidFill>
                      <a:schemeClr val="bg1"/>
                    </a:solidFill>
                  </a:rPr>
                  <a:t>The </a:t>
                </a:r>
                <a:r>
                  <a:rPr lang="nb-NO" dirty="0" err="1" smtClean="0">
                    <a:solidFill>
                      <a:schemeClr val="bg1"/>
                    </a:solidFill>
                  </a:rPr>
                  <a:t>exponential</a:t>
                </a:r>
                <a:r>
                  <a:rPr lang="nb-NO" dirty="0" smtClean="0">
                    <a:solidFill>
                      <a:schemeClr val="bg1"/>
                    </a:solidFill>
                  </a:rPr>
                  <a:t> </a:t>
                </a:r>
                <a:r>
                  <a:rPr lang="nb-NO" dirty="0" err="1" smtClean="0">
                    <a:solidFill>
                      <a:schemeClr val="bg1"/>
                    </a:solidFill>
                  </a:rPr>
                  <a:t>of</a:t>
                </a:r>
                <a:r>
                  <a:rPr lang="nb-NO" dirty="0" smtClean="0">
                    <a:solidFill>
                      <a:schemeClr val="bg1"/>
                    </a:solidFill>
                  </a:rPr>
                  <a:t> </a:t>
                </a:r>
                <a:r>
                  <a:rPr lang="nb-NO" dirty="0" err="1" smtClean="0">
                    <a:solidFill>
                      <a:schemeClr val="bg1"/>
                    </a:solidFill>
                  </a:rPr>
                  <a:t>the</a:t>
                </a:r>
                <a:r>
                  <a:rPr lang="nb-NO" dirty="0" smtClean="0">
                    <a:solidFill>
                      <a:schemeClr val="bg1"/>
                    </a:solidFill>
                  </a:rPr>
                  <a:t> </a:t>
                </a:r>
                <a:r>
                  <a:rPr lang="nb-NO" dirty="0" err="1" smtClean="0">
                    <a:solidFill>
                      <a:schemeClr val="bg1"/>
                    </a:solidFill>
                  </a:rPr>
                  <a:t>coefficient</a:t>
                </a:r>
                <a:r>
                  <a:rPr lang="nb-NO" dirty="0" smtClean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nb-NO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nb-NO" dirty="0" smtClean="0">
                    <a:solidFill>
                      <a:schemeClr val="bg1"/>
                    </a:solidFill>
                  </a:rPr>
                  <a:t>, </a:t>
                </a:r>
                <a:r>
                  <a:rPr lang="nb-NO" dirty="0" smtClean="0">
                    <a:solidFill>
                      <a:schemeClr val="bg1"/>
                    </a:solidFill>
                  </a:rPr>
                  <a:t>is </a:t>
                </a:r>
                <a:r>
                  <a:rPr lang="nb-NO" dirty="0" err="1" smtClean="0">
                    <a:solidFill>
                      <a:schemeClr val="bg1"/>
                    </a:solidFill>
                  </a:rPr>
                  <a:t>interpretable</a:t>
                </a:r>
                <a:r>
                  <a:rPr lang="nb-NO" dirty="0" smtClean="0">
                    <a:solidFill>
                      <a:schemeClr val="bg1"/>
                    </a:solidFill>
                  </a:rPr>
                  <a:t> as an OR</a:t>
                </a:r>
                <a:r>
                  <a:rPr lang="nb-NO" dirty="0" smtClean="0">
                    <a:solidFill>
                      <a:schemeClr val="bg1"/>
                    </a:solidFill>
                  </a:rPr>
                  <a:t>!</a:t>
                </a:r>
              </a:p>
            </p:txBody>
          </p:sp>
        </mc:Choice>
        <mc:Fallback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 rotWithShape="1">
                <a:blip r:embed="rId2" cstate="print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52664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Logistic</a:t>
            </a:r>
            <a:r>
              <a:rPr lang="nb-NO" dirty="0"/>
              <a:t> </a:t>
            </a:r>
            <a:r>
              <a:rPr lang="nb-NO" dirty="0" err="1"/>
              <a:t>regression</a:t>
            </a:r>
            <a:endParaRPr lang="nb-NO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nb-NO" dirty="0" smtClean="0"/>
              </a:p>
              <a:p>
                <a:r>
                  <a:rPr lang="nb-NO" dirty="0"/>
                  <a:t>If </a:t>
                </a:r>
                <a14:m>
                  <m:oMath xmlns:m="http://schemas.openxmlformats.org/officeDocument/2006/math">
                    <m:r>
                      <a:rPr lang="nb-NO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nb-NO" dirty="0"/>
                  <a:t> is a </a:t>
                </a:r>
                <a:r>
                  <a:rPr lang="nb-NO" dirty="0" err="1"/>
                  <a:t>binary</a:t>
                </a:r>
                <a:r>
                  <a:rPr lang="nb-NO" dirty="0"/>
                  <a:t> variable (for </a:t>
                </a:r>
                <a:r>
                  <a:rPr lang="nb-NO" dirty="0" err="1"/>
                  <a:t>example</a:t>
                </a:r>
                <a:r>
                  <a:rPr lang="nb-NO" dirty="0"/>
                  <a:t> smoking):</a:t>
                </a:r>
                <a:endParaRPr lang="nb-NO" dirty="0"/>
              </a:p>
              <a:p>
                <a:pPr lvl="1"/>
                <a14:m>
                  <m:oMath xmlns:m="http://schemas.openxmlformats.org/officeDocument/2006/math">
                    <m:r>
                      <a:rPr lang="nb-NO" i="1" dirty="0">
                        <a:latin typeface="Cambria Math"/>
                      </a:rPr>
                      <m:t>𝑥</m:t>
                    </m:r>
                    <m:r>
                      <a:rPr lang="nb-NO" b="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nb-NO" dirty="0" smtClean="0"/>
                  <a:t> </a:t>
                </a:r>
                <a:r>
                  <a:rPr lang="nb-NO" dirty="0" err="1" smtClean="0"/>
                  <a:t>if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smoker</a:t>
                </a:r>
                <a:r>
                  <a:rPr lang="nb-NO" dirty="0" smtClean="0"/>
                  <a:t>, </a:t>
                </a:r>
                <a:r>
                  <a:rPr lang="nb-NO" dirty="0" smtClean="0"/>
                  <a:t>og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  <m:r>
                      <a:rPr lang="nb-NO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nb-NO" dirty="0" smtClean="0"/>
                  <a:t> </a:t>
                </a:r>
                <a:r>
                  <a:rPr lang="nb-NO" dirty="0" err="1" smtClean="0"/>
                  <a:t>if</a:t>
                </a:r>
                <a:r>
                  <a:rPr lang="nb-NO" dirty="0" smtClean="0"/>
                  <a:t> not </a:t>
                </a:r>
                <a:r>
                  <a:rPr lang="nb-NO" dirty="0" err="1" smtClean="0"/>
                  <a:t>smoker</a:t>
                </a:r>
                <a:r>
                  <a:rPr lang="nb-NO" dirty="0" smtClean="0"/>
                  <a:t>.</a:t>
                </a:r>
                <a:endParaRPr lang="nb-NO" dirty="0" smtClean="0"/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/>
                  <a:t>odds </a:t>
                </a:r>
                <a:r>
                  <a:rPr lang="en-US" dirty="0" smtClean="0"/>
                  <a:t>of smokers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i="1" dirty="0" smtClean="0">
                        <a:latin typeface="Cambria Math"/>
                      </a:rPr>
                      <m:t>exp</m:t>
                    </m:r>
                    <m:r>
                      <a:rPr lang="nb-NO" i="1" dirty="0" smtClean="0">
                        <a:latin typeface="Cambria Math"/>
                      </a:rPr>
                      <m:t>⁡(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nb-NO" dirty="0" smtClean="0"/>
                  <a:t>.</a:t>
                </a:r>
              </a:p>
              <a:p>
                <a:pPr lvl="1"/>
                <a:r>
                  <a:rPr lang="en-US" dirty="0"/>
                  <a:t>The odds </a:t>
                </a:r>
                <a:r>
                  <a:rPr lang="en-US" dirty="0" smtClean="0"/>
                  <a:t>of non </a:t>
                </a:r>
                <a:r>
                  <a:rPr lang="en-US" dirty="0"/>
                  <a:t>smokers</a:t>
                </a:r>
                <a:r>
                  <a:rPr lang="nb-NO" dirty="0" smtClean="0"/>
                  <a:t>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i="0" dirty="0" smtClean="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nb-NO" i="1" dirty="0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nb-NO" dirty="0" smtClean="0"/>
              </a:p>
              <a:p>
                <a:pPr lvl="1"/>
                <a:r>
                  <a:rPr lang="nb-NO" dirty="0" smtClean="0"/>
                  <a:t>OR is: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b="0" i="1" dirty="0" smtClean="0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nb-NO" i="1" dirty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i="0" dirty="0"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nb-NO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nb-NO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nb-NO" i="1" dirty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dirty="0"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nb-NO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den>
                    </m:f>
                    <m:r>
                      <a:rPr lang="nb-NO" b="0" i="1" dirty="0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nb-NO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dirty="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nb-NO" i="1" dirty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b="0" i="1" dirty="0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nb-NO" b="0" i="1" dirty="0" smtClean="0">
                        <a:latin typeface="Cambria Math"/>
                        <a:ea typeface="Cambria Math"/>
                      </a:rPr>
                      <m:t>=</m:t>
                    </m:r>
                    <m:func>
                      <m:funcPr>
                        <m:ctrlPr>
                          <a:rPr lang="nb-NO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dirty="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nb-NO" i="1" dirty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nb-NO" dirty="0" smtClean="0"/>
                  <a:t>.</a:t>
                </a:r>
              </a:p>
              <a:p>
                <a:r>
                  <a:rPr lang="nb-NO" dirty="0" smtClean="0"/>
                  <a:t>The </a:t>
                </a:r>
                <a:r>
                  <a:rPr lang="nb-NO" dirty="0" err="1" smtClean="0"/>
                  <a:t>exponential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of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the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coefficient</a:t>
                </a:r>
                <a:r>
                  <a:rPr lang="nb-NO" dirty="0" smtClean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dirty="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nb-NO" i="1" dirty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nb-NO" dirty="0" smtClean="0"/>
                  <a:t>, </a:t>
                </a:r>
                <a:r>
                  <a:rPr lang="nb-NO" dirty="0" smtClean="0"/>
                  <a:t>is </a:t>
                </a:r>
                <a:r>
                  <a:rPr lang="nb-NO" dirty="0" err="1" smtClean="0"/>
                  <a:t>interpretable</a:t>
                </a:r>
                <a:r>
                  <a:rPr lang="nb-NO" dirty="0" smtClean="0"/>
                  <a:t> as an OR</a:t>
                </a:r>
                <a:r>
                  <a:rPr lang="nb-NO" dirty="0" smtClean="0"/>
                  <a:t>!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86022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Logistic regression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SPSS:</a:t>
            </a:r>
          </a:p>
          <a:p>
            <a:pPr lvl="1"/>
            <a:r>
              <a:rPr lang="nb-NO" dirty="0" smtClean="0"/>
              <a:t>Interprets the </a:t>
            </a:r>
            <a:r>
              <a:rPr lang="nb-NO" i="1" dirty="0" smtClean="0">
                <a:solidFill>
                  <a:srgbClr val="FF0000"/>
                </a:solidFill>
              </a:rPr>
              <a:t>highest</a:t>
            </a:r>
            <a:r>
              <a:rPr lang="nb-NO" dirty="0" smtClean="0"/>
              <a:t> value of the </a:t>
            </a:r>
            <a:r>
              <a:rPr lang="en-US" dirty="0" smtClean="0"/>
              <a:t>(sick / not sick) as the one we are interested in. </a:t>
            </a:r>
          </a:p>
        </p:txBody>
      </p:sp>
    </p:spTree>
    <p:extLst>
      <p:ext uri="{BB962C8B-B14F-4D97-AF65-F5344CB8AC3E}">
        <p14:creationId xmlns="" xmlns:p14="http://schemas.microsoft.com/office/powerpoint/2010/main" val="216210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Logistic regression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SPSS:</a:t>
            </a:r>
          </a:p>
          <a:p>
            <a:pPr lvl="1"/>
            <a:r>
              <a:rPr lang="nb-NO" dirty="0" smtClean="0"/>
              <a:t>Interprets the </a:t>
            </a:r>
            <a:r>
              <a:rPr lang="nb-NO" i="1" dirty="0" smtClean="0">
                <a:solidFill>
                  <a:srgbClr val="FF0000"/>
                </a:solidFill>
              </a:rPr>
              <a:t>highest</a:t>
            </a:r>
            <a:r>
              <a:rPr lang="nb-NO" dirty="0" smtClean="0"/>
              <a:t> value of the </a:t>
            </a:r>
            <a:r>
              <a:rPr lang="en-US" dirty="0" smtClean="0"/>
              <a:t>(sick / not sick) as the one we are interested in. </a:t>
            </a:r>
          </a:p>
          <a:p>
            <a:pPr lvl="1"/>
            <a:r>
              <a:rPr lang="en-US" dirty="0" smtClean="0"/>
              <a:t>For the independent variable (exposure), we </a:t>
            </a:r>
            <a:r>
              <a:rPr lang="en-US" i="1" dirty="0" smtClean="0">
                <a:solidFill>
                  <a:srgbClr val="FF0000"/>
                </a:solidFill>
              </a:rPr>
              <a:t>select</a:t>
            </a:r>
            <a:r>
              <a:rPr lang="en-US" dirty="0" smtClean="0"/>
              <a:t> the reference category (baseline) in the menu.</a:t>
            </a:r>
            <a:endParaRPr lang="nb-NO" dirty="0" smtClean="0"/>
          </a:p>
        </p:txBody>
      </p:sp>
    </p:spTree>
    <p:extLst>
      <p:ext uri="{BB962C8B-B14F-4D97-AF65-F5344CB8AC3E}">
        <p14:creationId xmlns="" xmlns:p14="http://schemas.microsoft.com/office/powerpoint/2010/main" val="308479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 smtClean="0"/>
              <a:t>Risk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28736"/>
            <a:ext cx="8291264" cy="4525963"/>
          </a:xfrm>
        </p:spPr>
        <p:txBody>
          <a:bodyPr>
            <a:normAutofit/>
          </a:bodyPr>
          <a:lstStyle/>
          <a:p>
            <a:r>
              <a:rPr lang="nb-NO" sz="2800" dirty="0" smtClean="0"/>
              <a:t>The </a:t>
            </a:r>
            <a:r>
              <a:rPr lang="nb-NO" sz="2800" b="1" dirty="0" smtClean="0">
                <a:solidFill>
                  <a:srgbClr val="FF0000"/>
                </a:solidFill>
              </a:rPr>
              <a:t>Risk</a:t>
            </a:r>
            <a:r>
              <a:rPr lang="nb-NO" sz="2800" dirty="0" smtClean="0"/>
              <a:t> is the</a:t>
            </a:r>
            <a:br>
              <a:rPr lang="nb-NO" sz="2800" dirty="0" smtClean="0"/>
            </a:br>
            <a:r>
              <a:rPr lang="nb-NO" sz="2800" dirty="0" smtClean="0"/>
              <a:t> </a:t>
            </a:r>
            <a:r>
              <a:rPr lang="nb-NO" sz="2800" i="1" dirty="0" smtClean="0"/>
              <a:t>probability of an event</a:t>
            </a:r>
          </a:p>
          <a:p>
            <a:endParaRPr lang="nb-NO" sz="2400" dirty="0"/>
          </a:p>
          <a:p>
            <a:r>
              <a:rPr lang="en-US" sz="2400" b="1" dirty="0" smtClean="0"/>
              <a:t>Risk of the disease in each group:</a:t>
            </a:r>
            <a:endParaRPr lang="nb-NO" sz="2400" b="1" dirty="0" smtClean="0"/>
          </a:p>
          <a:p>
            <a:pPr lvl="1"/>
            <a:r>
              <a:rPr lang="nb-NO" sz="2000" dirty="0" err="1" smtClean="0"/>
              <a:t>Probability</a:t>
            </a:r>
            <a:r>
              <a:rPr lang="nb-NO" sz="2000" dirty="0" smtClean="0"/>
              <a:t> (</a:t>
            </a:r>
            <a:r>
              <a:rPr lang="nb-NO" sz="2000" dirty="0" err="1"/>
              <a:t>exposed</a:t>
            </a:r>
            <a:r>
              <a:rPr lang="nb-NO" sz="2000" dirty="0" smtClean="0"/>
              <a:t>) = a/(a+b)			</a:t>
            </a:r>
          </a:p>
          <a:p>
            <a:pPr lvl="1"/>
            <a:r>
              <a:rPr lang="nb-NO" sz="2000" dirty="0" err="1" smtClean="0"/>
              <a:t>Probability</a:t>
            </a:r>
            <a:r>
              <a:rPr lang="nb-NO" sz="2000" dirty="0" smtClean="0"/>
              <a:t> (</a:t>
            </a:r>
            <a:r>
              <a:rPr lang="nb-NO" sz="2000" dirty="0"/>
              <a:t>not </a:t>
            </a:r>
            <a:r>
              <a:rPr lang="nb-NO" sz="2000" dirty="0" smtClean="0"/>
              <a:t>exposed) = c/(c+d)		</a:t>
            </a:r>
            <a:endParaRPr lang="nb-NO" sz="2000" b="1" dirty="0" smtClean="0"/>
          </a:p>
          <a:p>
            <a:pPr lvl="1"/>
            <a:endParaRPr lang="nb-NO" sz="2000" dirty="0" smtClean="0"/>
          </a:p>
          <a:p>
            <a:r>
              <a:rPr lang="en-US" sz="2400" b="1" dirty="0" smtClean="0"/>
              <a:t>Relative risk of disease,</a:t>
            </a:r>
            <a:br>
              <a:rPr lang="en-US" sz="2400" b="1" dirty="0" smtClean="0"/>
            </a:br>
            <a:r>
              <a:rPr lang="en-US" sz="2400" b="1" dirty="0" smtClean="0"/>
              <a:t>exposed vs. not exposed:</a:t>
            </a:r>
            <a:endParaRPr lang="nb-NO" sz="2400" b="1" dirty="0" smtClean="0"/>
          </a:p>
          <a:p>
            <a:pPr lvl="1"/>
            <a:r>
              <a:rPr lang="nb-NO" sz="2000" dirty="0" smtClean="0"/>
              <a:t>RR = a/(a+b) / c/(c+d) = a(c+d) / c(a+b)	</a:t>
            </a:r>
          </a:p>
          <a:p>
            <a:pPr marL="457200" lvl="1" indent="0">
              <a:buNone/>
            </a:pPr>
            <a:endParaRPr lang="nb-NO" sz="2000" dirty="0"/>
          </a:p>
        </p:txBody>
      </p:sp>
    </p:spTree>
    <p:extLst>
      <p:ext uri="{BB962C8B-B14F-4D97-AF65-F5344CB8AC3E}">
        <p14:creationId xmlns="" xmlns:p14="http://schemas.microsoft.com/office/powerpoint/2010/main" val="63641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Logistic regression - example</a:t>
            </a:r>
            <a:endParaRPr lang="nb-NO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5720" y="1285860"/>
            <a:ext cx="4357718" cy="4714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nb-NO" sz="1600" dirty="0" err="1"/>
              <a:t>Estimate</a:t>
            </a:r>
            <a:r>
              <a:rPr lang="nb-NO" sz="1600" dirty="0"/>
              <a:t> </a:t>
            </a:r>
            <a:r>
              <a:rPr lang="nb-NO" sz="1600" dirty="0" err="1"/>
              <a:t>logistic</a:t>
            </a:r>
            <a:r>
              <a:rPr lang="nb-NO" sz="1600" dirty="0"/>
              <a:t> </a:t>
            </a:r>
            <a:r>
              <a:rPr lang="nb-NO" sz="1600" dirty="0" err="1"/>
              <a:t>model</a:t>
            </a:r>
            <a:r>
              <a:rPr lang="nb-NO" sz="1600" dirty="0"/>
              <a:t> for «</a:t>
            </a:r>
            <a:r>
              <a:rPr lang="nb-NO" sz="1600" b="1" dirty="0">
                <a:solidFill>
                  <a:srgbClr val="00B050"/>
                </a:solidFill>
              </a:rPr>
              <a:t>diabetes</a:t>
            </a:r>
            <a:r>
              <a:rPr lang="nb-NO" sz="1600" dirty="0"/>
              <a:t>», </a:t>
            </a:r>
            <a:br>
              <a:rPr lang="nb-NO" sz="1600" dirty="0"/>
            </a:br>
            <a:r>
              <a:rPr lang="nb-NO" sz="1600" dirty="0" err="1"/>
              <a:t>with</a:t>
            </a:r>
            <a:r>
              <a:rPr lang="nb-NO" sz="1600" dirty="0"/>
              <a:t> «</a:t>
            </a:r>
            <a:r>
              <a:rPr lang="nb-NO" sz="1600" b="1" dirty="0">
                <a:solidFill>
                  <a:srgbClr val="00B050"/>
                </a:solidFill>
              </a:rPr>
              <a:t>overvekt</a:t>
            </a:r>
            <a:r>
              <a:rPr lang="nb-NO" sz="1600" dirty="0"/>
              <a:t>» as </a:t>
            </a:r>
            <a:r>
              <a:rPr lang="nb-NO" sz="1600" dirty="0" err="1"/>
              <a:t>independent</a:t>
            </a:r>
            <a:r>
              <a:rPr lang="nb-NO" sz="1600" dirty="0"/>
              <a:t> </a:t>
            </a:r>
            <a:r>
              <a:rPr lang="nb-NO" sz="1600" dirty="0" smtClean="0"/>
              <a:t>variable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(overvekt =1, not overvekt =2)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nb-NO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538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Logistic regression - example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14422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85720" y="1285860"/>
            <a:ext cx="4357718" cy="4714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Estimate logistic model for «</a:t>
            </a:r>
            <a:r>
              <a:rPr kumimoji="0" lang="nb-NO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diabetes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», </a:t>
            </a:r>
            <a:b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«</a:t>
            </a:r>
            <a:r>
              <a:rPr kumimoji="0" lang="nb-NO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overvekt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as independent variable.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(overvekt =1, not overvekt =2)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«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Analyze-&gt;Regression-&gt;Binary logistic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nb-NO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988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Logistic regression - example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084168" y="1516751"/>
            <a:ext cx="2160240" cy="656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85720" y="1285860"/>
            <a:ext cx="4357718" cy="4714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Estimate logistic model for «diabetes», </a:t>
            </a:r>
            <a:br>
              <a:rPr kumimoji="0" lang="nb-NO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b-NO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«overvekt» as independent variable.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overvekt =1, not overvekt =2)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«Analyze-&gt;Regression-&gt;Binary logistic».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Original diabetes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variable </a:t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(1=diabetes, and 0= no diabetes) </a:t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dependent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variable (outcome variable).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nb-NO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147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Logistic regression - example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868144" y="1340768"/>
            <a:ext cx="266429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9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084168" y="2564904"/>
            <a:ext cx="2160240" cy="656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8" y="1223516"/>
            <a:ext cx="4604711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6120172" y="2564904"/>
            <a:ext cx="2160240" cy="656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85720" y="1285860"/>
            <a:ext cx="4357718" cy="4714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Estimate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logistic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«diabetes», </a:t>
            </a:r>
            <a:b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«overvekt» as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independent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variable.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(overvekt =1, not overvekt =2)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«Analyze-&gt;Regression-&gt;Binary logistic».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Original diabetes variable </a:t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(1=diabetes, and 0= no diabetes) </a:t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dependent variable (outcome variable).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Adds 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overvekt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f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Covariates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». </a:t>
            </a:r>
            <a:b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nb-NO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624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Logistic regression - example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868144" y="1340768"/>
            <a:ext cx="266429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9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084168" y="2564904"/>
            <a:ext cx="2160240" cy="656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8" y="1223516"/>
            <a:ext cx="4604711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8100392" y="1484784"/>
            <a:ext cx="10238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85720" y="1285860"/>
            <a:ext cx="4357718" cy="4714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Estimate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logistic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«diabetes», </a:t>
            </a:r>
            <a:b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«overvekt» as </a:t>
            </a:r>
            <a:r>
              <a:rPr kumimoji="0" lang="nb-N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independent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variable.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(overvekt =1, not overvekt =2)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«Analyze-&gt;Regression-&gt;Binary logistic».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Original diabetes variable </a:t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(1=diabetes, and 0= no diabetes) </a:t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dependent variable (outcome variable).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Adds 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«overvekt» f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«Covariates». </a:t>
            </a:r>
            <a:b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Then, click 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Categorial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».</a:t>
            </a:r>
            <a:endParaRPr kumimoji="0" lang="nb-NO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447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Logistic regression - example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868144" y="1340768"/>
            <a:ext cx="266429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9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084168" y="2564904"/>
            <a:ext cx="2160240" cy="656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8" y="1223516"/>
            <a:ext cx="4604711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8100392" y="1484784"/>
            <a:ext cx="10238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7"/>
            <a:ext cx="4604710" cy="299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6228184" y="1340768"/>
            <a:ext cx="187220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85720" y="1285860"/>
            <a:ext cx="4357718" cy="4714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Estimate logistic model for «diabetes», </a:t>
            </a:r>
            <a:br>
              <a:rPr kumimoji="0" lang="nb-NO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b-NO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«overvekt» as independent variable.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overvekt =1, not overvekt =2)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«Analyze-&gt;Regression-&gt;Binary logistic».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Original diabetes variable </a:t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(1=diabetes, and 0= no diabetes) </a:t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dependent variable (outcome variable).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Adds 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«overvekt» f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«Covariates». </a:t>
            </a:r>
            <a:b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Then, click 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«Categorial».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Move «</a:t>
            </a:r>
            <a:r>
              <a:rPr kumimoji="0" 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overvekt</a:t>
            </a:r>
            <a:r>
              <a:rPr kumimoji="0" 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in «</a:t>
            </a:r>
            <a:r>
              <a:rPr kumimoji="0" 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Categorical Covariates</a:t>
            </a:r>
            <a:r>
              <a:rPr kumimoji="0" 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». </a:t>
            </a:r>
          </a:p>
        </p:txBody>
      </p:sp>
    </p:spTree>
    <p:extLst>
      <p:ext uri="{BB962C8B-B14F-4D97-AF65-F5344CB8AC3E}">
        <p14:creationId xmlns="" xmlns:p14="http://schemas.microsoft.com/office/powerpoint/2010/main" val="422081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Logistic regression - example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868144" y="1340768"/>
            <a:ext cx="266429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9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084168" y="2564904"/>
            <a:ext cx="2160240" cy="656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8" y="1223516"/>
            <a:ext cx="4604711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8100392" y="1484784"/>
            <a:ext cx="10238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7"/>
            <a:ext cx="4604710" cy="299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6377632" y="3211839"/>
            <a:ext cx="187220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85720" y="1285860"/>
            <a:ext cx="4357718" cy="4714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Estimate logistic model for «diabetes», </a:t>
            </a:r>
            <a:b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«overvekt» as independent variable.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(overvekt =1, not overvekt =2)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«Analyze-&gt;Regression-&gt;Binary logistic».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Original diabetes variable </a:t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(1=diabetes, and 0= no diabetes) </a:t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dependent variable (outcome variable).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Adds 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«overvekt» f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«Covariates». </a:t>
            </a:r>
            <a:b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Then, click 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«Categorial».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Move «overvekt» in «Categorical Covariates».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Select «</a:t>
            </a:r>
            <a:r>
              <a:rPr kumimoji="0" 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 Category: Last</a:t>
            </a:r>
            <a:r>
              <a:rPr kumimoji="0" 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Then, «</a:t>
            </a:r>
            <a:r>
              <a:rPr kumimoji="0" 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Continue</a:t>
            </a:r>
            <a:r>
              <a:rPr kumimoji="0" 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».</a:t>
            </a:r>
          </a:p>
        </p:txBody>
      </p:sp>
    </p:spTree>
    <p:extLst>
      <p:ext uri="{BB962C8B-B14F-4D97-AF65-F5344CB8AC3E}">
        <p14:creationId xmlns="" xmlns:p14="http://schemas.microsoft.com/office/powerpoint/2010/main" val="356006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Logistic regression - example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868144" y="1340768"/>
            <a:ext cx="266429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9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084168" y="2564904"/>
            <a:ext cx="2160240" cy="656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8" y="1223516"/>
            <a:ext cx="4604711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8100392" y="1484784"/>
            <a:ext cx="10238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7"/>
            <a:ext cx="4604710" cy="299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8316416" y="2996952"/>
            <a:ext cx="807780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xtBox 7"/>
          <p:cNvSpPr txBox="1"/>
          <p:nvPr/>
        </p:nvSpPr>
        <p:spPr>
          <a:xfrm>
            <a:off x="4483430" y="5589240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NB! If you want to change the reference category, remember to press «</a:t>
            </a:r>
            <a:r>
              <a:rPr lang="en-US" dirty="0" smtClean="0">
                <a:solidFill>
                  <a:srgbClr val="FF0000"/>
                </a:solidFill>
              </a:rPr>
              <a:t>Change</a:t>
            </a:r>
            <a:r>
              <a:rPr lang="en-US" dirty="0" smtClean="0"/>
              <a:t>» before pressing «</a:t>
            </a:r>
            <a:r>
              <a:rPr lang="en-US" dirty="0" smtClean="0">
                <a:solidFill>
                  <a:srgbClr val="FF0000"/>
                </a:solidFill>
              </a:rPr>
              <a:t>continue</a:t>
            </a:r>
            <a:r>
              <a:rPr lang="en-US" dirty="0" smtClean="0"/>
              <a:t>»!</a:t>
            </a:r>
            <a:endParaRPr lang="nb-NO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85720" y="1285860"/>
            <a:ext cx="4357718" cy="4714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Estimate logistic model for «diabetes», </a:t>
            </a:r>
            <a:b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«overvekt» as independent variable.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(overvekt =1, not overvekt =2)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«Analyze-&gt;Regression-&gt;Binary logistic».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Original diabetes variable </a:t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(1=diabetes, and 0= no diabetes) </a:t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dependent variable (outcome variable).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Adds 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«overvekt» f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«Covariates». </a:t>
            </a:r>
            <a:b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Then, click 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«Categorial».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Move «overvekt» in «Categorical Covariates».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Select «Reference Category: Last» 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Then, «Continue».</a:t>
            </a:r>
          </a:p>
        </p:txBody>
      </p:sp>
    </p:spTree>
    <p:extLst>
      <p:ext uri="{BB962C8B-B14F-4D97-AF65-F5344CB8AC3E}">
        <p14:creationId xmlns="" xmlns:p14="http://schemas.microsoft.com/office/powerpoint/2010/main" val="170303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Logistic regression - example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868144" y="1340768"/>
            <a:ext cx="266429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9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084168" y="2564904"/>
            <a:ext cx="2160240" cy="656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8" y="1223516"/>
            <a:ext cx="4604711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8100392" y="1484784"/>
            <a:ext cx="10238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7"/>
            <a:ext cx="4604710" cy="299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6228184" y="1340768"/>
            <a:ext cx="187220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23516"/>
            <a:ext cx="4624204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8100392" y="1988840"/>
            <a:ext cx="102380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235184"/>
            <a:ext cx="4624205" cy="39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6372200" y="2060848"/>
            <a:ext cx="2160240" cy="8321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85720" y="1285860"/>
            <a:ext cx="4357718" cy="4714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Estimate logistic model for «diabetes», </a:t>
            </a:r>
            <a:b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«overvekt» as independent variable.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(overvekt =1, not overvekt =2)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«Analyze-&gt;Regression-&gt;Binary logistic».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Original diabetes variable </a:t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(1=diabetes, and 0= no diabetes) </a:t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dependent variable (outcome variable).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Adds 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«overvekt» f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«Covariates». </a:t>
            </a:r>
            <a:b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Then, click 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«Categorial».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Move «overvekt» in «Categorical Covariates».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Select «Reference Category: Last» 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Then, «Continue».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«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Options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», then select: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kumimoji="0" 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 for exp(B): 95</a:t>
            </a:r>
            <a:r>
              <a:rPr kumimoji="0" 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%»</a:t>
            </a:r>
          </a:p>
        </p:txBody>
      </p:sp>
    </p:spTree>
    <p:extLst>
      <p:ext uri="{BB962C8B-B14F-4D97-AF65-F5344CB8AC3E}">
        <p14:creationId xmlns="" xmlns:p14="http://schemas.microsoft.com/office/powerpoint/2010/main" val="383024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Logistic regression - example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868144" y="1340768"/>
            <a:ext cx="266429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9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084168" y="2564904"/>
            <a:ext cx="2160240" cy="656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8" y="1223516"/>
            <a:ext cx="4604711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8100392" y="1484784"/>
            <a:ext cx="10238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7"/>
            <a:ext cx="4604710" cy="299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6228184" y="1340768"/>
            <a:ext cx="187220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23516"/>
            <a:ext cx="4624204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8100392" y="1988840"/>
            <a:ext cx="102380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235184"/>
            <a:ext cx="4624205" cy="39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6372200" y="2060848"/>
            <a:ext cx="2160240" cy="8321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0" y="1235184"/>
            <a:ext cx="4650267" cy="39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4539290" y="4437112"/>
            <a:ext cx="168889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85720" y="1285860"/>
            <a:ext cx="4357718" cy="47149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600" dirty="0" smtClean="0"/>
              <a:t>Estimate logistic model for «diabetes», </a:t>
            </a:r>
            <a:br>
              <a:rPr lang="nb-NO" sz="1600" dirty="0" smtClean="0"/>
            </a:br>
            <a:r>
              <a:rPr lang="nb-NO" sz="1600" dirty="0" smtClean="0"/>
              <a:t>with «overvekt» as independent variable.</a:t>
            </a:r>
          </a:p>
          <a:p>
            <a:pPr marL="0" indent="0">
              <a:buNone/>
            </a:pPr>
            <a:r>
              <a:rPr lang="nb-NO" sz="1600" dirty="0" smtClean="0">
                <a:solidFill>
                  <a:srgbClr val="00B050"/>
                </a:solidFill>
              </a:rPr>
              <a:t>(overvekt =1, not overvekt =2)</a:t>
            </a:r>
          </a:p>
          <a:p>
            <a:r>
              <a:rPr lang="nb-NO" sz="1600" dirty="0" smtClean="0"/>
              <a:t>Click «Analyze-&gt;Regression-&gt;Binary logistic».</a:t>
            </a:r>
          </a:p>
          <a:p>
            <a:r>
              <a:rPr lang="en-US" sz="1600" dirty="0" smtClean="0"/>
              <a:t>Original diabetes variable </a:t>
            </a:r>
            <a:br>
              <a:rPr lang="en-US" sz="1600" dirty="0" smtClean="0"/>
            </a:br>
            <a:r>
              <a:rPr lang="en-US" sz="1600" dirty="0" smtClean="0"/>
              <a:t>(1=diabetes, and 0= no diabetes) </a:t>
            </a:r>
            <a:br>
              <a:rPr lang="en-US" sz="1600" dirty="0" smtClean="0"/>
            </a:br>
            <a:r>
              <a:rPr lang="en-US" sz="1600" dirty="0" smtClean="0"/>
              <a:t>as dependent variable (outcome variable).</a:t>
            </a:r>
          </a:p>
          <a:p>
            <a:r>
              <a:rPr lang="en-US" sz="1600" dirty="0" smtClean="0"/>
              <a:t>Adds </a:t>
            </a:r>
            <a:r>
              <a:rPr lang="nb-NO" sz="1600" dirty="0" smtClean="0"/>
              <a:t>«overvekt» f</a:t>
            </a:r>
            <a:r>
              <a:rPr lang="en-US" sz="1600" dirty="0" smtClean="0"/>
              <a:t>or </a:t>
            </a:r>
            <a:r>
              <a:rPr lang="nb-NO" sz="1600" dirty="0" smtClean="0"/>
              <a:t>«Covariates». </a:t>
            </a:r>
            <a:br>
              <a:rPr lang="nb-NO" sz="1600" dirty="0" smtClean="0"/>
            </a:br>
            <a:r>
              <a:rPr lang="en-US" sz="1600" dirty="0" smtClean="0"/>
              <a:t>Then, click </a:t>
            </a:r>
            <a:r>
              <a:rPr lang="nb-NO" sz="1600" dirty="0" smtClean="0"/>
              <a:t>«Categorial».</a:t>
            </a:r>
          </a:p>
          <a:p>
            <a:pPr lvl="1"/>
            <a:r>
              <a:rPr lang="nb-NO" sz="1400" dirty="0" smtClean="0"/>
              <a:t>Move «overvekt» in «Categorical Covariates». </a:t>
            </a:r>
          </a:p>
          <a:p>
            <a:pPr lvl="1"/>
            <a:r>
              <a:rPr lang="nb-NO" sz="1400" dirty="0" smtClean="0">
                <a:solidFill>
                  <a:srgbClr val="000000"/>
                </a:solidFill>
              </a:rPr>
              <a:t>Select «Reference Category: Last» .</a:t>
            </a:r>
          </a:p>
          <a:p>
            <a:pPr lvl="1"/>
            <a:r>
              <a:rPr lang="nb-NO" sz="1400" dirty="0" smtClean="0">
                <a:solidFill>
                  <a:srgbClr val="000000"/>
                </a:solidFill>
              </a:rPr>
              <a:t>Then, «Continue».</a:t>
            </a:r>
          </a:p>
          <a:p>
            <a:r>
              <a:rPr lang="nb-NO" sz="1600" dirty="0" smtClean="0">
                <a:solidFill>
                  <a:srgbClr val="000000"/>
                </a:solidFill>
              </a:rPr>
              <a:t>Click «Options», then select:</a:t>
            </a:r>
          </a:p>
          <a:p>
            <a:pPr lvl="1"/>
            <a:r>
              <a:rPr lang="nb-NO" sz="1400" dirty="0" smtClean="0">
                <a:solidFill>
                  <a:srgbClr val="000000"/>
                </a:solidFill>
              </a:rPr>
              <a:t>«CI for exp(B): 95%»</a:t>
            </a:r>
          </a:p>
          <a:p>
            <a:pPr lvl="1"/>
            <a:r>
              <a:rPr lang="nb-NO" sz="1400" dirty="0" smtClean="0">
                <a:solidFill>
                  <a:srgbClr val="000000"/>
                </a:solidFill>
              </a:rPr>
              <a:t>«</a:t>
            </a:r>
            <a:r>
              <a:rPr lang="nb-NO" sz="1400" dirty="0" smtClean="0">
                <a:solidFill>
                  <a:srgbClr val="FF0000"/>
                </a:solidFill>
              </a:rPr>
              <a:t>Include constant in model</a:t>
            </a:r>
            <a:r>
              <a:rPr lang="nb-NO" sz="1400" dirty="0" smtClean="0">
                <a:solidFill>
                  <a:srgbClr val="000000"/>
                </a:solidFill>
              </a:rPr>
              <a:t>» </a:t>
            </a:r>
          </a:p>
          <a:p>
            <a:pPr lvl="1"/>
            <a:r>
              <a:rPr lang="nb-NO" sz="1400" dirty="0" smtClean="0">
                <a:solidFill>
                  <a:srgbClr val="000000"/>
                </a:solidFill>
              </a:rPr>
              <a:t>Then, «</a:t>
            </a:r>
            <a:r>
              <a:rPr lang="nb-NO" sz="1400" dirty="0" smtClean="0">
                <a:solidFill>
                  <a:srgbClr val="FF0000"/>
                </a:solidFill>
              </a:rPr>
              <a:t>Continue</a:t>
            </a:r>
            <a:r>
              <a:rPr lang="nb-NO" sz="1400" dirty="0" smtClean="0">
                <a:solidFill>
                  <a:srgbClr val="000000"/>
                </a:solidFill>
              </a:rPr>
              <a:t>».</a:t>
            </a:r>
            <a:endParaRPr lang="nb-NO" sz="1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8783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 smtClean="0"/>
              <a:t>Risk</a:t>
            </a:r>
            <a:endParaRPr lang="nb-NO" dirty="0"/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61321167"/>
              </p:ext>
            </p:extLst>
          </p:nvPr>
        </p:nvGraphicFramePr>
        <p:xfrm>
          <a:off x="4857752" y="571480"/>
          <a:ext cx="3643338" cy="2061303"/>
        </p:xfrm>
        <a:graphic>
          <a:graphicData uri="http://schemas.openxmlformats.org/drawingml/2006/table">
            <a:tbl>
              <a:tblPr/>
              <a:tblGrid>
                <a:gridCol w="1046303"/>
                <a:gridCol w="927513"/>
                <a:gridCol w="927513"/>
                <a:gridCol w="742009"/>
              </a:tblGrid>
              <a:tr h="5668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nb-N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Diabetes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Diabetes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  <a:sym typeface="Symbol" pitchFamily="18" charset="2"/>
                        </a:rPr>
                        <a:t>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Totalt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04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Smoke</a:t>
                      </a:r>
                      <a:r>
                        <a:rPr kumimoji="0" lang="nb-NO" alt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 +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a=</a:t>
                      </a:r>
                      <a:r>
                        <a:rPr kumimoji="0" lang="nb-NO" altLang="nb-N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b=</a:t>
                      </a:r>
                      <a:r>
                        <a:rPr kumimoji="0" lang="nb-NO" altLang="nb-N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976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990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64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Smoke</a:t>
                      </a:r>
                      <a:r>
                        <a:rPr kumimoji="0" lang="nb-NO" alt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 </a:t>
                      </a:r>
                      <a:r>
                        <a:rPr kumimoji="0" lang="nb-NO" altLang="nb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  <a:sym typeface="Symbol" pitchFamily="18" charset="2"/>
                        </a:rPr>
                        <a:t>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c=</a:t>
                      </a:r>
                      <a:r>
                        <a:rPr kumimoji="0" lang="nb-NO" altLang="nb-N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d=</a:t>
                      </a:r>
                      <a:r>
                        <a:rPr kumimoji="0" lang="nb-NO" altLang="nb-N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777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796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65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Totalt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1753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1786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428736"/>
            <a:ext cx="8291264" cy="4525963"/>
          </a:xfrm>
        </p:spPr>
        <p:txBody>
          <a:bodyPr>
            <a:normAutofit/>
          </a:bodyPr>
          <a:lstStyle/>
          <a:p>
            <a:r>
              <a:rPr lang="nb-NO" sz="2800" dirty="0" smtClean="0"/>
              <a:t>The </a:t>
            </a:r>
            <a:r>
              <a:rPr lang="nb-NO" sz="2800" b="1" dirty="0" smtClean="0">
                <a:solidFill>
                  <a:srgbClr val="FF0000"/>
                </a:solidFill>
              </a:rPr>
              <a:t>Risk</a:t>
            </a:r>
            <a:r>
              <a:rPr lang="nb-NO" sz="2800" dirty="0" smtClean="0"/>
              <a:t> is the</a:t>
            </a:r>
            <a:br>
              <a:rPr lang="nb-NO" sz="2800" dirty="0" smtClean="0"/>
            </a:br>
            <a:r>
              <a:rPr lang="nb-NO" sz="2800" dirty="0" smtClean="0"/>
              <a:t> </a:t>
            </a:r>
            <a:r>
              <a:rPr lang="nb-NO" sz="2800" i="1" dirty="0" smtClean="0"/>
              <a:t>probability of an event</a:t>
            </a:r>
          </a:p>
          <a:p>
            <a:endParaRPr lang="nb-NO" sz="2400" dirty="0"/>
          </a:p>
          <a:p>
            <a:r>
              <a:rPr lang="en-US" sz="2400" b="1" dirty="0" smtClean="0"/>
              <a:t>Risk of the disease in each group:</a:t>
            </a:r>
            <a:endParaRPr lang="nb-NO" sz="2400" b="1" dirty="0" smtClean="0"/>
          </a:p>
          <a:p>
            <a:pPr lvl="1"/>
            <a:r>
              <a:rPr lang="nb-NO" sz="2000" dirty="0" smtClean="0"/>
              <a:t>Probability (exposed) = a/(a+b)		</a:t>
            </a:r>
            <a:r>
              <a:rPr lang="nb-NO" sz="2000" b="1" dirty="0" smtClean="0"/>
              <a:t> = 14/990 = </a:t>
            </a:r>
            <a:r>
              <a:rPr lang="nb-NO" sz="2000" b="1" dirty="0" smtClean="0">
                <a:solidFill>
                  <a:srgbClr val="FF0000"/>
                </a:solidFill>
              </a:rPr>
              <a:t>0.0141</a:t>
            </a:r>
            <a:endParaRPr lang="nb-NO" sz="2000" dirty="0" smtClean="0"/>
          </a:p>
          <a:p>
            <a:pPr lvl="1"/>
            <a:r>
              <a:rPr lang="nb-NO" sz="2000" dirty="0" smtClean="0"/>
              <a:t>Probability (</a:t>
            </a:r>
            <a:r>
              <a:rPr lang="nb-NO" sz="2000" dirty="0"/>
              <a:t>not </a:t>
            </a:r>
            <a:r>
              <a:rPr lang="nb-NO" sz="2000" dirty="0" smtClean="0"/>
              <a:t>exposed) = c/(c+d)		 </a:t>
            </a:r>
            <a:r>
              <a:rPr lang="nb-NO" sz="2000" b="1" dirty="0" smtClean="0"/>
              <a:t>= 19/796 = </a:t>
            </a:r>
            <a:r>
              <a:rPr lang="nb-NO" sz="2000" b="1" dirty="0" smtClean="0">
                <a:solidFill>
                  <a:srgbClr val="FF0000"/>
                </a:solidFill>
              </a:rPr>
              <a:t>0.0239</a:t>
            </a:r>
            <a:endParaRPr lang="nb-NO" sz="2000" b="1" dirty="0" smtClean="0"/>
          </a:p>
          <a:p>
            <a:pPr lvl="1"/>
            <a:endParaRPr lang="nb-NO" sz="2000" dirty="0" smtClean="0"/>
          </a:p>
          <a:p>
            <a:r>
              <a:rPr lang="en-US" sz="2400" b="1" dirty="0" smtClean="0"/>
              <a:t>Relative risk of disease,</a:t>
            </a:r>
            <a:br>
              <a:rPr lang="en-US" sz="2400" b="1" dirty="0" smtClean="0"/>
            </a:br>
            <a:r>
              <a:rPr lang="en-US" sz="2400" b="1" dirty="0" smtClean="0"/>
              <a:t>exposed vs. not exposed:</a:t>
            </a:r>
            <a:endParaRPr lang="nb-NO" sz="2400" b="1" dirty="0" smtClean="0"/>
          </a:p>
          <a:p>
            <a:pPr lvl="1"/>
            <a:r>
              <a:rPr lang="nb-NO" sz="2000" dirty="0" smtClean="0"/>
              <a:t>RR = a/(a+b) / c/(c+d) = a(c+d) / c(a+b)	</a:t>
            </a:r>
            <a:r>
              <a:rPr lang="nb-NO" sz="2000" b="1" dirty="0" smtClean="0"/>
              <a:t> =</a:t>
            </a:r>
            <a:r>
              <a:rPr lang="nb-NO" sz="2000" b="1" dirty="0" smtClean="0"/>
              <a:t>0.0141/0.0239 </a:t>
            </a:r>
            <a:r>
              <a:rPr lang="nb-NO" sz="2000" b="1" dirty="0" smtClean="0"/>
              <a:t>= </a:t>
            </a:r>
            <a:r>
              <a:rPr lang="nb-NO" sz="2000" b="1" dirty="0" smtClean="0">
                <a:solidFill>
                  <a:srgbClr val="FF0000"/>
                </a:solidFill>
              </a:rPr>
              <a:t>0.592</a:t>
            </a:r>
            <a:endParaRPr lang="nb-NO" sz="2000" dirty="0" smtClean="0"/>
          </a:p>
          <a:p>
            <a:pPr marL="457200" lvl="1" indent="0">
              <a:buNone/>
            </a:pPr>
            <a:endParaRPr lang="nb-NO" sz="2000" dirty="0"/>
          </a:p>
        </p:txBody>
      </p:sp>
    </p:spTree>
    <p:extLst>
      <p:ext uri="{BB962C8B-B14F-4D97-AF65-F5344CB8AC3E}">
        <p14:creationId xmlns="" xmlns:p14="http://schemas.microsoft.com/office/powerpoint/2010/main" val="372635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Logistic regression - example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85860"/>
            <a:ext cx="4357718" cy="47149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600" dirty="0" smtClean="0"/>
              <a:t>Estimate logistic model for «diabetes», </a:t>
            </a:r>
            <a:br>
              <a:rPr lang="nb-NO" sz="1600" dirty="0" smtClean="0"/>
            </a:br>
            <a:r>
              <a:rPr lang="nb-NO" sz="1600" dirty="0" smtClean="0"/>
              <a:t>with «overvekt» as independent variable.</a:t>
            </a:r>
          </a:p>
          <a:p>
            <a:pPr marL="0" indent="0">
              <a:buNone/>
            </a:pPr>
            <a:r>
              <a:rPr lang="nb-NO" sz="1600" dirty="0" smtClean="0">
                <a:solidFill>
                  <a:srgbClr val="00B050"/>
                </a:solidFill>
              </a:rPr>
              <a:t>(overvekt =1, not overvekt =2)</a:t>
            </a:r>
          </a:p>
          <a:p>
            <a:r>
              <a:rPr lang="nb-NO" sz="1600" dirty="0" smtClean="0"/>
              <a:t>Click «Analyze-&gt;Regression-&gt;Binary logistic».</a:t>
            </a:r>
          </a:p>
          <a:p>
            <a:r>
              <a:rPr lang="en-US" sz="1600" dirty="0" smtClean="0"/>
              <a:t>Original diabetes variable </a:t>
            </a:r>
            <a:br>
              <a:rPr lang="en-US" sz="1600" dirty="0" smtClean="0"/>
            </a:br>
            <a:r>
              <a:rPr lang="en-US" sz="1600" dirty="0" smtClean="0"/>
              <a:t>(1=diabetes, and 0= no diabetes) </a:t>
            </a:r>
            <a:br>
              <a:rPr lang="en-US" sz="1600" dirty="0" smtClean="0"/>
            </a:br>
            <a:r>
              <a:rPr lang="en-US" sz="1600" dirty="0" smtClean="0"/>
              <a:t>as dependent variable (outcome variable).</a:t>
            </a:r>
          </a:p>
          <a:p>
            <a:r>
              <a:rPr lang="en-US" sz="1600" dirty="0" smtClean="0"/>
              <a:t>Adds </a:t>
            </a:r>
            <a:r>
              <a:rPr lang="nb-NO" sz="1600" dirty="0" smtClean="0"/>
              <a:t>«overvekt» f</a:t>
            </a:r>
            <a:r>
              <a:rPr lang="en-US" sz="1600" dirty="0" smtClean="0"/>
              <a:t>or </a:t>
            </a:r>
            <a:r>
              <a:rPr lang="nb-NO" sz="1600" dirty="0" smtClean="0"/>
              <a:t>«Covariates». </a:t>
            </a:r>
            <a:br>
              <a:rPr lang="nb-NO" sz="1600" dirty="0" smtClean="0"/>
            </a:br>
            <a:r>
              <a:rPr lang="en-US" sz="1600" dirty="0" smtClean="0"/>
              <a:t>Then, click </a:t>
            </a:r>
            <a:r>
              <a:rPr lang="nb-NO" sz="1600" dirty="0" smtClean="0"/>
              <a:t>«Categorial».</a:t>
            </a:r>
          </a:p>
          <a:p>
            <a:pPr lvl="1"/>
            <a:r>
              <a:rPr lang="nb-NO" sz="1400" dirty="0" smtClean="0"/>
              <a:t>Move «overvekt» in «Categorical Covariates». </a:t>
            </a:r>
          </a:p>
          <a:p>
            <a:pPr lvl="1"/>
            <a:r>
              <a:rPr lang="nb-NO" sz="1400" dirty="0" smtClean="0">
                <a:solidFill>
                  <a:srgbClr val="000000"/>
                </a:solidFill>
              </a:rPr>
              <a:t>Select «Reference Category: Last» .</a:t>
            </a:r>
          </a:p>
          <a:p>
            <a:pPr lvl="1"/>
            <a:r>
              <a:rPr lang="nb-NO" sz="1400" dirty="0" smtClean="0">
                <a:solidFill>
                  <a:srgbClr val="000000"/>
                </a:solidFill>
              </a:rPr>
              <a:t>Then, «Continue».</a:t>
            </a:r>
          </a:p>
          <a:p>
            <a:r>
              <a:rPr lang="nb-NO" sz="1600" dirty="0" smtClean="0">
                <a:solidFill>
                  <a:srgbClr val="000000"/>
                </a:solidFill>
              </a:rPr>
              <a:t>Click «Options», then select:</a:t>
            </a:r>
          </a:p>
          <a:p>
            <a:pPr lvl="1"/>
            <a:r>
              <a:rPr lang="nb-NO" sz="1400" dirty="0" smtClean="0">
                <a:solidFill>
                  <a:srgbClr val="000000"/>
                </a:solidFill>
              </a:rPr>
              <a:t>«CI for exp(B): 95%»</a:t>
            </a:r>
          </a:p>
          <a:p>
            <a:pPr lvl="1"/>
            <a:r>
              <a:rPr lang="nb-NO" sz="1400" dirty="0" smtClean="0">
                <a:solidFill>
                  <a:srgbClr val="000000"/>
                </a:solidFill>
              </a:rPr>
              <a:t>«Include constant in model» </a:t>
            </a:r>
          </a:p>
          <a:p>
            <a:pPr lvl="1"/>
            <a:r>
              <a:rPr lang="nb-NO" sz="1400" dirty="0" smtClean="0">
                <a:solidFill>
                  <a:srgbClr val="000000"/>
                </a:solidFill>
              </a:rPr>
              <a:t>Then, «Continue».</a:t>
            </a:r>
          </a:p>
          <a:p>
            <a:r>
              <a:rPr lang="nb-NO" sz="1600" dirty="0" smtClean="0"/>
              <a:t>Click «</a:t>
            </a:r>
            <a:r>
              <a:rPr lang="nb-NO" sz="1600" dirty="0" smtClean="0">
                <a:solidFill>
                  <a:srgbClr val="FF0000"/>
                </a:solidFill>
              </a:rPr>
              <a:t>OK</a:t>
            </a:r>
            <a:r>
              <a:rPr lang="nb-NO" sz="1600" dirty="0" smtClean="0"/>
              <a:t>» in the original box.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868144" y="1340768"/>
            <a:ext cx="266429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9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084168" y="2564904"/>
            <a:ext cx="2160240" cy="656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8" y="1223516"/>
            <a:ext cx="4604711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8100392" y="1484784"/>
            <a:ext cx="10238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7"/>
            <a:ext cx="4604710" cy="299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6228184" y="1340768"/>
            <a:ext cx="187220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23516"/>
            <a:ext cx="4624204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8100392" y="1988840"/>
            <a:ext cx="102380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235184"/>
            <a:ext cx="4624205" cy="39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6372200" y="2060848"/>
            <a:ext cx="2160240" cy="8321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0" y="1235184"/>
            <a:ext cx="4650267" cy="39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4539290" y="4437112"/>
            <a:ext cx="168889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0" y="1223517"/>
            <a:ext cx="4663008" cy="399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5436096" y="4581128"/>
            <a:ext cx="792088" cy="6374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93404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Logistic regression - example</a:t>
            </a: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090" t="21860" r="38455" b="31110"/>
          <a:stretch/>
        </p:blipFill>
        <p:spPr bwMode="auto">
          <a:xfrm>
            <a:off x="4720664" y="1426933"/>
            <a:ext cx="3739768" cy="495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5407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Interpreting output:</a:t>
            </a:r>
          </a:p>
          <a:p>
            <a:r>
              <a:rPr lang="nb-NO" dirty="0" smtClean="0"/>
              <a:t>SPSS provides a lot of info</a:t>
            </a:r>
          </a:p>
          <a:p>
            <a:pPr lvl="1"/>
            <a:r>
              <a:rPr lang="en-US" dirty="0" smtClean="0"/>
              <a:t>Start by checking that the numbers are correct</a:t>
            </a:r>
            <a:endParaRPr lang="nb-NO" dirty="0"/>
          </a:p>
        </p:txBody>
      </p:sp>
    </p:spTree>
    <p:extLst>
      <p:ext uri="{BB962C8B-B14F-4D97-AF65-F5344CB8AC3E}">
        <p14:creationId xmlns="" xmlns:p14="http://schemas.microsoft.com/office/powerpoint/2010/main" val="311557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Logistic regression - example</a:t>
            </a:r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41168"/>
            <a:ext cx="66389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47174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Interpreting output:</a:t>
            </a:r>
          </a:p>
          <a:p>
            <a:r>
              <a:rPr lang="nb-NO" dirty="0" smtClean="0"/>
              <a:t>SPSS provides a lot of info</a:t>
            </a:r>
          </a:p>
          <a:p>
            <a:pPr lvl="1"/>
            <a:r>
              <a:rPr lang="en-US" dirty="0" smtClean="0"/>
              <a:t>Start by checking that the numbers are correct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estimation of the model is in the last table!</a:t>
            </a:r>
            <a:endParaRPr lang="nb-NO" dirty="0"/>
          </a:p>
        </p:txBody>
      </p:sp>
    </p:spTree>
    <p:extLst>
      <p:ext uri="{BB962C8B-B14F-4D97-AF65-F5344CB8AC3E}">
        <p14:creationId xmlns="" xmlns:p14="http://schemas.microsoft.com/office/powerpoint/2010/main" val="150333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Logistic regression - example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7904" y="1600200"/>
            <a:ext cx="4906888" cy="110872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We see from the table that </a:t>
            </a:r>
            <a:r>
              <a:rPr lang="nb-NO" dirty="0" err="1"/>
              <a:t>e</a:t>
            </a:r>
            <a:r>
              <a:rPr lang="nb-NO" dirty="0" err="1" smtClean="0"/>
              <a:t>xp</a:t>
            </a:r>
            <a:r>
              <a:rPr lang="nb-NO" dirty="0" smtClean="0"/>
              <a:t>(B) is 1,8 (95% KI: 0,8 – 4,0).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41168"/>
            <a:ext cx="66389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12160" y="5674593"/>
            <a:ext cx="1944216" cy="2746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95625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Logistic regression - example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7904" y="1600200"/>
            <a:ext cx="4978896" cy="2692896"/>
          </a:xfrm>
        </p:spPr>
        <p:txBody>
          <a:bodyPr>
            <a:normAutofit/>
          </a:bodyPr>
          <a:lstStyle/>
          <a:p>
            <a:r>
              <a:rPr lang="en-US" sz="2600" dirty="0"/>
              <a:t>We see from the table </a:t>
            </a:r>
            <a:r>
              <a:rPr lang="en-US" sz="2600" dirty="0" smtClean="0"/>
              <a:t>that</a:t>
            </a:r>
            <a:br>
              <a:rPr lang="en-US" sz="2600" dirty="0" smtClean="0"/>
            </a:br>
            <a:r>
              <a:rPr lang="nb-NO" sz="2600" dirty="0" err="1" smtClean="0"/>
              <a:t>exp</a:t>
            </a:r>
            <a:r>
              <a:rPr lang="nb-NO" sz="2600" dirty="0" smtClean="0"/>
              <a:t>(B</a:t>
            </a:r>
            <a:r>
              <a:rPr lang="nb-NO" sz="2600" dirty="0"/>
              <a:t>) is 1,8 (95% KI: 0,8 – 4,0).</a:t>
            </a:r>
          </a:p>
          <a:p>
            <a:pPr lvl="1"/>
            <a:r>
              <a:rPr lang="en-US" dirty="0" smtClean="0"/>
              <a:t>Odd of having diabetes is </a:t>
            </a:r>
            <a:br>
              <a:rPr lang="en-US" dirty="0" smtClean="0"/>
            </a:br>
            <a:r>
              <a:rPr lang="en-US" b="1" dirty="0" smtClean="0"/>
              <a:t>1,8</a:t>
            </a:r>
            <a:r>
              <a:rPr lang="en-US" dirty="0" smtClean="0"/>
              <a:t> times bigger for overweight compared to non-overweight.</a:t>
            </a:r>
            <a:endParaRPr lang="nb-NO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41168"/>
            <a:ext cx="66389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12160" y="5674593"/>
            <a:ext cx="1944216" cy="2746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42387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Logistic regression - example</a:t>
            </a:r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41168"/>
            <a:ext cx="66389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64088" y="5674593"/>
            <a:ext cx="648072" cy="2746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3707904" y="1600200"/>
            <a:ext cx="4978896" cy="2692896"/>
          </a:xfrm>
        </p:spPr>
        <p:txBody>
          <a:bodyPr>
            <a:normAutofit/>
          </a:bodyPr>
          <a:lstStyle/>
          <a:p>
            <a:r>
              <a:rPr lang="en-US" sz="2600" dirty="0" smtClean="0"/>
              <a:t>We see from the table that </a:t>
            </a:r>
            <a:r>
              <a:rPr lang="nb-NO" sz="2600" dirty="0" err="1"/>
              <a:t>e</a:t>
            </a:r>
            <a:r>
              <a:rPr lang="nb-NO" sz="2600" dirty="0" err="1" smtClean="0"/>
              <a:t>xp</a:t>
            </a:r>
            <a:r>
              <a:rPr lang="nb-NO" sz="2600" dirty="0" smtClean="0"/>
              <a:t>(B) is 1,8 (95% KI: 0,8 – 4,0).</a:t>
            </a:r>
          </a:p>
          <a:p>
            <a:pPr lvl="1"/>
            <a:r>
              <a:rPr lang="en-US" dirty="0" smtClean="0"/>
              <a:t>Odd of having diabetes is </a:t>
            </a:r>
            <a:br>
              <a:rPr lang="en-US" dirty="0" smtClean="0"/>
            </a:br>
            <a:r>
              <a:rPr lang="en-US" b="1" dirty="0" smtClean="0"/>
              <a:t>1,8</a:t>
            </a:r>
            <a:r>
              <a:rPr lang="en-US" dirty="0" smtClean="0"/>
              <a:t> times bigger for overweight compared to non-overweight.</a:t>
            </a:r>
            <a:endParaRPr lang="nb-NO" dirty="0" smtClean="0"/>
          </a:p>
          <a:p>
            <a:pPr lvl="1"/>
            <a:r>
              <a:rPr lang="en-US" dirty="0" smtClean="0"/>
              <a:t>NB! Not significant.</a:t>
            </a:r>
            <a:endParaRPr lang="nb-NO" dirty="0" smtClean="0"/>
          </a:p>
        </p:txBody>
      </p:sp>
    </p:spTree>
    <p:extLst>
      <p:ext uri="{BB962C8B-B14F-4D97-AF65-F5344CB8AC3E}">
        <p14:creationId xmlns="" xmlns:p14="http://schemas.microsoft.com/office/powerpoint/2010/main" val="378419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Logistic regression</a:t>
            </a:r>
            <a:endParaRPr lang="nb-NO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can have an independent variable (exposure) with multiple categories.</a:t>
            </a:r>
            <a:endParaRPr lang="nb-NO" dirty="0" smtClean="0"/>
          </a:p>
        </p:txBody>
      </p:sp>
    </p:spTree>
    <p:extLst>
      <p:ext uri="{BB962C8B-B14F-4D97-AF65-F5344CB8AC3E}">
        <p14:creationId xmlns="" xmlns:p14="http://schemas.microsoft.com/office/powerpoint/2010/main" val="337479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Logistic regression</a:t>
            </a:r>
            <a:endParaRPr lang="nb-NO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can have an independent variable (exposure) with multiple categories.</a:t>
            </a:r>
            <a:endParaRPr lang="nb-NO" dirty="0" smtClean="0"/>
          </a:p>
          <a:p>
            <a:r>
              <a:rPr lang="en-US" dirty="0" smtClean="0"/>
              <a:t>SPSS designs the </a:t>
            </a:r>
            <a:r>
              <a:rPr lang="nb-NO" dirty="0" smtClean="0"/>
              <a:t>«dummy-variabler» for us.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26118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Logistic regression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720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can have an independent variable (exposure) with multiple categories.</a:t>
            </a:r>
            <a:endParaRPr lang="nb-NO" dirty="0" smtClean="0"/>
          </a:p>
          <a:p>
            <a:r>
              <a:rPr lang="en-US" dirty="0" smtClean="0"/>
              <a:t>SPSS designs the </a:t>
            </a:r>
            <a:r>
              <a:rPr lang="nb-NO" dirty="0" smtClean="0"/>
              <a:t>«dummy-variabler» for us.</a:t>
            </a:r>
          </a:p>
          <a:p>
            <a:pPr lvl="1"/>
            <a:r>
              <a:rPr lang="nb-NO" sz="2400" dirty="0" smtClean="0"/>
              <a:t>We choose the baseline (reference category).</a:t>
            </a:r>
          </a:p>
          <a:p>
            <a:pPr lvl="1"/>
            <a:endParaRPr lang="nb-NO" dirty="0" smtClean="0"/>
          </a:p>
          <a:p>
            <a:pPr lvl="1">
              <a:buNone/>
            </a:pPr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 smtClean="0"/>
          </a:p>
        </p:txBody>
      </p:sp>
    </p:spTree>
    <p:extLst>
      <p:ext uri="{BB962C8B-B14F-4D97-AF65-F5344CB8AC3E}">
        <p14:creationId xmlns="" xmlns:p14="http://schemas.microsoft.com/office/powerpoint/2010/main" val="346878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Logistic regression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720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can have an independent variable (exposure) with multiple categories.</a:t>
            </a:r>
            <a:endParaRPr lang="nb-NO" dirty="0" smtClean="0"/>
          </a:p>
          <a:p>
            <a:r>
              <a:rPr lang="en-US" dirty="0" smtClean="0"/>
              <a:t>SPSS designs the </a:t>
            </a:r>
            <a:r>
              <a:rPr lang="nb-NO" dirty="0" smtClean="0"/>
              <a:t>«dummy-variabler» for us.</a:t>
            </a:r>
          </a:p>
          <a:p>
            <a:pPr lvl="1"/>
            <a:r>
              <a:rPr lang="nb-NO" sz="2400" dirty="0" smtClean="0"/>
              <a:t>We choose the baseline (reference category).</a:t>
            </a:r>
          </a:p>
          <a:p>
            <a:pPr lvl="1"/>
            <a:r>
              <a:rPr lang="nb-NO" sz="2400" dirty="0" smtClean="0"/>
              <a:t>Calculate a coefficient for each category.</a:t>
            </a:r>
          </a:p>
          <a:p>
            <a:pPr lvl="1"/>
            <a:endParaRPr lang="nb-NO" dirty="0" smtClean="0"/>
          </a:p>
          <a:p>
            <a:pPr lvl="1">
              <a:buNone/>
            </a:pPr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 smtClean="0"/>
          </a:p>
        </p:txBody>
      </p:sp>
    </p:spTree>
    <p:extLst>
      <p:ext uri="{BB962C8B-B14F-4D97-AF65-F5344CB8AC3E}">
        <p14:creationId xmlns="" xmlns:p14="http://schemas.microsoft.com/office/powerpoint/2010/main" val="346878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 smtClean="0"/>
              <a:t>Odds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b="1" dirty="0" smtClean="0">
                <a:solidFill>
                  <a:srgbClr val="FF0000"/>
                </a:solidFill>
              </a:rPr>
              <a:t>Odds</a:t>
            </a:r>
            <a:r>
              <a:rPr lang="nb-NO" sz="2400" b="1" dirty="0" smtClean="0"/>
              <a:t> </a:t>
            </a:r>
            <a:r>
              <a:rPr lang="en-US" sz="2400" b="1" dirty="0"/>
              <a:t>is the likelihood </a:t>
            </a:r>
            <a:br>
              <a:rPr lang="en-US" sz="2400" b="1" dirty="0"/>
            </a:br>
            <a:r>
              <a:rPr lang="en-US" sz="2400" b="1" dirty="0"/>
              <a:t>of an event divided by </a:t>
            </a:r>
            <a:br>
              <a:rPr lang="en-US" sz="2400" b="1" dirty="0"/>
            </a:br>
            <a:r>
              <a:rPr lang="en-US" sz="2400" b="1" dirty="0"/>
              <a:t>the likelihood of a non-event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nb-NO" sz="2400" dirty="0" smtClean="0">
              <a:solidFill>
                <a:srgbClr val="000000"/>
              </a:solidFill>
            </a:endParaRPr>
          </a:p>
          <a:p>
            <a:r>
              <a:rPr lang="nb-NO" sz="2400" b="1" dirty="0" smtClean="0">
                <a:solidFill>
                  <a:srgbClr val="000000"/>
                </a:solidFill>
              </a:rPr>
              <a:t>Odds of the disease in each group</a:t>
            </a:r>
            <a:r>
              <a:rPr lang="nb-NO" sz="2400" b="1" dirty="0" smtClean="0"/>
              <a:t>:</a:t>
            </a:r>
            <a:endParaRPr lang="nb-NO" sz="2400" b="1" dirty="0"/>
          </a:p>
          <a:p>
            <a:pPr lvl="1"/>
            <a:r>
              <a:rPr lang="nb-NO" sz="2000" dirty="0" smtClean="0"/>
              <a:t>Odds (exposed)=a/(a+b) / b(a+b) = a/b	</a:t>
            </a:r>
            <a:endParaRPr lang="nb-NO" sz="2000" dirty="0"/>
          </a:p>
          <a:p>
            <a:pPr lvl="1"/>
            <a:r>
              <a:rPr lang="nb-NO" sz="2000" dirty="0" smtClean="0"/>
              <a:t>Odds (not exposed)=c/(c+d) </a:t>
            </a:r>
            <a:r>
              <a:rPr lang="nb-NO" sz="2000" dirty="0"/>
              <a:t>/ </a:t>
            </a:r>
            <a:r>
              <a:rPr lang="nb-NO" sz="2000" dirty="0" smtClean="0"/>
              <a:t>d(c+d) </a:t>
            </a:r>
            <a:r>
              <a:rPr lang="nb-NO" sz="2000" dirty="0"/>
              <a:t>= </a:t>
            </a:r>
            <a:r>
              <a:rPr lang="nb-NO" sz="2000" dirty="0" smtClean="0"/>
              <a:t>c/d	</a:t>
            </a:r>
            <a:endParaRPr lang="nb-NO" sz="2000" dirty="0" smtClean="0"/>
          </a:p>
          <a:p>
            <a:r>
              <a:rPr lang="nb-NO" sz="2400" b="1" dirty="0" smtClean="0">
                <a:solidFill>
                  <a:srgbClr val="000000"/>
                </a:solidFill>
              </a:rPr>
              <a:t>Odds of the disease</a:t>
            </a:r>
            <a:r>
              <a:rPr lang="nb-NO" sz="2400" b="1" dirty="0" smtClean="0"/>
              <a:t>, </a:t>
            </a:r>
          </a:p>
          <a:p>
            <a:pPr marL="0" indent="0">
              <a:buNone/>
            </a:pPr>
            <a:r>
              <a:rPr lang="nb-NO" sz="2400" b="1" dirty="0" smtClean="0"/>
              <a:t>	exposed vs. not exposed:</a:t>
            </a:r>
          </a:p>
          <a:p>
            <a:pPr lvl="1"/>
            <a:r>
              <a:rPr lang="nb-NO" sz="2000" dirty="0" smtClean="0"/>
              <a:t>OR </a:t>
            </a:r>
            <a:r>
              <a:rPr lang="nb-NO" sz="2000" dirty="0"/>
              <a:t>= </a:t>
            </a:r>
            <a:r>
              <a:rPr lang="nb-NO" sz="2000" dirty="0" smtClean="0"/>
              <a:t>(a/b)/(c/d) = a*d/b*c			</a:t>
            </a:r>
            <a:r>
              <a:rPr lang="nb-NO" sz="2000" b="1" dirty="0" smtClean="0"/>
              <a:t> </a:t>
            </a:r>
            <a:endParaRPr lang="nb-NO" sz="2000" dirty="0"/>
          </a:p>
          <a:p>
            <a:pPr lvl="1"/>
            <a:endParaRPr lang="nb-NO" sz="2000" dirty="0"/>
          </a:p>
          <a:p>
            <a:pPr lvl="1"/>
            <a:endParaRPr lang="nb-NO" sz="1800" dirty="0"/>
          </a:p>
        </p:txBody>
      </p:sp>
    </p:spTree>
    <p:extLst>
      <p:ext uri="{BB962C8B-B14F-4D97-AF65-F5344CB8AC3E}">
        <p14:creationId xmlns="" xmlns:p14="http://schemas.microsoft.com/office/powerpoint/2010/main" val="330983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Logistic regression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720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can have an independent variable (exposure) with multiple categories.</a:t>
            </a:r>
            <a:endParaRPr lang="nb-NO" dirty="0" smtClean="0"/>
          </a:p>
          <a:p>
            <a:r>
              <a:rPr lang="en-US" dirty="0" smtClean="0"/>
              <a:t>SPSS designs the </a:t>
            </a:r>
            <a:r>
              <a:rPr lang="nb-NO" dirty="0" smtClean="0"/>
              <a:t>«dummy-variabler» for us.</a:t>
            </a:r>
          </a:p>
          <a:p>
            <a:pPr lvl="1"/>
            <a:r>
              <a:rPr lang="nb-NO" sz="2400" dirty="0" smtClean="0"/>
              <a:t>We choose the baseline (reference category).</a:t>
            </a:r>
          </a:p>
          <a:p>
            <a:pPr lvl="1"/>
            <a:r>
              <a:rPr lang="nb-NO" sz="2400" dirty="0" smtClean="0"/>
              <a:t>Calculate a coefficient for each category.</a:t>
            </a:r>
          </a:p>
          <a:p>
            <a:pPr lvl="1"/>
            <a:r>
              <a:rPr lang="nb-NO" sz="2400" dirty="0" smtClean="0"/>
              <a:t>           is the OR compared to the baseline.</a:t>
            </a:r>
          </a:p>
          <a:p>
            <a:pPr lvl="1"/>
            <a:endParaRPr lang="nb-NO" sz="2000" dirty="0" smtClean="0"/>
          </a:p>
          <a:p>
            <a:pPr lvl="1"/>
            <a:endParaRPr lang="nb-NO" sz="2000" dirty="0" smtClean="0"/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pPr lvl="1">
              <a:buNone/>
            </a:pPr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214818"/>
            <a:ext cx="714380" cy="26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6878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Logistic regression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720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can have an independent variable (exposure) with multiple categories.</a:t>
            </a:r>
            <a:endParaRPr lang="nb-NO" dirty="0" smtClean="0"/>
          </a:p>
          <a:p>
            <a:r>
              <a:rPr lang="en-US" dirty="0" smtClean="0"/>
              <a:t>SPSS designs the </a:t>
            </a:r>
            <a:r>
              <a:rPr lang="nb-NO" dirty="0" smtClean="0"/>
              <a:t>«dummy-variabler» for us.</a:t>
            </a:r>
          </a:p>
          <a:p>
            <a:pPr lvl="1"/>
            <a:r>
              <a:rPr lang="nb-NO" sz="2400" dirty="0" smtClean="0"/>
              <a:t>We choose the baseline (reference category).</a:t>
            </a:r>
          </a:p>
          <a:p>
            <a:pPr lvl="1"/>
            <a:r>
              <a:rPr lang="nb-NO" sz="2400" dirty="0" smtClean="0"/>
              <a:t>Calculate a coefficient for each category.</a:t>
            </a:r>
          </a:p>
          <a:p>
            <a:pPr lvl="1"/>
            <a:r>
              <a:rPr lang="nb-NO" sz="2400" dirty="0" smtClean="0"/>
              <a:t>           is the OR compared to the baseline.</a:t>
            </a:r>
          </a:p>
          <a:p>
            <a:r>
              <a:rPr lang="nb-NO" dirty="0" smtClean="0"/>
              <a:t>For a variable with 3 categories:</a:t>
            </a:r>
          </a:p>
          <a:p>
            <a:pPr lvl="1"/>
            <a:endParaRPr lang="nb-NO" sz="2000" dirty="0" smtClean="0"/>
          </a:p>
          <a:p>
            <a:pPr lvl="1"/>
            <a:endParaRPr lang="nb-NO" sz="2000" dirty="0" smtClean="0"/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pPr lvl="1">
              <a:buNone/>
            </a:pPr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214818"/>
            <a:ext cx="714380" cy="26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88480" y="5229200"/>
            <a:ext cx="4680520" cy="714683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txBody>
          <a:bodyPr/>
          <a:lstStyle/>
          <a:p>
            <a:r>
              <a:rPr lang="nb-NO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346878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Logistic regression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720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can have an independent variable (exposure) with multiple categories.</a:t>
            </a:r>
            <a:endParaRPr lang="nb-NO" dirty="0" smtClean="0"/>
          </a:p>
          <a:p>
            <a:r>
              <a:rPr lang="en-US" dirty="0" smtClean="0"/>
              <a:t>SPSS designs the </a:t>
            </a:r>
            <a:r>
              <a:rPr lang="nb-NO" dirty="0" smtClean="0"/>
              <a:t>«dummy-variabler» for us.</a:t>
            </a:r>
          </a:p>
          <a:p>
            <a:pPr lvl="1"/>
            <a:r>
              <a:rPr lang="nb-NO" sz="2400" dirty="0" smtClean="0"/>
              <a:t>We choose the baseline (reference category).</a:t>
            </a:r>
          </a:p>
          <a:p>
            <a:pPr lvl="1"/>
            <a:r>
              <a:rPr lang="nb-NO" sz="2400" dirty="0" smtClean="0"/>
              <a:t>Calculate a coefficient for each category.</a:t>
            </a:r>
          </a:p>
          <a:p>
            <a:pPr lvl="1"/>
            <a:r>
              <a:rPr lang="nb-NO" sz="2400" dirty="0" smtClean="0"/>
              <a:t>           is the OR compared to the baseline.</a:t>
            </a:r>
          </a:p>
          <a:p>
            <a:r>
              <a:rPr lang="nb-NO" dirty="0" smtClean="0"/>
              <a:t>For a variable with 3 categories:</a:t>
            </a:r>
          </a:p>
          <a:p>
            <a:pPr lvl="1"/>
            <a:endParaRPr lang="nb-NO" sz="2000" dirty="0" smtClean="0"/>
          </a:p>
          <a:p>
            <a:pPr lvl="1"/>
            <a:endParaRPr lang="nb-NO" sz="2000" dirty="0" smtClean="0"/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pPr lvl="1">
              <a:buNone/>
            </a:pPr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214818"/>
            <a:ext cx="714380" cy="26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88480" y="5229200"/>
            <a:ext cx="4680520" cy="714683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txBody>
          <a:bodyPr/>
          <a:lstStyle/>
          <a:p>
            <a:r>
              <a:rPr lang="nb-NO">
                <a:noFill/>
              </a:rPr>
              <a:t> </a:t>
            </a:r>
          </a:p>
        </p:txBody>
      </p:sp>
      <p:cxnSp>
        <p:nvCxnSpPr>
          <p:cNvPr id="8" name="Straight Arrow Connector 6"/>
          <p:cNvCxnSpPr/>
          <p:nvPr/>
        </p:nvCxnSpPr>
        <p:spPr>
          <a:xfrm flipV="1">
            <a:off x="2857488" y="5733256"/>
            <a:ext cx="1498488" cy="3389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6072206"/>
            <a:ext cx="7810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sellaDiTesto 11"/>
          <p:cNvSpPr txBox="1"/>
          <p:nvPr/>
        </p:nvSpPr>
        <p:spPr>
          <a:xfrm>
            <a:off x="2857488" y="6060064"/>
            <a:ext cx="4663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Is the OR of the 1</a:t>
            </a:r>
            <a:r>
              <a:rPr lang="nb-NO" baseline="30000" dirty="0" smtClean="0"/>
              <a:t>st </a:t>
            </a:r>
            <a:r>
              <a:rPr lang="nb-NO" dirty="0" smtClean="0"/>
              <a:t>category compared to cat-0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46878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Logistic regression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720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can have an independent variable (exposure) with multiple categories.</a:t>
            </a:r>
            <a:endParaRPr lang="nb-NO" dirty="0" smtClean="0"/>
          </a:p>
          <a:p>
            <a:r>
              <a:rPr lang="en-US" dirty="0" smtClean="0"/>
              <a:t>SPSS designs the </a:t>
            </a:r>
            <a:r>
              <a:rPr lang="nb-NO" dirty="0" smtClean="0"/>
              <a:t>«dummy-variabler» for us.</a:t>
            </a:r>
          </a:p>
          <a:p>
            <a:pPr lvl="1"/>
            <a:r>
              <a:rPr lang="nb-NO" sz="2400" dirty="0" smtClean="0"/>
              <a:t>We choose the baseline (reference category).</a:t>
            </a:r>
          </a:p>
          <a:p>
            <a:pPr lvl="1"/>
            <a:r>
              <a:rPr lang="nb-NO" sz="2400" dirty="0" smtClean="0"/>
              <a:t>Calculate a coefficient for each category.</a:t>
            </a:r>
          </a:p>
          <a:p>
            <a:pPr lvl="1"/>
            <a:r>
              <a:rPr lang="nb-NO" sz="2400" dirty="0" smtClean="0"/>
              <a:t>           is the OR compared to the baseline.</a:t>
            </a:r>
          </a:p>
          <a:p>
            <a:r>
              <a:rPr lang="nb-NO" dirty="0" smtClean="0"/>
              <a:t>For a variable with 3 categories:</a:t>
            </a:r>
          </a:p>
          <a:p>
            <a:pPr lvl="1"/>
            <a:endParaRPr lang="nb-NO" sz="2000" dirty="0" smtClean="0"/>
          </a:p>
          <a:p>
            <a:pPr lvl="1"/>
            <a:endParaRPr lang="nb-NO" sz="2000" dirty="0" smtClean="0"/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pPr lvl="1">
              <a:buNone/>
            </a:pPr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214818"/>
            <a:ext cx="714380" cy="26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88480" y="5229200"/>
            <a:ext cx="4680520" cy="714683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txBody>
          <a:bodyPr/>
          <a:lstStyle/>
          <a:p>
            <a:r>
              <a:rPr lang="nb-NO">
                <a:noFill/>
              </a:rPr>
              <a:t> </a:t>
            </a:r>
          </a:p>
        </p:txBody>
      </p:sp>
      <p:cxnSp>
        <p:nvCxnSpPr>
          <p:cNvPr id="8" name="Straight Arrow Connector 6"/>
          <p:cNvCxnSpPr>
            <a:stCxn id="3" idx="2"/>
          </p:cNvCxnSpPr>
          <p:nvPr/>
        </p:nvCxnSpPr>
        <p:spPr>
          <a:xfrm rot="5400000" flipH="1" flipV="1">
            <a:off x="4720861" y="5637594"/>
            <a:ext cx="285751" cy="58347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362" y="6067446"/>
            <a:ext cx="8382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sellaDiTesto 10"/>
          <p:cNvSpPr txBox="1"/>
          <p:nvPr/>
        </p:nvSpPr>
        <p:spPr>
          <a:xfrm>
            <a:off x="4429124" y="6072206"/>
            <a:ext cx="464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Is the OR of the 2</a:t>
            </a:r>
            <a:r>
              <a:rPr lang="nb-NO" baseline="30000" dirty="0" smtClean="0"/>
              <a:t>nd </a:t>
            </a:r>
            <a:r>
              <a:rPr lang="nb-NO" dirty="0" smtClean="0"/>
              <a:t>category compared to cat-0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46878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Exercise 4b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Build a logistic regression model for</a:t>
            </a:r>
            <a:br>
              <a:rPr lang="en-US" dirty="0" smtClean="0"/>
            </a:br>
            <a:r>
              <a:rPr lang="en-US" dirty="0" smtClean="0"/>
              <a:t> myocardial infarction </a:t>
            </a:r>
            <a:r>
              <a:rPr lang="nb-NO" dirty="0" smtClean="0"/>
              <a:t>(«</a:t>
            </a:r>
            <a:r>
              <a:rPr lang="nb-NO" dirty="0" smtClean="0">
                <a:solidFill>
                  <a:srgbClr val="00B050"/>
                </a:solidFill>
              </a:rPr>
              <a:t>mi</a:t>
            </a:r>
            <a:r>
              <a:rPr lang="nb-NO" dirty="0" smtClean="0"/>
              <a:t>»), </a:t>
            </a:r>
            <a:r>
              <a:rPr lang="en-US" dirty="0" smtClean="0"/>
              <a:t>with </a:t>
            </a:r>
            <a:br>
              <a:rPr lang="en-US" dirty="0" smtClean="0"/>
            </a:br>
            <a:r>
              <a:rPr lang="en-US" dirty="0" smtClean="0"/>
              <a:t>smoking as an independent variable.</a:t>
            </a:r>
          </a:p>
          <a:p>
            <a:pPr marL="0" indent="0" algn="ctr">
              <a:buNone/>
            </a:pPr>
            <a:r>
              <a:rPr lang="en-US" sz="2800" dirty="0" smtClean="0"/>
              <a:t>Use the variable </a:t>
            </a:r>
            <a:r>
              <a:rPr lang="nb-NO" sz="2800" dirty="0" smtClean="0"/>
              <a:t>«</a:t>
            </a:r>
            <a:r>
              <a:rPr lang="nb-NO" sz="2800" dirty="0" smtClean="0">
                <a:solidFill>
                  <a:srgbClr val="00B050"/>
                </a:solidFill>
              </a:rPr>
              <a:t>smoking</a:t>
            </a:r>
            <a:r>
              <a:rPr lang="nb-NO" sz="2800" dirty="0" smtClean="0"/>
              <a:t>»</a:t>
            </a:r>
            <a:r>
              <a:rPr lang="en-US" sz="2800" dirty="0" smtClean="0"/>
              <a:t>, </a:t>
            </a:r>
            <a:br>
              <a:rPr lang="en-US" sz="2800" dirty="0" smtClean="0"/>
            </a:br>
            <a:r>
              <a:rPr lang="en-US" sz="2800" dirty="0" smtClean="0"/>
              <a:t>which has 5 categories.</a:t>
            </a:r>
          </a:p>
          <a:p>
            <a:pPr marL="0" indent="0" algn="ctr">
              <a:buNone/>
            </a:pPr>
            <a:r>
              <a:rPr lang="en-US" sz="2800" dirty="0" smtClean="0"/>
              <a:t>Select </a:t>
            </a:r>
            <a:r>
              <a:rPr lang="nb-NO" sz="2800" dirty="0" smtClean="0"/>
              <a:t>«</a:t>
            </a:r>
            <a:r>
              <a:rPr lang="nb-NO" sz="2800" dirty="0" smtClean="0">
                <a:solidFill>
                  <a:srgbClr val="00B050"/>
                </a:solidFill>
              </a:rPr>
              <a:t>Never smoked</a:t>
            </a:r>
            <a:r>
              <a:rPr lang="nb-NO" sz="2800" dirty="0" smtClean="0"/>
              <a:t>» </a:t>
            </a:r>
            <a:r>
              <a:rPr lang="en-US" sz="2800" dirty="0" smtClean="0"/>
              <a:t>(value 0) </a:t>
            </a:r>
            <a:br>
              <a:rPr lang="en-US" sz="2800" dirty="0" smtClean="0"/>
            </a:br>
            <a:r>
              <a:rPr lang="en-US" sz="2800" dirty="0" smtClean="0"/>
              <a:t>as reference category.</a:t>
            </a:r>
            <a:endParaRPr lang="nb-NO" sz="2800" dirty="0"/>
          </a:p>
        </p:txBody>
      </p:sp>
    </p:spTree>
    <p:extLst>
      <p:ext uri="{BB962C8B-B14F-4D97-AF65-F5344CB8AC3E}">
        <p14:creationId xmlns="" xmlns:p14="http://schemas.microsoft.com/office/powerpoint/2010/main" val="126761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Exercise 4b: Solution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103671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 dirty="0" smtClean="0"/>
              <a:t>Logistic regression model for «</a:t>
            </a:r>
            <a:r>
              <a:rPr lang="nb-NO" dirty="0" smtClean="0">
                <a:solidFill>
                  <a:srgbClr val="00B050"/>
                </a:solidFill>
              </a:rPr>
              <a:t>mi</a:t>
            </a:r>
            <a:r>
              <a:rPr lang="nb-NO" dirty="0" smtClean="0"/>
              <a:t>», with «</a:t>
            </a:r>
            <a:r>
              <a:rPr lang="nb-NO" dirty="0" smtClean="0">
                <a:solidFill>
                  <a:srgbClr val="00B050"/>
                </a:solidFill>
              </a:rPr>
              <a:t>smoking</a:t>
            </a:r>
            <a:r>
              <a:rPr lang="nb-NO" dirty="0" smtClean="0"/>
              <a:t>» as independent variable.</a:t>
            </a:r>
          </a:p>
          <a:p>
            <a:r>
              <a:rPr lang="nb-NO" dirty="0" smtClean="0"/>
              <a:t>«</a:t>
            </a:r>
            <a:r>
              <a:rPr lang="nb-NO" dirty="0" smtClean="0">
                <a:solidFill>
                  <a:srgbClr val="FF0000"/>
                </a:solidFill>
              </a:rPr>
              <a:t>Analyze&gt; Regression&gt; Binary logistic</a:t>
            </a:r>
            <a:r>
              <a:rPr lang="nb-NO" dirty="0" smtClean="0"/>
              <a:t>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6720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Exercise 4b: Solution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159015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 dirty="0" smtClean="0"/>
              <a:t>Logistic regression model for «mi», with «smoking» as independent variable.</a:t>
            </a:r>
          </a:p>
          <a:p>
            <a:r>
              <a:rPr lang="nb-NO" dirty="0" smtClean="0"/>
              <a:t>«Analyze&gt; Regression&gt; Binary logistic»</a:t>
            </a:r>
          </a:p>
          <a:p>
            <a:r>
              <a:rPr lang="nb-NO" dirty="0" smtClean="0"/>
              <a:t>The original variable as «</a:t>
            </a:r>
            <a:r>
              <a:rPr lang="nb-NO" dirty="0" smtClean="0">
                <a:solidFill>
                  <a:srgbClr val="FF0000"/>
                </a:solidFill>
              </a:rPr>
              <a:t>Dependent</a:t>
            </a:r>
            <a:r>
              <a:rPr lang="nb-NO" dirty="0" smtClean="0"/>
              <a:t>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23516"/>
            <a:ext cx="4499992" cy="39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5868144" y="1484784"/>
            <a:ext cx="259228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82977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Exercise 4b: Solution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211683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 dirty="0" smtClean="0"/>
              <a:t>Logistic regression model for «mi», with «smoking» as independent variable.</a:t>
            </a:r>
          </a:p>
          <a:p>
            <a:r>
              <a:rPr lang="nb-NO" dirty="0" smtClean="0"/>
              <a:t>«Analyze&gt; Regression&gt; Binary logistic»</a:t>
            </a:r>
          </a:p>
          <a:p>
            <a:r>
              <a:rPr lang="nb-NO" dirty="0" smtClean="0"/>
              <a:t>The original variable as «Dependent».</a:t>
            </a:r>
          </a:p>
          <a:p>
            <a:r>
              <a:rPr lang="nb-NO" dirty="0" smtClean="0"/>
              <a:t>Add «</a:t>
            </a:r>
            <a:r>
              <a:rPr lang="nb-NO" dirty="0" smtClean="0">
                <a:solidFill>
                  <a:srgbClr val="00B050"/>
                </a:solidFill>
              </a:rPr>
              <a:t>smoking</a:t>
            </a:r>
            <a:r>
              <a:rPr lang="nb-NO" dirty="0" smtClean="0"/>
              <a:t>» in «</a:t>
            </a:r>
            <a:r>
              <a:rPr lang="nb-NO" dirty="0" smtClean="0">
                <a:solidFill>
                  <a:srgbClr val="FF0000"/>
                </a:solidFill>
              </a:rPr>
              <a:t>Covariates</a:t>
            </a:r>
            <a:r>
              <a:rPr lang="nb-NO" dirty="0" smtClean="0"/>
              <a:t>».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23516"/>
            <a:ext cx="4499992" cy="39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5868144" y="1484784"/>
            <a:ext cx="259228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23516"/>
            <a:ext cx="4499992" cy="39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6300192" y="2420888"/>
            <a:ext cx="194421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38886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Exercise 4b: Solution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211683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 dirty="0" smtClean="0"/>
              <a:t>Logistic regression model for «mi», with «smoking» as independent variable.</a:t>
            </a:r>
          </a:p>
          <a:p>
            <a:r>
              <a:rPr lang="nb-NO" dirty="0" smtClean="0"/>
              <a:t>«Analyze&gt; Regression&gt; Binary logistic»</a:t>
            </a:r>
          </a:p>
          <a:p>
            <a:r>
              <a:rPr lang="nb-NO" dirty="0" smtClean="0"/>
              <a:t>The original variable as «Dependent».</a:t>
            </a:r>
          </a:p>
          <a:p>
            <a:r>
              <a:rPr lang="nb-NO" dirty="0" smtClean="0"/>
              <a:t>Add «smoking» in «Covariates». </a:t>
            </a:r>
          </a:p>
          <a:p>
            <a:r>
              <a:rPr lang="nb-NO" dirty="0" smtClean="0"/>
              <a:t>Then, click «</a:t>
            </a:r>
            <a:r>
              <a:rPr lang="nb-NO" dirty="0" smtClean="0">
                <a:solidFill>
                  <a:srgbClr val="FF0000"/>
                </a:solidFill>
              </a:rPr>
              <a:t>Categorial</a:t>
            </a:r>
            <a:r>
              <a:rPr lang="nb-NO" dirty="0" smtClean="0"/>
              <a:t>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23516"/>
            <a:ext cx="4499992" cy="39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5868144" y="1484784"/>
            <a:ext cx="259228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23516"/>
            <a:ext cx="4499992" cy="39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8100392" y="1484784"/>
            <a:ext cx="100811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5007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Exercise 4b: Solution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283691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 dirty="0" smtClean="0"/>
              <a:t>Logistic regression model for «mi», with «smoking» as independent variable.</a:t>
            </a:r>
          </a:p>
          <a:p>
            <a:r>
              <a:rPr lang="nb-NO" dirty="0" smtClean="0"/>
              <a:t>«Analyze&gt; Regression&gt; Binary logistic»</a:t>
            </a:r>
          </a:p>
          <a:p>
            <a:r>
              <a:rPr lang="nb-NO" dirty="0" smtClean="0"/>
              <a:t>The original variable as «Dependent».</a:t>
            </a:r>
          </a:p>
          <a:p>
            <a:r>
              <a:rPr lang="nb-NO" dirty="0" smtClean="0"/>
              <a:t>Add «smoking» in «Covariates». </a:t>
            </a:r>
          </a:p>
          <a:p>
            <a:r>
              <a:rPr lang="nb-NO" dirty="0" smtClean="0"/>
              <a:t>Then, click «Categorial».</a:t>
            </a:r>
          </a:p>
          <a:p>
            <a:pPr>
              <a:buNone/>
            </a:pPr>
            <a:r>
              <a:rPr lang="nb-NO" sz="2900" dirty="0" smtClean="0"/>
              <a:t>- Put «</a:t>
            </a:r>
            <a:r>
              <a:rPr lang="nb-NO" sz="2900" dirty="0" smtClean="0">
                <a:solidFill>
                  <a:srgbClr val="FF0000"/>
                </a:solidFill>
              </a:rPr>
              <a:t>smoking</a:t>
            </a:r>
            <a:r>
              <a:rPr lang="nb-NO" sz="2900" dirty="0" smtClean="0"/>
              <a:t>» in «</a:t>
            </a:r>
            <a:r>
              <a:rPr lang="nb-NO" sz="2900" dirty="0" smtClean="0">
                <a:solidFill>
                  <a:srgbClr val="FF0000"/>
                </a:solidFill>
              </a:rPr>
              <a:t>Categorical Covariates</a:t>
            </a:r>
            <a:r>
              <a:rPr lang="nb-NO" sz="2900" dirty="0" smtClean="0"/>
              <a:t>»</a:t>
            </a:r>
          </a:p>
          <a:p>
            <a:pPr>
              <a:buNone/>
            </a:pPr>
            <a:endParaRPr lang="nb-NO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23516"/>
            <a:ext cx="4499992" cy="39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5868144" y="1484784"/>
            <a:ext cx="259228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23516"/>
            <a:ext cx="4499992" cy="39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6300192" y="2420888"/>
            <a:ext cx="194421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90129"/>
            <a:ext cx="4266224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6228184" y="1916832"/>
            <a:ext cx="180020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37495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 smtClean="0"/>
              <a:t>Odds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b="1" dirty="0" smtClean="0">
                <a:solidFill>
                  <a:srgbClr val="FF0000"/>
                </a:solidFill>
              </a:rPr>
              <a:t>Odds</a:t>
            </a:r>
            <a:r>
              <a:rPr lang="nb-NO" sz="2400" b="1" dirty="0" smtClean="0"/>
              <a:t> </a:t>
            </a:r>
            <a:r>
              <a:rPr lang="en-US" sz="2400" b="1" dirty="0" smtClean="0"/>
              <a:t>is the likelihood </a:t>
            </a:r>
            <a:br>
              <a:rPr lang="en-US" sz="2400" b="1" dirty="0" smtClean="0"/>
            </a:br>
            <a:r>
              <a:rPr lang="en-US" sz="2400" b="1" dirty="0" smtClean="0"/>
              <a:t>of an event divided by </a:t>
            </a:r>
            <a:br>
              <a:rPr lang="en-US" sz="2400" b="1" dirty="0" smtClean="0"/>
            </a:br>
            <a:r>
              <a:rPr lang="en-US" sz="2400" b="1" dirty="0" smtClean="0"/>
              <a:t>the likelihood of a non-event </a:t>
            </a:r>
            <a:br>
              <a:rPr lang="en-US" sz="2400" b="1" dirty="0" smtClean="0"/>
            </a:br>
            <a:endParaRPr lang="nb-NO" sz="2400" dirty="0" smtClean="0">
              <a:solidFill>
                <a:srgbClr val="000000"/>
              </a:solidFill>
            </a:endParaRPr>
          </a:p>
          <a:p>
            <a:r>
              <a:rPr lang="nb-NO" sz="2400" b="1" dirty="0" smtClean="0">
                <a:solidFill>
                  <a:srgbClr val="000000"/>
                </a:solidFill>
              </a:rPr>
              <a:t>Odds of the disease in each group</a:t>
            </a:r>
            <a:r>
              <a:rPr lang="nb-NO" sz="2400" b="1" dirty="0" smtClean="0"/>
              <a:t>:</a:t>
            </a:r>
          </a:p>
          <a:p>
            <a:pPr lvl="1"/>
            <a:r>
              <a:rPr lang="nb-NO" sz="2000" dirty="0" smtClean="0"/>
              <a:t>Odds (exposed)=a/(a+b) / b(a+b) = a/b	</a:t>
            </a:r>
            <a:r>
              <a:rPr lang="nb-NO" sz="2000" b="1" dirty="0" smtClean="0"/>
              <a:t>= </a:t>
            </a:r>
            <a:r>
              <a:rPr lang="nb-NO" sz="2000" b="1" dirty="0" smtClean="0"/>
              <a:t>14/976 = </a:t>
            </a:r>
            <a:r>
              <a:rPr lang="nb-NO" sz="2000" b="1" dirty="0" smtClean="0">
                <a:solidFill>
                  <a:srgbClr val="FF0000"/>
                </a:solidFill>
              </a:rPr>
              <a:t>0.0143</a:t>
            </a:r>
            <a:endParaRPr lang="nb-NO" sz="2000" dirty="0" smtClean="0"/>
          </a:p>
          <a:p>
            <a:pPr lvl="1"/>
            <a:r>
              <a:rPr lang="nb-NO" sz="2000" dirty="0" smtClean="0"/>
              <a:t>Odds (not exposed)=c/(c+d) / d(c+d) = c/d	</a:t>
            </a:r>
            <a:r>
              <a:rPr lang="nb-NO" sz="2000" b="1" dirty="0" smtClean="0"/>
              <a:t>= </a:t>
            </a:r>
            <a:r>
              <a:rPr lang="nb-NO" sz="2000" b="1" dirty="0" smtClean="0"/>
              <a:t>19/777 = </a:t>
            </a:r>
            <a:r>
              <a:rPr lang="nb-NO" sz="2000" b="1" dirty="0" smtClean="0">
                <a:solidFill>
                  <a:srgbClr val="FF0000"/>
                </a:solidFill>
              </a:rPr>
              <a:t>0.0245</a:t>
            </a:r>
            <a:endParaRPr lang="nb-NO" sz="2000" dirty="0" smtClean="0"/>
          </a:p>
          <a:p>
            <a:r>
              <a:rPr lang="nb-NO" sz="2400" b="1" dirty="0" smtClean="0">
                <a:solidFill>
                  <a:srgbClr val="000000"/>
                </a:solidFill>
              </a:rPr>
              <a:t>Odds of the disease</a:t>
            </a:r>
            <a:r>
              <a:rPr lang="nb-NO" sz="2400" b="1" dirty="0" smtClean="0"/>
              <a:t>, </a:t>
            </a:r>
          </a:p>
          <a:p>
            <a:pPr marL="0" indent="0">
              <a:buNone/>
            </a:pPr>
            <a:r>
              <a:rPr lang="nb-NO" sz="2400" b="1" dirty="0" smtClean="0"/>
              <a:t>	exposed vs. not exposed:</a:t>
            </a:r>
          </a:p>
          <a:p>
            <a:pPr lvl="1"/>
            <a:r>
              <a:rPr lang="nb-NO" sz="2000" dirty="0" smtClean="0"/>
              <a:t>OR = (a/b)/(c/d) = a*d/b*c	</a:t>
            </a:r>
            <a:r>
              <a:rPr lang="nb-NO" sz="2000" dirty="0" smtClean="0"/>
              <a:t>	</a:t>
            </a:r>
            <a:r>
              <a:rPr lang="nb-NO" sz="2000" dirty="0" smtClean="0"/>
              <a:t>	</a:t>
            </a:r>
            <a:r>
              <a:rPr lang="nb-NO" sz="2000" b="1" dirty="0" smtClean="0"/>
              <a:t>= 0.0143/0.0245 </a:t>
            </a:r>
            <a:r>
              <a:rPr lang="nb-NO" sz="2000" b="1" dirty="0" smtClean="0"/>
              <a:t>= </a:t>
            </a:r>
            <a:r>
              <a:rPr lang="nb-NO" sz="2000" b="1" dirty="0" smtClean="0">
                <a:solidFill>
                  <a:srgbClr val="FF0000"/>
                </a:solidFill>
              </a:rPr>
              <a:t>0.587</a:t>
            </a:r>
            <a:endParaRPr lang="nb-NO" sz="2000" dirty="0" smtClean="0"/>
          </a:p>
          <a:p>
            <a:pPr lvl="1"/>
            <a:endParaRPr lang="nb-NO" sz="2000" dirty="0" smtClean="0"/>
          </a:p>
          <a:p>
            <a:pPr lvl="1"/>
            <a:endParaRPr lang="nb-NO" sz="1800" dirty="0"/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61321167"/>
              </p:ext>
            </p:extLst>
          </p:nvPr>
        </p:nvGraphicFramePr>
        <p:xfrm>
          <a:off x="4857752" y="571480"/>
          <a:ext cx="3643338" cy="2061303"/>
        </p:xfrm>
        <a:graphic>
          <a:graphicData uri="http://schemas.openxmlformats.org/drawingml/2006/table">
            <a:tbl>
              <a:tblPr/>
              <a:tblGrid>
                <a:gridCol w="1046303"/>
                <a:gridCol w="927513"/>
                <a:gridCol w="927513"/>
                <a:gridCol w="742009"/>
              </a:tblGrid>
              <a:tr h="5668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nb-N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Diabetes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Diabetes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  <a:sym typeface="Symbol" pitchFamily="18" charset="2"/>
                        </a:rPr>
                        <a:t>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Totalt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04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Smoke</a:t>
                      </a:r>
                      <a:r>
                        <a:rPr kumimoji="0" lang="nb-NO" alt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 +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a=</a:t>
                      </a:r>
                      <a:r>
                        <a:rPr kumimoji="0" lang="nb-NO" altLang="nb-N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b=</a:t>
                      </a:r>
                      <a:r>
                        <a:rPr kumimoji="0" lang="nb-NO" altLang="nb-N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976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990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64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Smoke</a:t>
                      </a:r>
                      <a:r>
                        <a:rPr kumimoji="0" lang="nb-NO" alt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 </a:t>
                      </a:r>
                      <a:r>
                        <a:rPr kumimoji="0" lang="nb-NO" altLang="nb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  <a:sym typeface="Symbol" pitchFamily="18" charset="2"/>
                        </a:rPr>
                        <a:t>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c=</a:t>
                      </a:r>
                      <a:r>
                        <a:rPr kumimoji="0" lang="nb-NO" altLang="nb-N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d=</a:t>
                      </a:r>
                      <a:r>
                        <a:rPr kumimoji="0" lang="nb-NO" altLang="nb-N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777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796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65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Totalt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1753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1786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4238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Exercise 4b: Solution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283691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 dirty="0" smtClean="0"/>
              <a:t>Logistic regression model for «mi», with «smoking» as independent variable.</a:t>
            </a:r>
          </a:p>
          <a:p>
            <a:r>
              <a:rPr lang="nb-NO" dirty="0" smtClean="0"/>
              <a:t>«Analyze&gt; Regression&gt; Binary logistic»</a:t>
            </a:r>
          </a:p>
          <a:p>
            <a:r>
              <a:rPr lang="nb-NO" dirty="0" smtClean="0"/>
              <a:t>The original variable as «Dependent».</a:t>
            </a:r>
          </a:p>
          <a:p>
            <a:r>
              <a:rPr lang="nb-NO" dirty="0" smtClean="0"/>
              <a:t>Add «smoking» in «Covariates». </a:t>
            </a:r>
          </a:p>
          <a:p>
            <a:r>
              <a:rPr lang="nb-NO" dirty="0" smtClean="0"/>
              <a:t>Then, click «Categorial».</a:t>
            </a:r>
          </a:p>
          <a:p>
            <a:pPr>
              <a:buNone/>
            </a:pPr>
            <a:r>
              <a:rPr lang="nb-NO" sz="2900" dirty="0" smtClean="0"/>
              <a:t>- Put «smoking» in «Categorical Covariates»</a:t>
            </a:r>
          </a:p>
          <a:p>
            <a:pPr>
              <a:buNone/>
            </a:pPr>
            <a:r>
              <a:rPr lang="nb-NO" dirty="0" smtClean="0"/>
              <a:t>- </a:t>
            </a:r>
            <a:r>
              <a:rPr lang="nb-NO" sz="2900" dirty="0" smtClean="0"/>
              <a:t>Remember: 0 = ‘Never smoked’</a:t>
            </a:r>
            <a:endParaRPr lang="nb-NO" dirty="0" smtClean="0"/>
          </a:p>
          <a:p>
            <a:pPr>
              <a:buNone/>
            </a:pPr>
            <a:r>
              <a:rPr lang="nb-NO" dirty="0" smtClean="0"/>
              <a:t>- </a:t>
            </a:r>
            <a:r>
              <a:rPr lang="nb-NO" sz="2900" dirty="0" smtClean="0"/>
              <a:t>Select «</a:t>
            </a:r>
            <a:r>
              <a:rPr lang="nb-NO" sz="2900" dirty="0" smtClean="0">
                <a:solidFill>
                  <a:srgbClr val="FF0000"/>
                </a:solidFill>
              </a:rPr>
              <a:t>Reference Category: First</a:t>
            </a:r>
            <a:r>
              <a:rPr lang="nb-NO" sz="2900" dirty="0" smtClean="0"/>
              <a:t>» </a:t>
            </a:r>
            <a:br>
              <a:rPr lang="nb-NO" sz="2900" dirty="0" smtClean="0"/>
            </a:br>
            <a:r>
              <a:rPr lang="nb-NO" sz="2900" dirty="0" smtClean="0"/>
              <a:t>and click «</a:t>
            </a:r>
            <a:r>
              <a:rPr lang="nb-NO" sz="2900" dirty="0" smtClean="0">
                <a:solidFill>
                  <a:srgbClr val="FF0000"/>
                </a:solidFill>
              </a:rPr>
              <a:t>Change</a:t>
            </a:r>
            <a:r>
              <a:rPr lang="nb-NO" sz="2900" dirty="0" smtClean="0"/>
              <a:t>».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23516"/>
            <a:ext cx="4499992" cy="39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5868144" y="1484784"/>
            <a:ext cx="259228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23516"/>
            <a:ext cx="4499992" cy="39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6300192" y="2420888"/>
            <a:ext cx="194421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90129"/>
            <a:ext cx="4266224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6228184" y="1916832"/>
            <a:ext cx="180020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55436"/>
            <a:ext cx="4266224" cy="316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8100392" y="3717032"/>
            <a:ext cx="873299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180248"/>
            <a:ext cx="2881539" cy="241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4262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Exercise 4b: Solution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23516"/>
            <a:ext cx="4499992" cy="39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5868144" y="1484784"/>
            <a:ext cx="259228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23516"/>
            <a:ext cx="4499992" cy="39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6300192" y="2420888"/>
            <a:ext cx="194421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90129"/>
            <a:ext cx="4266224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6228184" y="1916832"/>
            <a:ext cx="180020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55436"/>
            <a:ext cx="4266224" cy="316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8100392" y="3717032"/>
            <a:ext cx="873299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782"/>
            <a:ext cx="4266224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5796136" y="4365104"/>
            <a:ext cx="936104" cy="558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283691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 dirty="0" smtClean="0"/>
              <a:t>Logistic regression model for «mi», with «smoking» as independent variable.</a:t>
            </a:r>
          </a:p>
          <a:p>
            <a:r>
              <a:rPr lang="nb-NO" dirty="0" smtClean="0"/>
              <a:t>«Analyze&gt; Regression&gt; Binary logistic»</a:t>
            </a:r>
          </a:p>
          <a:p>
            <a:r>
              <a:rPr lang="nb-NO" dirty="0" smtClean="0"/>
              <a:t>The original variable as «Dependent».</a:t>
            </a:r>
          </a:p>
          <a:p>
            <a:r>
              <a:rPr lang="nb-NO" dirty="0" smtClean="0"/>
              <a:t>Add «smoking» in «Covariates». </a:t>
            </a:r>
          </a:p>
          <a:p>
            <a:r>
              <a:rPr lang="nb-NO" dirty="0" smtClean="0"/>
              <a:t>Then, click «Categorial».</a:t>
            </a:r>
          </a:p>
          <a:p>
            <a:pPr>
              <a:buNone/>
            </a:pPr>
            <a:r>
              <a:rPr lang="nb-NO" sz="2900" dirty="0" smtClean="0"/>
              <a:t>- Put «smoking» in «Categorical Covariates»</a:t>
            </a:r>
          </a:p>
          <a:p>
            <a:pPr>
              <a:buNone/>
            </a:pPr>
            <a:r>
              <a:rPr lang="nb-NO" dirty="0" smtClean="0"/>
              <a:t>- </a:t>
            </a:r>
            <a:r>
              <a:rPr lang="nb-NO" sz="2900" dirty="0" smtClean="0"/>
              <a:t>Remember: 0 = ‘Never smoked’</a:t>
            </a:r>
            <a:endParaRPr lang="nb-NO" dirty="0" smtClean="0"/>
          </a:p>
          <a:p>
            <a:pPr>
              <a:buNone/>
            </a:pPr>
            <a:r>
              <a:rPr lang="nb-NO" dirty="0" smtClean="0"/>
              <a:t>- </a:t>
            </a:r>
            <a:r>
              <a:rPr lang="nb-NO" sz="2900" dirty="0" smtClean="0"/>
              <a:t>Select «Reference Category: First» </a:t>
            </a:r>
            <a:br>
              <a:rPr lang="nb-NO" sz="2900" dirty="0" smtClean="0"/>
            </a:br>
            <a:r>
              <a:rPr lang="nb-NO" sz="2900" dirty="0" smtClean="0"/>
              <a:t>and click «Change». </a:t>
            </a:r>
          </a:p>
        </p:txBody>
      </p:sp>
    </p:spTree>
    <p:extLst>
      <p:ext uri="{BB962C8B-B14F-4D97-AF65-F5344CB8AC3E}">
        <p14:creationId xmlns="" xmlns:p14="http://schemas.microsoft.com/office/powerpoint/2010/main" val="267965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Exercise 4b: Solution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36290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 dirty="0" smtClean="0"/>
              <a:t>Logistic regression model for «mi», with «smoking» as independent variable.</a:t>
            </a:r>
          </a:p>
          <a:p>
            <a:r>
              <a:rPr lang="nb-NO" dirty="0" smtClean="0"/>
              <a:t>«Analyze&gt; Regression&gt; Binary logistic»</a:t>
            </a:r>
          </a:p>
          <a:p>
            <a:r>
              <a:rPr lang="nb-NO" dirty="0" smtClean="0"/>
              <a:t>The original variable as «Dependent».</a:t>
            </a:r>
          </a:p>
          <a:p>
            <a:r>
              <a:rPr lang="nb-NO" dirty="0" smtClean="0"/>
              <a:t>Add «smoking» in «Covariates». </a:t>
            </a:r>
          </a:p>
          <a:p>
            <a:r>
              <a:rPr lang="nb-NO" dirty="0" smtClean="0"/>
              <a:t>Then, click «Categorial».</a:t>
            </a:r>
          </a:p>
          <a:p>
            <a:pPr>
              <a:buNone/>
            </a:pPr>
            <a:r>
              <a:rPr lang="nb-NO" sz="2900" dirty="0" smtClean="0"/>
              <a:t>- Put «smoking» in «Categorical Covariates»</a:t>
            </a:r>
          </a:p>
          <a:p>
            <a:pPr>
              <a:buNone/>
            </a:pPr>
            <a:r>
              <a:rPr lang="nb-NO" dirty="0" smtClean="0"/>
              <a:t>- </a:t>
            </a:r>
            <a:r>
              <a:rPr lang="nb-NO" sz="2900" dirty="0" smtClean="0"/>
              <a:t>Remember: 0 = ‘Never smoked’</a:t>
            </a:r>
            <a:endParaRPr lang="nb-NO" dirty="0" smtClean="0"/>
          </a:p>
          <a:p>
            <a:pPr>
              <a:buNone/>
            </a:pPr>
            <a:r>
              <a:rPr lang="nb-NO" dirty="0" smtClean="0"/>
              <a:t>- </a:t>
            </a:r>
            <a:r>
              <a:rPr lang="nb-NO" sz="2900" dirty="0" smtClean="0"/>
              <a:t>Select «Reference Category: First» </a:t>
            </a:r>
            <a:br>
              <a:rPr lang="nb-NO" sz="2900" dirty="0" smtClean="0"/>
            </a:br>
            <a:r>
              <a:rPr lang="nb-NO" sz="2900" dirty="0" smtClean="0"/>
              <a:t>and click «Change». </a:t>
            </a:r>
          </a:p>
          <a:p>
            <a:r>
              <a:rPr lang="nb-NO" dirty="0" smtClean="0"/>
              <a:t>Click «</a:t>
            </a:r>
            <a:r>
              <a:rPr lang="nb-NO" dirty="0" smtClean="0">
                <a:solidFill>
                  <a:srgbClr val="FF0000"/>
                </a:solidFill>
              </a:rPr>
              <a:t>Options</a:t>
            </a:r>
            <a:r>
              <a:rPr lang="nb-NO" dirty="0" smtClean="0"/>
              <a:t>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23516"/>
            <a:ext cx="4499992" cy="39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5868144" y="1484784"/>
            <a:ext cx="259228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23516"/>
            <a:ext cx="4499992" cy="39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6300192" y="2420888"/>
            <a:ext cx="194421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90129"/>
            <a:ext cx="4266224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6228184" y="1916832"/>
            <a:ext cx="180020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55436"/>
            <a:ext cx="4266224" cy="316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8100392" y="3717032"/>
            <a:ext cx="873299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782"/>
            <a:ext cx="4266224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5796136" y="4365104"/>
            <a:ext cx="936104" cy="558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253215"/>
            <a:ext cx="4503109" cy="390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/>
          <p:cNvSpPr/>
          <p:nvPr/>
        </p:nvSpPr>
        <p:spPr>
          <a:xfrm>
            <a:off x="8244408" y="2132856"/>
            <a:ext cx="89959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98277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Exercise 4b: Solution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36290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 dirty="0" smtClean="0"/>
              <a:t>Logistic regression model for «mi», with «smoking» as independent variable.</a:t>
            </a:r>
          </a:p>
          <a:p>
            <a:r>
              <a:rPr lang="nb-NO" dirty="0" smtClean="0"/>
              <a:t>«Analyze&gt; Regression&gt; Binary logistic»</a:t>
            </a:r>
          </a:p>
          <a:p>
            <a:r>
              <a:rPr lang="nb-NO" dirty="0" smtClean="0"/>
              <a:t>The original variable as «Dependent».</a:t>
            </a:r>
          </a:p>
          <a:p>
            <a:r>
              <a:rPr lang="nb-NO" dirty="0" smtClean="0"/>
              <a:t>Add «smoking» in «Covariates». </a:t>
            </a:r>
          </a:p>
          <a:p>
            <a:r>
              <a:rPr lang="nb-NO" dirty="0" smtClean="0"/>
              <a:t>Then, click «Categorial».</a:t>
            </a:r>
          </a:p>
          <a:p>
            <a:pPr>
              <a:buNone/>
            </a:pPr>
            <a:r>
              <a:rPr lang="nb-NO" sz="2900" dirty="0" smtClean="0"/>
              <a:t>- Put «smoking» in «Categorical Covariates»</a:t>
            </a:r>
          </a:p>
          <a:p>
            <a:pPr>
              <a:buNone/>
            </a:pPr>
            <a:r>
              <a:rPr lang="nb-NO" dirty="0" smtClean="0"/>
              <a:t>- </a:t>
            </a:r>
            <a:r>
              <a:rPr lang="nb-NO" sz="2900" dirty="0" smtClean="0"/>
              <a:t>Remember: 0 = ‘Never smoked’</a:t>
            </a:r>
            <a:endParaRPr lang="nb-NO" dirty="0" smtClean="0"/>
          </a:p>
          <a:p>
            <a:pPr>
              <a:buNone/>
            </a:pPr>
            <a:r>
              <a:rPr lang="nb-NO" dirty="0" smtClean="0"/>
              <a:t>- </a:t>
            </a:r>
            <a:r>
              <a:rPr lang="nb-NO" sz="2900" dirty="0" smtClean="0"/>
              <a:t>Select «Reference Category: First» </a:t>
            </a:r>
            <a:br>
              <a:rPr lang="nb-NO" sz="2900" dirty="0" smtClean="0"/>
            </a:br>
            <a:r>
              <a:rPr lang="nb-NO" sz="2900" dirty="0" smtClean="0"/>
              <a:t>and click «Change». </a:t>
            </a:r>
          </a:p>
          <a:p>
            <a:r>
              <a:rPr lang="nb-NO" dirty="0" smtClean="0"/>
              <a:t>Click «Options».</a:t>
            </a:r>
          </a:p>
          <a:p>
            <a:pPr lvl="1"/>
            <a:r>
              <a:rPr lang="nb-NO" dirty="0" smtClean="0"/>
              <a:t>Check for «</a:t>
            </a:r>
            <a:r>
              <a:rPr lang="nb-NO" dirty="0" smtClean="0">
                <a:solidFill>
                  <a:srgbClr val="FF0000"/>
                </a:solidFill>
              </a:rPr>
              <a:t>CI for exp(B): 95%</a:t>
            </a:r>
            <a:r>
              <a:rPr lang="nb-NO" dirty="0" smtClean="0"/>
              <a:t>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23516"/>
            <a:ext cx="4499992" cy="39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5868144" y="1484784"/>
            <a:ext cx="259228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23516"/>
            <a:ext cx="4499992" cy="39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6300192" y="2420888"/>
            <a:ext cx="194421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90129"/>
            <a:ext cx="4266224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6228184" y="1916832"/>
            <a:ext cx="180020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55436"/>
            <a:ext cx="4266224" cy="316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8100392" y="3717032"/>
            <a:ext cx="873299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782"/>
            <a:ext cx="4266224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5796136" y="4365104"/>
            <a:ext cx="936104" cy="558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253215"/>
            <a:ext cx="4503109" cy="390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/>
          <p:cNvSpPr/>
          <p:nvPr/>
        </p:nvSpPr>
        <p:spPr>
          <a:xfrm>
            <a:off x="8244408" y="2132856"/>
            <a:ext cx="89959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227559"/>
            <a:ext cx="4496379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/>
          <p:cNvSpPr/>
          <p:nvPr/>
        </p:nvSpPr>
        <p:spPr>
          <a:xfrm>
            <a:off x="6588224" y="1988840"/>
            <a:ext cx="1948817" cy="900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97424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Exercise 4b: Solution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36290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 dirty="0" smtClean="0"/>
              <a:t>Logistic regression model for «mi», with «smoking» as independent variable.</a:t>
            </a:r>
          </a:p>
          <a:p>
            <a:r>
              <a:rPr lang="nb-NO" dirty="0" smtClean="0"/>
              <a:t>«Analyze&gt; Regression&gt; Binary logistic»</a:t>
            </a:r>
          </a:p>
          <a:p>
            <a:r>
              <a:rPr lang="nb-NO" dirty="0" smtClean="0"/>
              <a:t>The original variable as «Dependent».</a:t>
            </a:r>
          </a:p>
          <a:p>
            <a:r>
              <a:rPr lang="nb-NO" dirty="0" smtClean="0"/>
              <a:t>Add «smoking» in «Covariates». </a:t>
            </a:r>
          </a:p>
          <a:p>
            <a:r>
              <a:rPr lang="nb-NO" dirty="0" smtClean="0"/>
              <a:t>Then, click «Categorial».</a:t>
            </a:r>
          </a:p>
          <a:p>
            <a:pPr>
              <a:buNone/>
            </a:pPr>
            <a:r>
              <a:rPr lang="nb-NO" sz="2900" dirty="0" smtClean="0"/>
              <a:t>- Put «smoking» in «Categorical Covariates»</a:t>
            </a:r>
          </a:p>
          <a:p>
            <a:pPr>
              <a:buNone/>
            </a:pPr>
            <a:r>
              <a:rPr lang="nb-NO" dirty="0" smtClean="0"/>
              <a:t>- </a:t>
            </a:r>
            <a:r>
              <a:rPr lang="nb-NO" sz="2900" dirty="0" smtClean="0"/>
              <a:t>Remember: 0 = ‘Never smoked’</a:t>
            </a:r>
            <a:endParaRPr lang="nb-NO" dirty="0" smtClean="0"/>
          </a:p>
          <a:p>
            <a:pPr>
              <a:buNone/>
            </a:pPr>
            <a:r>
              <a:rPr lang="nb-NO" dirty="0" smtClean="0"/>
              <a:t>- </a:t>
            </a:r>
            <a:r>
              <a:rPr lang="nb-NO" sz="2900" dirty="0" smtClean="0"/>
              <a:t>Select «Reference Category: First» </a:t>
            </a:r>
            <a:br>
              <a:rPr lang="nb-NO" sz="2900" dirty="0" smtClean="0"/>
            </a:br>
            <a:r>
              <a:rPr lang="nb-NO" sz="2900" dirty="0" smtClean="0"/>
              <a:t>and click «Change». </a:t>
            </a:r>
          </a:p>
          <a:p>
            <a:r>
              <a:rPr lang="nb-NO" dirty="0" smtClean="0"/>
              <a:t>Click «Options».</a:t>
            </a:r>
          </a:p>
          <a:p>
            <a:pPr lvl="1"/>
            <a:r>
              <a:rPr lang="nb-NO" dirty="0" smtClean="0"/>
              <a:t>Check for «CI for exp(B): 95%».</a:t>
            </a:r>
          </a:p>
          <a:p>
            <a:pPr lvl="1"/>
            <a:r>
              <a:rPr lang="nb-NO" dirty="0" smtClean="0"/>
              <a:t>«</a:t>
            </a:r>
            <a:r>
              <a:rPr lang="nb-NO" dirty="0" smtClean="0">
                <a:solidFill>
                  <a:srgbClr val="FF0000"/>
                </a:solidFill>
              </a:rPr>
              <a:t>Include constant in model</a:t>
            </a:r>
            <a:r>
              <a:rPr lang="nb-NO" dirty="0" smtClean="0"/>
              <a:t>» should be selected. Click «</a:t>
            </a:r>
            <a:r>
              <a:rPr lang="nb-NO" dirty="0" smtClean="0">
                <a:solidFill>
                  <a:srgbClr val="FF0000"/>
                </a:solidFill>
              </a:rPr>
              <a:t>Continue</a:t>
            </a:r>
            <a:r>
              <a:rPr lang="nb-NO" dirty="0" smtClean="0"/>
              <a:t>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23516"/>
            <a:ext cx="4499992" cy="39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5868144" y="1484784"/>
            <a:ext cx="259228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23516"/>
            <a:ext cx="4499992" cy="39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6300192" y="2420888"/>
            <a:ext cx="194421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90129"/>
            <a:ext cx="4266224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6228184" y="1916832"/>
            <a:ext cx="180020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55436"/>
            <a:ext cx="4266224" cy="316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8100392" y="3717032"/>
            <a:ext cx="873299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782"/>
            <a:ext cx="4266224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5796136" y="4365104"/>
            <a:ext cx="936104" cy="558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253215"/>
            <a:ext cx="4503109" cy="390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/>
          <p:cNvSpPr/>
          <p:nvPr/>
        </p:nvSpPr>
        <p:spPr>
          <a:xfrm>
            <a:off x="8244408" y="2132856"/>
            <a:ext cx="89959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227559"/>
            <a:ext cx="4496379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/>
          <p:cNvSpPr/>
          <p:nvPr/>
        </p:nvSpPr>
        <p:spPr>
          <a:xfrm>
            <a:off x="6588224" y="1988840"/>
            <a:ext cx="1948817" cy="900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Oval 19"/>
          <p:cNvSpPr/>
          <p:nvPr/>
        </p:nvSpPr>
        <p:spPr>
          <a:xfrm>
            <a:off x="4716016" y="4293096"/>
            <a:ext cx="172819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34125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Exercise 4b: Solution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 dirty="0" smtClean="0"/>
              <a:t>Logistic regression model for «mi», with «smoking» as independent variable.</a:t>
            </a:r>
          </a:p>
          <a:p>
            <a:r>
              <a:rPr lang="nb-NO" dirty="0" smtClean="0"/>
              <a:t>«Analyze&gt; Regression&gt; Binary logistic»</a:t>
            </a:r>
          </a:p>
          <a:p>
            <a:r>
              <a:rPr lang="nb-NO" dirty="0" smtClean="0"/>
              <a:t>The original variable as «Dependent».</a:t>
            </a:r>
          </a:p>
          <a:p>
            <a:r>
              <a:rPr lang="nb-NO" dirty="0" smtClean="0"/>
              <a:t>Add «smoking» in «Covariates». </a:t>
            </a:r>
          </a:p>
          <a:p>
            <a:r>
              <a:rPr lang="nb-NO" dirty="0" smtClean="0"/>
              <a:t>Then, click «Categorial».</a:t>
            </a:r>
          </a:p>
          <a:p>
            <a:pPr>
              <a:buNone/>
            </a:pPr>
            <a:r>
              <a:rPr lang="nb-NO" sz="2900" dirty="0" smtClean="0"/>
              <a:t>- Put «smoking» in «Categorical Covariates»</a:t>
            </a:r>
          </a:p>
          <a:p>
            <a:pPr>
              <a:buNone/>
            </a:pPr>
            <a:r>
              <a:rPr lang="nb-NO" dirty="0" smtClean="0"/>
              <a:t>- </a:t>
            </a:r>
            <a:r>
              <a:rPr lang="nb-NO" sz="2900" dirty="0" smtClean="0"/>
              <a:t>Remember: 0 = ‘Never smoked’</a:t>
            </a:r>
            <a:endParaRPr lang="nb-NO" dirty="0" smtClean="0"/>
          </a:p>
          <a:p>
            <a:pPr>
              <a:buNone/>
            </a:pPr>
            <a:r>
              <a:rPr lang="nb-NO" dirty="0" smtClean="0"/>
              <a:t>- </a:t>
            </a:r>
            <a:r>
              <a:rPr lang="nb-NO" sz="2900" dirty="0" smtClean="0"/>
              <a:t>Select «Reference Category: First» </a:t>
            </a:r>
            <a:br>
              <a:rPr lang="nb-NO" sz="2900" dirty="0" smtClean="0"/>
            </a:br>
            <a:r>
              <a:rPr lang="nb-NO" sz="2900" dirty="0" smtClean="0"/>
              <a:t>and click «Change». </a:t>
            </a:r>
          </a:p>
          <a:p>
            <a:r>
              <a:rPr lang="nb-NO" dirty="0" smtClean="0"/>
              <a:t>Click «Options».</a:t>
            </a:r>
          </a:p>
          <a:p>
            <a:pPr lvl="1"/>
            <a:r>
              <a:rPr lang="nb-NO" dirty="0" smtClean="0"/>
              <a:t>Check for «CI for exp(B): 95%».</a:t>
            </a:r>
          </a:p>
          <a:p>
            <a:pPr lvl="1"/>
            <a:r>
              <a:rPr lang="nb-NO" dirty="0" smtClean="0"/>
              <a:t>«Include constant in model» should be selected. Click «Continue».</a:t>
            </a:r>
          </a:p>
          <a:p>
            <a:r>
              <a:rPr lang="nb-NO" dirty="0" smtClean="0"/>
              <a:t>Click «</a:t>
            </a:r>
            <a:r>
              <a:rPr lang="nb-NO" dirty="0" smtClean="0">
                <a:solidFill>
                  <a:srgbClr val="FF0000"/>
                </a:solidFill>
              </a:rPr>
              <a:t>OK</a:t>
            </a:r>
            <a:r>
              <a:rPr lang="nb-NO" dirty="0" smtClean="0"/>
              <a:t>» in the original dialog box.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23516"/>
            <a:ext cx="4499992" cy="39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5868144" y="1484784"/>
            <a:ext cx="259228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23516"/>
            <a:ext cx="4499992" cy="39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6300192" y="2420888"/>
            <a:ext cx="194421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90129"/>
            <a:ext cx="4266224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6228184" y="1916832"/>
            <a:ext cx="180020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55436"/>
            <a:ext cx="4266224" cy="316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8100392" y="3717032"/>
            <a:ext cx="873299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782"/>
            <a:ext cx="4266224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5796136" y="4365104"/>
            <a:ext cx="936104" cy="558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253215"/>
            <a:ext cx="4503109" cy="390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/>
          <p:cNvSpPr/>
          <p:nvPr/>
        </p:nvSpPr>
        <p:spPr>
          <a:xfrm>
            <a:off x="8244408" y="2132856"/>
            <a:ext cx="89959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227559"/>
            <a:ext cx="4496379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/>
          <p:cNvSpPr/>
          <p:nvPr/>
        </p:nvSpPr>
        <p:spPr>
          <a:xfrm>
            <a:off x="6588224" y="1988840"/>
            <a:ext cx="1948817" cy="900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Oval 19"/>
          <p:cNvSpPr/>
          <p:nvPr/>
        </p:nvSpPr>
        <p:spPr>
          <a:xfrm>
            <a:off x="4716016" y="4293096"/>
            <a:ext cx="172819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27558"/>
            <a:ext cx="4575116" cy="392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/>
          <p:cNvSpPr/>
          <p:nvPr/>
        </p:nvSpPr>
        <p:spPr>
          <a:xfrm>
            <a:off x="5580112" y="4545124"/>
            <a:ext cx="684076" cy="6840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09532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Exercise 4b: Solution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410944" cy="5326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3000" dirty="0" smtClean="0"/>
              <a:t>Interpreting output: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09120"/>
            <a:ext cx="67532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970" t="67510" r="15615" b="16168"/>
          <a:stretch/>
        </p:blipFill>
        <p:spPr bwMode="auto">
          <a:xfrm>
            <a:off x="1695807" y="3068960"/>
            <a:ext cx="5972537" cy="171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2130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Exercise 4b: Solution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99176" cy="14687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 err="1" smtClean="0"/>
              <a:t>Interpreting</a:t>
            </a:r>
            <a:r>
              <a:rPr lang="nb-NO" dirty="0" smtClean="0"/>
              <a:t> output:</a:t>
            </a:r>
          </a:p>
          <a:p>
            <a:r>
              <a:rPr lang="en-US" dirty="0" smtClean="0"/>
              <a:t>Make sure you have chosen a reasonable reference group!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09120"/>
            <a:ext cx="67532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970" t="67510" r="15615" b="16168"/>
          <a:stretch/>
        </p:blipFill>
        <p:spPr bwMode="auto">
          <a:xfrm>
            <a:off x="1695807" y="3068960"/>
            <a:ext cx="5972537" cy="171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/>
          <p:nvPr/>
        </p:nvSpPr>
        <p:spPr>
          <a:xfrm>
            <a:off x="3275856" y="3717032"/>
            <a:ext cx="43204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98079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Exercise 4b: Solution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842992" cy="3196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Interpreting output:</a:t>
            </a:r>
          </a:p>
          <a:p>
            <a:r>
              <a:rPr lang="nb-NO" dirty="0" smtClean="0"/>
              <a:t>OR with CI for each category compared to categoty 0.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09120"/>
            <a:ext cx="67532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80112" y="5301208"/>
            <a:ext cx="1872817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09932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Logistic regression</a:t>
            </a:r>
            <a:endParaRPr lang="nb-NO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can also have a continuous outcome</a:t>
            </a:r>
            <a:endParaRPr lang="it-IT" sz="28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700808"/>
            <a:ext cx="647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988840"/>
            <a:ext cx="4134966" cy="1042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8057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Compare</a:t>
            </a:r>
            <a:r>
              <a:rPr lang="nb-NO" dirty="0" smtClean="0"/>
              <a:t> </a:t>
            </a:r>
            <a:r>
              <a:rPr lang="nb-NO" dirty="0" err="1" smtClean="0"/>
              <a:t>proportions</a:t>
            </a:r>
            <a:r>
              <a:rPr lang="nb-NO" dirty="0" smtClean="0"/>
              <a:t> in groups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3"/>
            <a:ext cx="9317720" cy="2952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Calculating </a:t>
            </a:r>
            <a:r>
              <a:rPr lang="en-US" sz="2400" b="1" dirty="0" smtClean="0"/>
              <a:t>RR</a:t>
            </a:r>
            <a:r>
              <a:rPr lang="en-US" sz="2400" dirty="0" smtClean="0"/>
              <a:t> and </a:t>
            </a:r>
            <a:r>
              <a:rPr lang="en-US" sz="2400" b="1" dirty="0" smtClean="0"/>
              <a:t>OR</a:t>
            </a:r>
            <a:r>
              <a:rPr lang="en-US" sz="2400" dirty="0" smtClean="0"/>
              <a:t> in SPSS can be quite challenging</a:t>
            </a:r>
          </a:p>
          <a:p>
            <a:r>
              <a:rPr lang="nb-NO" dirty="0" smtClean="0"/>
              <a:t>Go to «</a:t>
            </a:r>
            <a:r>
              <a:rPr lang="nb-NO" sz="2800" dirty="0" smtClean="0">
                <a:solidFill>
                  <a:srgbClr val="FF0000"/>
                </a:solidFill>
              </a:rPr>
              <a:t>Analyze&gt; Descriptive statistics&gt;</a:t>
            </a:r>
            <a:r>
              <a:rPr lang="nb-NO" dirty="0" smtClean="0">
                <a:solidFill>
                  <a:srgbClr val="FF0000"/>
                </a:solidFill>
              </a:rPr>
              <a:t> Crosstabs</a:t>
            </a:r>
            <a:r>
              <a:rPr lang="nb-NO" dirty="0" smtClean="0"/>
              <a:t>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3571876"/>
            <a:ext cx="4553484" cy="290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9396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Logistic regression</a:t>
            </a:r>
            <a:endParaRPr lang="nb-NO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996952"/>
            <a:ext cx="1238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gnaposto contenuto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 can also have a continuous outcome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the interpretation of                will be:</a:t>
            </a:r>
            <a:endParaRPr lang="it-IT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700808"/>
            <a:ext cx="647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988840"/>
            <a:ext cx="4134966" cy="1042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1936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Logistic regression</a:t>
            </a:r>
            <a:endParaRPr lang="nb-NO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996952"/>
            <a:ext cx="1238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gnaposto contenuto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 can also have a continuous outcome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the interpretation of                will be:</a:t>
            </a:r>
          </a:p>
          <a:p>
            <a:pPr>
              <a:buFontTx/>
              <a:buChar char="-"/>
            </a:pPr>
            <a:r>
              <a:rPr lang="en-US" sz="2800" dirty="0" smtClean="0"/>
              <a:t>OR associated to the increase of one unit </a:t>
            </a:r>
            <a:br>
              <a:rPr lang="en-US" sz="2800" dirty="0" smtClean="0"/>
            </a:br>
            <a:r>
              <a:rPr lang="en-US" sz="2800" dirty="0" smtClean="0"/>
              <a:t>of the independent variable.</a:t>
            </a:r>
          </a:p>
          <a:p>
            <a:pPr>
              <a:buNone/>
            </a:pPr>
            <a:r>
              <a:rPr lang="en-US" sz="2800" dirty="0" smtClean="0"/>
              <a:t> </a:t>
            </a:r>
            <a:endParaRPr lang="it-IT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700808"/>
            <a:ext cx="647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988840"/>
            <a:ext cx="4134966" cy="1042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1936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Logistic regression</a:t>
            </a:r>
            <a:endParaRPr lang="nb-NO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996952"/>
            <a:ext cx="1238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gnaposto contenuto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 can also have a continuous outcome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the interpretation of                will be:</a:t>
            </a:r>
          </a:p>
          <a:p>
            <a:pPr>
              <a:buFontTx/>
              <a:buChar char="-"/>
            </a:pPr>
            <a:r>
              <a:rPr lang="en-US" sz="2800" dirty="0" smtClean="0"/>
              <a:t>OR associated to the increase of one unit </a:t>
            </a:r>
            <a:br>
              <a:rPr lang="en-US" sz="2800" dirty="0" smtClean="0"/>
            </a:br>
            <a:r>
              <a:rPr lang="en-US" sz="2800" dirty="0" smtClean="0"/>
              <a:t>of the independent variable.</a:t>
            </a:r>
          </a:p>
          <a:p>
            <a:pPr>
              <a:buFontTx/>
              <a:buChar char="-"/>
            </a:pPr>
            <a:r>
              <a:rPr lang="en-US" sz="2800" dirty="0" smtClean="0"/>
              <a:t>If 𝑥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is weight in kg, exp(β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 is the OR that </a:t>
            </a:r>
            <a:br>
              <a:rPr lang="en-US" sz="2800" dirty="0" smtClean="0"/>
            </a:br>
            <a:r>
              <a:rPr lang="en-US" sz="2800" dirty="0" smtClean="0"/>
              <a:t>compares an individual with a specific weight, </a:t>
            </a:r>
            <a:br>
              <a:rPr lang="en-US" sz="2800" dirty="0" smtClean="0"/>
            </a:br>
            <a:r>
              <a:rPr lang="en-US" sz="2800" dirty="0" smtClean="0"/>
              <a:t>with an individual weighing one kg less.</a:t>
            </a: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NOTE</a:t>
            </a:r>
            <a:r>
              <a:rPr lang="en-US" sz="2800" dirty="0" smtClean="0"/>
              <a:t>: OR is the same when comparing someone who weighs 2kg vs. 1kg, like 102kg vs. 101kg.</a:t>
            </a:r>
            <a:endParaRPr lang="it-IT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700808"/>
            <a:ext cx="647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988840"/>
            <a:ext cx="4134966" cy="1042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1936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Exercise 4c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Estimate a logistic regression model for myocardial infarction </a:t>
            </a:r>
            <a:r>
              <a:rPr lang="nb-NO" dirty="0" smtClean="0"/>
              <a:t>(«</a:t>
            </a:r>
            <a:r>
              <a:rPr lang="nb-NO" dirty="0" smtClean="0">
                <a:solidFill>
                  <a:srgbClr val="00B050"/>
                </a:solidFill>
              </a:rPr>
              <a:t>mi</a:t>
            </a:r>
            <a:r>
              <a:rPr lang="nb-NO" dirty="0" smtClean="0"/>
              <a:t>»), </a:t>
            </a:r>
            <a:r>
              <a:rPr lang="en-US" dirty="0" smtClean="0"/>
              <a:t>using the continuous BMI variable </a:t>
            </a:r>
            <a:r>
              <a:rPr lang="nb-NO" dirty="0" smtClean="0"/>
              <a:t>(«</a:t>
            </a:r>
            <a:r>
              <a:rPr lang="nb-NO" dirty="0" smtClean="0">
                <a:solidFill>
                  <a:srgbClr val="00B050"/>
                </a:solidFill>
              </a:rPr>
              <a:t>bmi</a:t>
            </a:r>
            <a:r>
              <a:rPr lang="nb-NO" dirty="0" smtClean="0"/>
              <a:t>») </a:t>
            </a:r>
            <a:r>
              <a:rPr lang="en-US" dirty="0" smtClean="0"/>
              <a:t>as independent variable (exposure).</a:t>
            </a:r>
            <a:endParaRPr lang="nb-NO" dirty="0"/>
          </a:p>
        </p:txBody>
      </p:sp>
    </p:spTree>
    <p:extLst>
      <p:ext uri="{BB962C8B-B14F-4D97-AF65-F5344CB8AC3E}">
        <p14:creationId xmlns="" xmlns:p14="http://schemas.microsoft.com/office/powerpoint/2010/main" val="98692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Exercise 4c: Solution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79512" y="1639341"/>
            <a:ext cx="44644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Logistic regression model for «mi», </a:t>
            </a:r>
            <a:b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«bmi» as independent variable.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Analyze&gt;Regression&gt;</a:t>
            </a:r>
            <a:b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Binary logistic</a:t>
            </a: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nb-NO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41253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Exercise 4c: Solution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23516"/>
            <a:ext cx="4644008" cy="39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724128" y="1340768"/>
            <a:ext cx="2808312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9512" y="1639341"/>
            <a:ext cx="44644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Logistic regression model for «mi», </a:t>
            </a:r>
            <a:b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«bmi» as independent variable.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«Analyze&gt;Regression&gt;</a:t>
            </a:r>
            <a:b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Binary logistic»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original variable as «</a:t>
            </a: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Dependent</a:t>
            </a: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nb-NO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50939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Exercise 4c: Solution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23516"/>
            <a:ext cx="4644008" cy="39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724128" y="1340768"/>
            <a:ext cx="2808312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30990"/>
            <a:ext cx="4644008" cy="392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228184" y="2420888"/>
            <a:ext cx="187220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79512" y="1639341"/>
            <a:ext cx="44644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Logistic regression model for «mi», </a:t>
            </a:r>
            <a:b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«bmi» as independent variable.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«Analyze&gt;Regression&gt;</a:t>
            </a:r>
            <a:b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Binary logistic»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original variable as «Dependent».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 «</a:t>
            </a: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bmi</a:t>
            </a: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in «</a:t>
            </a: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Covariates</a:t>
            </a: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nb-NO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lang="nb-NO" sz="2800" dirty="0" smtClean="0">
              <a:solidFill>
                <a:schemeClr val="bg1"/>
              </a:solidFill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nb-NO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58455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Exercise 4c: Solution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23516"/>
            <a:ext cx="4644008" cy="39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724128" y="1340768"/>
            <a:ext cx="2808312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30990"/>
            <a:ext cx="4644008" cy="392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8244408" y="2060847"/>
            <a:ext cx="792088" cy="432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79512" y="1639341"/>
            <a:ext cx="44644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Logistic regression model for «mi», </a:t>
            </a:r>
            <a:b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«bmi» as independent variable.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«Analyze&gt;Regression&gt;</a:t>
            </a:r>
            <a:b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Binary logistic»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original variable as «Dependent».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 «bmi» in «Covariates».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«</a:t>
            </a: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Options</a:t>
            </a: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».</a:t>
            </a:r>
            <a:endParaRPr kumimoji="0" lang="nb-NO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nb-NO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68513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Exercise 4c: Solution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23516"/>
            <a:ext cx="4644008" cy="39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724128" y="1340768"/>
            <a:ext cx="2808312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30990"/>
            <a:ext cx="4644008" cy="392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228184" y="2420888"/>
            <a:ext cx="187220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230991"/>
            <a:ext cx="4610555" cy="39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588224" y="2060848"/>
            <a:ext cx="180020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79512" y="1639341"/>
            <a:ext cx="44644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Logistic regression model for «mi», </a:t>
            </a:r>
            <a:b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«bmi» as independent variable.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«Analyze&gt;Regression&gt;</a:t>
            </a:r>
            <a:b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Binary logistic»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original variable as «Dependent».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 «bmi» in «Covariates».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«Options».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 for «</a:t>
            </a: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 for exp(B): 95%</a:t>
            </a: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nb-NO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51281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Exercise 4c: Solution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23516"/>
            <a:ext cx="4644008" cy="39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724128" y="1340768"/>
            <a:ext cx="2808312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30990"/>
            <a:ext cx="4644008" cy="392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228184" y="2420888"/>
            <a:ext cx="187220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230991"/>
            <a:ext cx="4610555" cy="39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4499991" y="4293096"/>
            <a:ext cx="1944217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79512" y="1639341"/>
            <a:ext cx="44644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Logistic regression model for «mi», </a:t>
            </a:r>
            <a:b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«bmi» as independent variable.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«Analyze&gt;Regression&gt;</a:t>
            </a:r>
            <a:b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Binary logistic»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original variable as «Dependent».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 «bmi» in «Covariates».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«Options».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 for «CI for exp(B): 95%».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 constant in model</a:t>
            </a: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should be selected.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9415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2679</TotalTime>
  <Words>2743</Words>
  <Application>Microsoft Office PowerPoint</Application>
  <PresentationFormat>Presentazione su schermo (4:3)</PresentationFormat>
  <Paragraphs>712</Paragraphs>
  <Slides>104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104</vt:i4>
      </vt:variant>
    </vt:vector>
  </HeadingPairs>
  <TitlesOfParts>
    <vt:vector size="105" baseType="lpstr">
      <vt:lpstr>Office Theme</vt:lpstr>
      <vt:lpstr>Part 3 –  Binary outcome,  difference in proportions  between groups  </vt:lpstr>
      <vt:lpstr>In this Section</vt:lpstr>
      <vt:lpstr>Organize categorical data</vt:lpstr>
      <vt:lpstr>Example</vt:lpstr>
      <vt:lpstr>Risk</vt:lpstr>
      <vt:lpstr>Risk</vt:lpstr>
      <vt:lpstr>Odds</vt:lpstr>
      <vt:lpstr>Odds</vt:lpstr>
      <vt:lpstr>Compare proportions in groups</vt:lpstr>
      <vt:lpstr>Compare proportions in groups</vt:lpstr>
      <vt:lpstr>Exercise 3a</vt:lpstr>
      <vt:lpstr>Exercise 3a: Solution</vt:lpstr>
      <vt:lpstr>Exercise 3a: Solution</vt:lpstr>
      <vt:lpstr>Exercise 3a: Solution</vt:lpstr>
      <vt:lpstr>Exercise 3a: Solution</vt:lpstr>
      <vt:lpstr>Exercise 3a: Solution</vt:lpstr>
      <vt:lpstr>Exercise 3a: Solution</vt:lpstr>
      <vt:lpstr>Exercise 3a: Solution</vt:lpstr>
      <vt:lpstr>Exercise 3a: Solution</vt:lpstr>
      <vt:lpstr>Exercise 3a: Solution</vt:lpstr>
      <vt:lpstr>RR and OR</vt:lpstr>
      <vt:lpstr>χ2-test</vt:lpstr>
      <vt:lpstr>χ2-test</vt:lpstr>
      <vt:lpstr>χ2-test</vt:lpstr>
      <vt:lpstr>χ2-test</vt:lpstr>
      <vt:lpstr>χ2-test</vt:lpstr>
      <vt:lpstr>χ2-test</vt:lpstr>
      <vt:lpstr>χ2-test</vt:lpstr>
      <vt:lpstr>χ2-test</vt:lpstr>
      <vt:lpstr>χ2-test</vt:lpstr>
      <vt:lpstr>χ2-test</vt:lpstr>
      <vt:lpstr>χ2-test</vt:lpstr>
      <vt:lpstr>χ2-test</vt:lpstr>
      <vt:lpstr>χ2-test</vt:lpstr>
      <vt:lpstr>χ2-test</vt:lpstr>
      <vt:lpstr>χ2-test</vt:lpstr>
      <vt:lpstr>Logistic regression</vt:lpstr>
      <vt:lpstr>Logistic regression</vt:lpstr>
      <vt:lpstr>Logistic regression</vt:lpstr>
      <vt:lpstr>Logistic regression</vt:lpstr>
      <vt:lpstr>Logistic regression</vt:lpstr>
      <vt:lpstr>Logistic regression</vt:lpstr>
      <vt:lpstr>Logistic regression</vt:lpstr>
      <vt:lpstr>Logistic regression</vt:lpstr>
      <vt:lpstr>Logistic regression</vt:lpstr>
      <vt:lpstr>Logistic regression</vt:lpstr>
      <vt:lpstr>Logistic regression</vt:lpstr>
      <vt:lpstr>Logistic regression</vt:lpstr>
      <vt:lpstr>Logistic regression</vt:lpstr>
      <vt:lpstr>Logistic regression - example</vt:lpstr>
      <vt:lpstr>Logistic regression - example</vt:lpstr>
      <vt:lpstr>Logistic regression - example</vt:lpstr>
      <vt:lpstr>Logistic regression - example</vt:lpstr>
      <vt:lpstr>Logistic regression - example</vt:lpstr>
      <vt:lpstr>Logistic regression - example</vt:lpstr>
      <vt:lpstr>Logistic regression - example</vt:lpstr>
      <vt:lpstr>Logistic regression - example</vt:lpstr>
      <vt:lpstr>Logistic regression - example</vt:lpstr>
      <vt:lpstr>Logistic regression - example</vt:lpstr>
      <vt:lpstr>Logistic regression - example</vt:lpstr>
      <vt:lpstr>Logistic regression - example</vt:lpstr>
      <vt:lpstr>Logistic regression - example</vt:lpstr>
      <vt:lpstr>Logistic regression - example</vt:lpstr>
      <vt:lpstr>Logistic regression - example</vt:lpstr>
      <vt:lpstr>Logistic regression - example</vt:lpstr>
      <vt:lpstr>Logistic regression</vt:lpstr>
      <vt:lpstr>Logistic regression</vt:lpstr>
      <vt:lpstr>Logistic regression</vt:lpstr>
      <vt:lpstr>Logistic regression</vt:lpstr>
      <vt:lpstr>Logistic regression</vt:lpstr>
      <vt:lpstr>Logistic regression</vt:lpstr>
      <vt:lpstr>Logistic regression</vt:lpstr>
      <vt:lpstr>Logistic regression</vt:lpstr>
      <vt:lpstr>Exercise 4b</vt:lpstr>
      <vt:lpstr>Exercise 4b: Solution</vt:lpstr>
      <vt:lpstr>Exercise 4b: Solution</vt:lpstr>
      <vt:lpstr>Exercise 4b: Solution</vt:lpstr>
      <vt:lpstr>Exercise 4b: Solution</vt:lpstr>
      <vt:lpstr>Exercise 4b: Solution</vt:lpstr>
      <vt:lpstr>Exercise 4b: Solution</vt:lpstr>
      <vt:lpstr>Exercise 4b: Solution</vt:lpstr>
      <vt:lpstr>Exercise 4b: Solution</vt:lpstr>
      <vt:lpstr>Exercise 4b: Solution</vt:lpstr>
      <vt:lpstr>Exercise 4b: Solution</vt:lpstr>
      <vt:lpstr>Exercise 4b: Solution</vt:lpstr>
      <vt:lpstr>Exercise 4b: Solution</vt:lpstr>
      <vt:lpstr>Exercise 4b: Solution</vt:lpstr>
      <vt:lpstr>Exercise 4b: Solution</vt:lpstr>
      <vt:lpstr>Logistic regression</vt:lpstr>
      <vt:lpstr>Logistic regression</vt:lpstr>
      <vt:lpstr>Logistic regression</vt:lpstr>
      <vt:lpstr>Logistic regression</vt:lpstr>
      <vt:lpstr>Exercise 4c</vt:lpstr>
      <vt:lpstr>Exercise 4c: Solution</vt:lpstr>
      <vt:lpstr>Exercise 4c: Solution</vt:lpstr>
      <vt:lpstr>Exercise 4c: Solution</vt:lpstr>
      <vt:lpstr>Exercise 4c: Solution</vt:lpstr>
      <vt:lpstr>Exercise 4c: Solution</vt:lpstr>
      <vt:lpstr>Exercise 4c: Solution</vt:lpstr>
      <vt:lpstr>Exercise 4c: Solution</vt:lpstr>
      <vt:lpstr>Exercise 4c: Solution</vt:lpstr>
      <vt:lpstr>Exercise 4c: Solution</vt:lpstr>
      <vt:lpstr>Exercise 4c: Solution</vt:lpstr>
      <vt:lpstr>Summary</vt:lpstr>
    </vt:vector>
  </TitlesOfParts>
  <Company>Universitetet i Oslo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SPSS-kurs</dc:title>
  <dc:creator>Kristoffer Herland Hellton</dc:creator>
  <cp:lastModifiedBy>Gianni</cp:lastModifiedBy>
  <cp:revision>205</cp:revision>
  <cp:lastPrinted>2017-06-22T07:23:13Z</cp:lastPrinted>
  <dcterms:created xsi:type="dcterms:W3CDTF">2015-04-20T15:45:46Z</dcterms:created>
  <dcterms:modified xsi:type="dcterms:W3CDTF">2018-11-06T15:06:46Z</dcterms:modified>
</cp:coreProperties>
</file>