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312" r:id="rId2"/>
    <p:sldId id="313" r:id="rId3"/>
    <p:sldId id="317" r:id="rId4"/>
    <p:sldId id="318" r:id="rId5"/>
    <p:sldId id="320" r:id="rId6"/>
    <p:sldId id="257" r:id="rId7"/>
    <p:sldId id="272" r:id="rId8"/>
    <p:sldId id="310" r:id="rId9"/>
    <p:sldId id="290" r:id="rId10"/>
    <p:sldId id="322" r:id="rId11"/>
    <p:sldId id="274" r:id="rId12"/>
    <p:sldId id="277" r:id="rId13"/>
    <p:sldId id="275" r:id="rId14"/>
    <p:sldId id="276" r:id="rId15"/>
    <p:sldId id="260" r:id="rId16"/>
    <p:sldId id="302" r:id="rId17"/>
    <p:sldId id="303" r:id="rId18"/>
    <p:sldId id="305" r:id="rId19"/>
    <p:sldId id="306" r:id="rId20"/>
    <p:sldId id="324" r:id="rId21"/>
    <p:sldId id="309" r:id="rId22"/>
    <p:sldId id="311" r:id="rId23"/>
    <p:sldId id="279" r:id="rId24"/>
    <p:sldId id="259" r:id="rId25"/>
    <p:sldId id="278" r:id="rId26"/>
    <p:sldId id="280" r:id="rId27"/>
    <p:sldId id="282" r:id="rId28"/>
    <p:sldId id="281" r:id="rId29"/>
    <p:sldId id="283" r:id="rId30"/>
    <p:sldId id="285" r:id="rId31"/>
    <p:sldId id="284" r:id="rId32"/>
    <p:sldId id="286" r:id="rId33"/>
    <p:sldId id="287" r:id="rId34"/>
    <p:sldId id="289" r:id="rId35"/>
    <p:sldId id="288" r:id="rId36"/>
    <p:sldId id="301" r:id="rId37"/>
    <p:sldId id="263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265" r:id="rId48"/>
    <p:sldId id="266" r:id="rId49"/>
    <p:sldId id="267" r:id="rId50"/>
    <p:sldId id="268" r:id="rId51"/>
    <p:sldId id="325" r:id="rId52"/>
    <p:sldId id="308" r:id="rId5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11CD-7694-4A38-B7DD-E0CB40AA6FB0}" type="datetimeFigureOut">
              <a:rPr lang="nb-NO" smtClean="0"/>
              <a:pPr/>
              <a:t>05.11.2018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F6A1-689A-46E3-A8DE-7E090F0E03CD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261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F6A1-689A-46E3-A8DE-7E090F0E03C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0008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F6A1-689A-46E3-A8DE-7E090F0E03CD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1611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F6A1-689A-46E3-A8DE-7E090F0E03CD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5192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7353-3E96-4177-9CCF-A21F896B5035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165C-4602-4701-9843-E0DC5A9EDE81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C589-BEF6-4D74-AA47-CBDDEB467617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F705-1517-4B80-8B35-73109059CF91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DF82-424C-434B-9B51-D05688B6F633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0553-E610-4303-999B-E2E4594B6890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5E64-C4C9-4A0D-9C3E-20321B5FFC2E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799-7234-4892-BEB6-D516383EFF89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6D40-F064-407A-8FA2-60E7C3B23B0B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8EC-03CF-448D-84AF-9DA782F1AFE2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32E7-5271-4508-8F7A-1A1A583D2EBE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09D5-812C-488A-B650-E24926ACF73A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iki.uio.no/med/imb/ocbe/index.php/Introduction_to_SPS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206680" cy="4394919"/>
          </a:xfrm>
        </p:spPr>
        <p:txBody>
          <a:bodyPr>
            <a:normAutofit/>
          </a:bodyPr>
          <a:lstStyle/>
          <a:p>
            <a:r>
              <a:rPr lang="nb-NO" sz="4900" b="1" dirty="0" smtClean="0"/>
              <a:t>Introduction to SPSS </a:t>
            </a:r>
            <a:r>
              <a:rPr lang="nb-NO" sz="4000" b="1" dirty="0" smtClean="0"/>
              <a:t>(biostatistics)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nb-NO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nb-NO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Oslo Center for Biostatistics and Epidemiology (OCBE)</a:t>
            </a:r>
            <a:endParaRPr lang="nb-NO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7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89014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Go to «Analyze &gt; Descriptive statistics &gt; Explore»</a:t>
            </a:r>
          </a:p>
          <a:p>
            <a:r>
              <a:rPr lang="en-US" sz="2400" dirty="0" smtClean="0"/>
              <a:t>Drag the variables you want to analyze from the list on the right to </a:t>
            </a:r>
            <a:r>
              <a:rPr lang="nb-NO" sz="2400" dirty="0" smtClean="0"/>
              <a:t>«</a:t>
            </a:r>
            <a:r>
              <a:rPr lang="nb-NO" sz="2400" dirty="0"/>
              <a:t>Dependent List</a:t>
            </a:r>
            <a:r>
              <a:rPr lang="nb-NO" sz="2400" dirty="0" smtClean="0"/>
              <a:t>»</a:t>
            </a:r>
          </a:p>
          <a:p>
            <a:r>
              <a:rPr lang="nb-NO" sz="2400" dirty="0" smtClean="0"/>
              <a:t>Under «</a:t>
            </a:r>
            <a:r>
              <a:rPr lang="nb-NO" sz="2400" dirty="0" smtClean="0">
                <a:solidFill>
                  <a:srgbClr val="FF0000"/>
                </a:solidFill>
              </a:rPr>
              <a:t>Statistics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1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Go to «Analyze &gt; Descriptive statistics &gt; Explore»</a:t>
            </a:r>
          </a:p>
          <a:p>
            <a:r>
              <a:rPr lang="en-US" sz="2400" dirty="0" smtClean="0"/>
              <a:t>Drag the variables you </a:t>
            </a:r>
            <a:br>
              <a:rPr lang="en-US" sz="2400" dirty="0" smtClean="0"/>
            </a:br>
            <a:r>
              <a:rPr lang="en-US" sz="2400" dirty="0" smtClean="0"/>
              <a:t>want to analyze from the list on the right to </a:t>
            </a:r>
            <a:r>
              <a:rPr lang="nb-NO" sz="2400" dirty="0" smtClean="0"/>
              <a:t>«Dependent List»</a:t>
            </a:r>
          </a:p>
          <a:p>
            <a:r>
              <a:rPr lang="nb-NO" sz="2400" dirty="0" smtClean="0"/>
              <a:t>Under «Statistics»</a:t>
            </a:r>
          </a:p>
          <a:p>
            <a:r>
              <a:rPr lang="nb-NO" sz="2400" dirty="0" smtClean="0"/>
              <a:t>In «Statistics» </a:t>
            </a:r>
            <a:br>
              <a:rPr lang="nb-NO" sz="2400" dirty="0" smtClean="0"/>
            </a:br>
            <a:r>
              <a:rPr lang="nb-NO" sz="2400" dirty="0" smtClean="0"/>
              <a:t>select only «</a:t>
            </a:r>
            <a:r>
              <a:rPr lang="nb-NO" sz="2400" dirty="0" smtClean="0">
                <a:solidFill>
                  <a:srgbClr val="FF0000"/>
                </a:solidFill>
              </a:rPr>
              <a:t>Descriptives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82717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0344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Go to «Analyze &gt; Descriptive statistics &gt; Explore»</a:t>
            </a:r>
          </a:p>
          <a:p>
            <a:r>
              <a:rPr lang="en-US" sz="2400" dirty="0" smtClean="0"/>
              <a:t>Drag the variables you </a:t>
            </a:r>
            <a:br>
              <a:rPr lang="en-US" sz="2400" dirty="0" smtClean="0"/>
            </a:br>
            <a:r>
              <a:rPr lang="en-US" sz="2400" dirty="0" smtClean="0"/>
              <a:t>want to analyze from the list on the right to </a:t>
            </a:r>
            <a:r>
              <a:rPr lang="nb-NO" sz="2400" dirty="0" smtClean="0"/>
              <a:t>«</a:t>
            </a:r>
            <a:r>
              <a:rPr lang="nb-NO" sz="2400" dirty="0" smtClean="0">
                <a:solidFill>
                  <a:srgbClr val="FF0000"/>
                </a:solidFill>
              </a:rPr>
              <a:t>Dependent List</a:t>
            </a:r>
            <a:r>
              <a:rPr lang="nb-NO" sz="2400" dirty="0" smtClean="0"/>
              <a:t>» </a:t>
            </a:r>
          </a:p>
          <a:p>
            <a:r>
              <a:rPr lang="nb-NO" sz="2400" dirty="0" smtClean="0"/>
              <a:t>Under «</a:t>
            </a:r>
            <a:r>
              <a:rPr lang="nb-NO" sz="2400" dirty="0" smtClean="0">
                <a:solidFill>
                  <a:srgbClr val="FF0000"/>
                </a:solidFill>
              </a:rPr>
              <a:t>Plots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61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990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Go to «Analyze &gt; Descriptive statistics &gt; Explore»</a:t>
            </a:r>
          </a:p>
          <a:p>
            <a:r>
              <a:rPr lang="en-US" sz="2400" dirty="0" smtClean="0"/>
              <a:t>Drag the variables you </a:t>
            </a:r>
            <a:br>
              <a:rPr lang="en-US" sz="2400" dirty="0" smtClean="0"/>
            </a:br>
            <a:r>
              <a:rPr lang="en-US" sz="2400" dirty="0" smtClean="0"/>
              <a:t>want to analyze from the list on the right to </a:t>
            </a:r>
            <a:r>
              <a:rPr lang="nb-NO" sz="2400" dirty="0" smtClean="0"/>
              <a:t>«Dependent List» </a:t>
            </a:r>
          </a:p>
          <a:p>
            <a:r>
              <a:rPr lang="nb-NO" sz="2400" dirty="0" smtClean="0"/>
              <a:t>Under «Plots» </a:t>
            </a:r>
            <a:r>
              <a:rPr lang="nb-NO" sz="2400" dirty="0" err="1" smtClean="0"/>
              <a:t>flag</a:t>
            </a:r>
            <a:r>
              <a:rPr lang="nb-NO" sz="2400" dirty="0"/>
              <a:t>:</a:t>
            </a:r>
            <a:endParaRPr lang="nb-NO" sz="2400" dirty="0" smtClean="0"/>
          </a:p>
          <a:p>
            <a:pPr lvl="1"/>
            <a:r>
              <a:rPr lang="nb-NO" sz="2000" dirty="0" err="1" smtClean="0"/>
              <a:t>Boxplots</a:t>
            </a:r>
            <a:r>
              <a:rPr lang="nb-NO" sz="2000" dirty="0" smtClean="0"/>
              <a:t> : «</a:t>
            </a:r>
            <a:r>
              <a:rPr lang="nb-NO" sz="2000" dirty="0" err="1" smtClean="0">
                <a:solidFill>
                  <a:srgbClr val="FF0000"/>
                </a:solidFill>
              </a:rPr>
              <a:t>Factor</a:t>
            </a:r>
            <a:r>
              <a:rPr lang="nb-NO" sz="2000" dirty="0" smtClean="0">
                <a:solidFill>
                  <a:srgbClr val="FF0000"/>
                </a:solidFill>
              </a:rPr>
              <a:t>…</a:t>
            </a:r>
            <a:r>
              <a:rPr lang="nb-NO" sz="2000" dirty="0" smtClean="0"/>
              <a:t>»</a:t>
            </a:r>
            <a:endParaRPr lang="nb-NO" sz="2000" dirty="0"/>
          </a:p>
          <a:p>
            <a:pPr lvl="1"/>
            <a:r>
              <a:rPr lang="nb-NO" sz="2000" dirty="0" smtClean="0"/>
              <a:t>«</a:t>
            </a:r>
            <a:r>
              <a:rPr lang="nb-NO" sz="2000" dirty="0">
                <a:solidFill>
                  <a:srgbClr val="FF0000"/>
                </a:solidFill>
              </a:rPr>
              <a:t>Stem-and-</a:t>
            </a:r>
            <a:r>
              <a:rPr lang="nb-NO" sz="2000" dirty="0" err="1">
                <a:solidFill>
                  <a:srgbClr val="FF0000"/>
                </a:solidFill>
              </a:rPr>
              <a:t>leaf</a:t>
            </a:r>
            <a:r>
              <a:rPr lang="nb-NO" sz="2000" dirty="0" smtClean="0"/>
              <a:t>»</a:t>
            </a:r>
          </a:p>
          <a:p>
            <a:pPr lvl="1"/>
            <a:r>
              <a:rPr lang="nb-NO" sz="2000" dirty="0" smtClean="0"/>
              <a:t>«</a:t>
            </a:r>
            <a:r>
              <a:rPr lang="nb-NO" sz="2000" dirty="0" smtClean="0">
                <a:solidFill>
                  <a:srgbClr val="FF0000"/>
                </a:solidFill>
              </a:rPr>
              <a:t>Histogram</a:t>
            </a:r>
            <a:r>
              <a:rPr lang="nb-NO" sz="2000" dirty="0" smtClean="0"/>
              <a:t>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111292"/>
            <a:ext cx="433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023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6044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Go to «Analyze &gt; Descriptive statistics &gt; Explore»</a:t>
            </a:r>
          </a:p>
          <a:p>
            <a:r>
              <a:rPr lang="en-US" sz="2400" dirty="0" smtClean="0"/>
              <a:t>Drag the variables you </a:t>
            </a:r>
            <a:br>
              <a:rPr lang="en-US" sz="2400" dirty="0" smtClean="0"/>
            </a:br>
            <a:r>
              <a:rPr lang="en-US" sz="2400" dirty="0" smtClean="0"/>
              <a:t>want to analyze from the list on the right to </a:t>
            </a:r>
            <a:r>
              <a:rPr lang="nb-NO" sz="2400" dirty="0" smtClean="0"/>
              <a:t>«Dependent List» </a:t>
            </a:r>
          </a:p>
          <a:p>
            <a:r>
              <a:rPr lang="nb-NO" sz="2400" dirty="0" smtClean="0"/>
              <a:t>We just want statistics </a:t>
            </a:r>
            <a:br>
              <a:rPr lang="nb-NO" sz="2400" dirty="0" smtClean="0"/>
            </a:br>
            <a:r>
              <a:rPr lang="nb-NO" sz="2400" dirty="0" smtClean="0"/>
              <a:t>so select «</a:t>
            </a:r>
            <a:r>
              <a:rPr lang="nb-NO" sz="2400" dirty="0" smtClean="0">
                <a:solidFill>
                  <a:srgbClr val="FF0000"/>
                </a:solidFill>
              </a:rPr>
              <a:t>Statistics</a:t>
            </a:r>
            <a:r>
              <a:rPr lang="nb-NO" sz="2400" dirty="0" smtClean="0"/>
              <a:t>» </a:t>
            </a:r>
            <a:br>
              <a:rPr lang="nb-NO" sz="2400" dirty="0" smtClean="0"/>
            </a:br>
            <a:r>
              <a:rPr lang="nb-NO" sz="2400" dirty="0" smtClean="0"/>
              <a:t>instead of «Both»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111292"/>
            <a:ext cx="433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63888" y="4581130"/>
            <a:ext cx="1584176" cy="576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346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4933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617762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Output in the following table with statistics: average, </a:t>
            </a:r>
            <a:br>
              <a:rPr lang="nb-NO" sz="3200" dirty="0" smtClean="0"/>
            </a:br>
            <a:r>
              <a:rPr lang="nb-NO" sz="3200" dirty="0" smtClean="0"/>
              <a:t>median and standard deviation</a:t>
            </a:r>
          </a:p>
        </p:txBody>
      </p:sp>
      <p:sp>
        <p:nvSpPr>
          <p:cNvPr id="7" name="Oval 6"/>
          <p:cNvSpPr/>
          <p:nvPr/>
        </p:nvSpPr>
        <p:spPr>
          <a:xfrm>
            <a:off x="4499992" y="1063868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572000" y="184482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572000" y="2204864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418654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955973"/>
            <a:ext cx="4042792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dirty="0" smtClean="0"/>
              <a:t>Sometimes it is convenient to carry on analyses separately for different sub-groups.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can use: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«</a:t>
            </a:r>
            <a:r>
              <a:rPr lang="nb-NO" dirty="0" smtClean="0">
                <a:solidFill>
                  <a:srgbClr val="FF0000"/>
                </a:solidFill>
              </a:rPr>
              <a:t>Data &gt; Split File</a:t>
            </a:r>
            <a:r>
              <a:rPr lang="nb-NO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79912" y="5373216"/>
            <a:ext cx="187220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095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422376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The standard setting is «</a:t>
            </a:r>
            <a:r>
              <a:rPr lang="nb-NO" dirty="0" smtClean="0">
                <a:solidFill>
                  <a:srgbClr val="FF0000"/>
                </a:solidFill>
              </a:rPr>
              <a:t>Analyze all cases, do not create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Then, you can make a choice.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2276872"/>
            <a:ext cx="23042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540568" y="418654"/>
            <a:ext cx="5626968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Split File: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separate analyses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6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8267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With «</a:t>
            </a:r>
            <a:r>
              <a:rPr lang="nb-NO" dirty="0" smtClean="0">
                <a:solidFill>
                  <a:srgbClr val="FF0000"/>
                </a:solidFill>
              </a:rPr>
              <a:t>Organize 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output by groups</a:t>
            </a:r>
            <a:r>
              <a:rPr lang="nb-NO" dirty="0" smtClean="0"/>
              <a:t>» </a:t>
            </a:r>
            <a:r>
              <a:rPr lang="en-US" dirty="0" smtClean="0"/>
              <a:t>you can select a categorical variable so that all analyzes are done separately 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83060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35896" y="2852936"/>
            <a:ext cx="295232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540568" y="418654"/>
            <a:ext cx="5626968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Split File: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separate analyses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7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422376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Under «</a:t>
            </a:r>
            <a:r>
              <a:rPr lang="nb-NO" dirty="0" smtClean="0">
                <a:solidFill>
                  <a:srgbClr val="FF0000"/>
                </a:solidFill>
              </a:rPr>
              <a:t>Current status</a:t>
            </a:r>
            <a:r>
              <a:rPr lang="nb-NO" dirty="0" smtClean="0"/>
              <a:t>» you can see the current settings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540568" y="418654"/>
            <a:ext cx="5626968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Split File: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separate analyses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7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This course will be dived into 3 parts:</a:t>
            </a:r>
            <a:br>
              <a:rPr lang="nb-NO" sz="2800" dirty="0" smtClean="0"/>
            </a:br>
            <a:endParaRPr lang="nb-NO" sz="1100" dirty="0"/>
          </a:p>
          <a:p>
            <a:r>
              <a:rPr lang="nb-NO" b="1" dirty="0" smtClean="0"/>
              <a:t>Part 1 </a:t>
            </a:r>
            <a:r>
              <a:rPr lang="nb-NO" dirty="0" smtClean="0"/>
              <a:t>Descriptive statistics </a:t>
            </a:r>
            <a:br>
              <a:rPr lang="nb-NO" dirty="0" smtClean="0"/>
            </a:br>
            <a:r>
              <a:rPr lang="nb-NO" sz="2800" dirty="0" smtClean="0"/>
              <a:t>and introduction to continuous outcome variables </a:t>
            </a:r>
            <a:r>
              <a:rPr lang="nb-NO" sz="1100" dirty="0" smtClean="0"/>
              <a:t/>
            </a:r>
            <a:br>
              <a:rPr lang="nb-NO" sz="1100" dirty="0" smtClean="0"/>
            </a:br>
            <a:endParaRPr lang="nb-NO" sz="1200" dirty="0" smtClean="0"/>
          </a:p>
          <a:p>
            <a:r>
              <a:rPr lang="nb-NO" b="1" dirty="0" smtClean="0"/>
              <a:t>Part 2 </a:t>
            </a:r>
            <a:r>
              <a:rPr lang="nb-NO" dirty="0" smtClean="0"/>
              <a:t>Continuous outcome variables </a:t>
            </a:r>
            <a:br>
              <a:rPr lang="nb-NO" dirty="0" smtClean="0"/>
            </a:br>
            <a:r>
              <a:rPr lang="nb-NO" sz="2800" dirty="0" smtClean="0"/>
              <a:t>(</a:t>
            </a:r>
            <a:r>
              <a:rPr lang="nb-NO" sz="2800" dirty="0" smtClean="0"/>
              <a:t>t-test, </a:t>
            </a:r>
            <a:r>
              <a:rPr lang="nb-NO" sz="2800" dirty="0" smtClean="0"/>
              <a:t>non-parametric tests, linear regression).</a:t>
            </a:r>
            <a:r>
              <a:rPr lang="nb-NO" dirty="0" smtClean="0"/>
              <a:t> </a:t>
            </a:r>
            <a:r>
              <a:rPr lang="nb-NO" sz="1100" dirty="0" smtClean="0"/>
              <a:t/>
            </a:r>
            <a:br>
              <a:rPr lang="nb-NO" sz="1100" dirty="0" smtClean="0"/>
            </a:br>
            <a:endParaRPr lang="nb-NO" sz="1200" dirty="0"/>
          </a:p>
          <a:p>
            <a:r>
              <a:rPr lang="nb-NO" b="1" dirty="0" smtClean="0"/>
              <a:t>Part 3 </a:t>
            </a:r>
            <a:r>
              <a:rPr lang="nb-NO" dirty="0" smtClean="0"/>
              <a:t>Binary outcome variables </a:t>
            </a:r>
            <a:br>
              <a:rPr lang="nb-NO" dirty="0" smtClean="0"/>
            </a:br>
            <a:r>
              <a:rPr lang="nb-NO" sz="2800" dirty="0" smtClean="0"/>
              <a:t>(</a:t>
            </a:r>
            <a:r>
              <a:rPr lang="nb-NO" sz="2800" dirty="0"/>
              <a:t>RR, OR, </a:t>
            </a:r>
            <a:r>
              <a:rPr lang="nb-NO" sz="2800" dirty="0" smtClean="0"/>
              <a:t>χ</a:t>
            </a:r>
            <a:r>
              <a:rPr lang="nb-NO" sz="2800" baseline="30000" dirty="0" smtClean="0"/>
              <a:t>2</a:t>
            </a:r>
            <a:r>
              <a:rPr lang="nb-NO" sz="2800" dirty="0" smtClean="0"/>
              <a:t> </a:t>
            </a:r>
            <a:r>
              <a:rPr lang="nb-NO" sz="2800" dirty="0"/>
              <a:t>test, </a:t>
            </a:r>
            <a:r>
              <a:rPr lang="nb-NO" sz="2800" dirty="0" smtClean="0"/>
              <a:t>logistic regression)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260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422376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Under «</a:t>
            </a:r>
            <a:r>
              <a:rPr lang="nb-NO" dirty="0" smtClean="0">
                <a:solidFill>
                  <a:srgbClr val="FF0000"/>
                </a:solidFill>
              </a:rPr>
              <a:t>Current status</a:t>
            </a:r>
            <a:r>
              <a:rPr lang="nb-NO" dirty="0" smtClean="0"/>
              <a:t>» you can see the current settings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540568" y="418654"/>
            <a:ext cx="5626968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Split File: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separate analyses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43711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NB! For a t-test, you can not have Split File on the group variable.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7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Boxplot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Boxplot</a:t>
            </a:r>
            <a:r>
              <a:rPr lang="en-US" dirty="0" smtClean="0"/>
              <a:t> is the </a:t>
            </a:r>
            <a:r>
              <a:rPr lang="en-US" i="1" dirty="0" smtClean="0"/>
              <a:t>best</a:t>
            </a:r>
            <a:r>
              <a:rPr lang="en-US" dirty="0" smtClean="0"/>
              <a:t> way to represent the distribution of data graphically, by visualizing centering and variability. The box plot shows</a:t>
            </a:r>
            <a:r>
              <a:rPr lang="nb-NO" dirty="0" smtClean="0"/>
              <a:t>  </a:t>
            </a:r>
          </a:p>
          <a:p>
            <a:r>
              <a:rPr lang="nb-NO" dirty="0" smtClean="0"/>
              <a:t>Median (50% of data on each side)</a:t>
            </a:r>
          </a:p>
          <a:p>
            <a:r>
              <a:rPr lang="nb-NO" dirty="0" smtClean="0"/>
              <a:t>Interquartile range IQR (25%, 75% on each side)</a:t>
            </a:r>
          </a:p>
          <a:p>
            <a:r>
              <a:rPr lang="nb-NO" dirty="0" smtClean="0"/>
              <a:t>Extreme values are represented as ”o” or ”*”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762500"/>
            <a:ext cx="4953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73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11" t="60527" r="10334" b="3758"/>
          <a:stretch/>
        </p:blipFill>
        <p:spPr bwMode="auto">
          <a:xfrm>
            <a:off x="6084169" y="1869378"/>
            <a:ext cx="2592287" cy="199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57606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tt pil 8"/>
          <p:cNvCxnSpPr/>
          <p:nvPr/>
        </p:nvCxnSpPr>
        <p:spPr>
          <a:xfrm>
            <a:off x="4067944" y="3834383"/>
            <a:ext cx="0" cy="530721"/>
          </a:xfrm>
          <a:prstGeom prst="straightConnector1">
            <a:avLst/>
          </a:prstGeom>
          <a:ln w="254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3419872" y="37623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3995936" y="3915077"/>
            <a:ext cx="130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=  IQR</a:t>
            </a:r>
            <a:endParaRPr lang="nb-NO" dirty="0"/>
          </a:p>
        </p:txBody>
      </p:sp>
      <p:cxnSp>
        <p:nvCxnSpPr>
          <p:cNvPr id="23" name="Rett linje 22"/>
          <p:cNvCxnSpPr/>
          <p:nvPr/>
        </p:nvCxnSpPr>
        <p:spPr>
          <a:xfrm>
            <a:off x="2123728" y="3186311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2123728" y="2394223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4067944" y="3375670"/>
            <a:ext cx="0" cy="530721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>
            <a:off x="4067944" y="2898279"/>
            <a:ext cx="0" cy="530721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>
            <a:off x="4067944" y="2394223"/>
            <a:ext cx="0" cy="530721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13" name="CasellaDiTesto 12"/>
          <p:cNvSpPr txBox="1"/>
          <p:nvPr/>
        </p:nvSpPr>
        <p:spPr>
          <a:xfrm>
            <a:off x="5868144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746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248472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nb-NO" dirty="0" smtClean="0"/>
              <a:t>Go to «</a:t>
            </a:r>
            <a:r>
              <a:rPr lang="nb-NO" dirty="0" smtClean="0">
                <a:solidFill>
                  <a:srgbClr val="FF0000"/>
                </a:solidFill>
              </a:rPr>
              <a:t>Graphs &gt; Legacy dialogs &gt; Boxplot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14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 smtClean="0"/>
              <a:t>How to make a Boxplot</a:t>
            </a:r>
            <a:endParaRPr lang="nb-NO" sz="5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2520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176464" cy="495801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Go to «Graphs &gt; Legacy dialogs &gt; Boxplot»</a:t>
            </a:r>
          </a:p>
          <a:p>
            <a:r>
              <a:rPr lang="nb-NO" dirty="0" smtClean="0"/>
              <a:t>Select«</a:t>
            </a:r>
            <a:r>
              <a:rPr lang="nb-NO" dirty="0" smtClean="0">
                <a:solidFill>
                  <a:srgbClr val="FF0000"/>
                </a:solidFill>
              </a:rPr>
              <a:t>Simple</a:t>
            </a:r>
            <a:r>
              <a:rPr lang="nb-NO" dirty="0" smtClean="0"/>
              <a:t>» </a:t>
            </a:r>
            <a:br>
              <a:rPr lang="nb-NO" dirty="0" smtClean="0"/>
            </a:br>
            <a:r>
              <a:rPr lang="nb-NO" dirty="0" smtClean="0"/>
              <a:t>and «</a:t>
            </a:r>
            <a:r>
              <a:rPr lang="nb-NO" dirty="0" smtClean="0">
                <a:solidFill>
                  <a:srgbClr val="FF0000"/>
                </a:solidFill>
              </a:rPr>
              <a:t>Define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14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076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6" name="TextBox 1"/>
          <p:cNvSpPr txBox="1"/>
          <p:nvPr/>
        </p:nvSpPr>
        <p:spPr>
          <a:xfrm>
            <a:off x="323528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 smtClean="0"/>
              <a:t>How to make a Boxplot</a:t>
            </a:r>
            <a:endParaRPr lang="nb-NO" sz="5400" dirty="0"/>
          </a:p>
        </p:txBody>
      </p:sp>
    </p:spTree>
    <p:extLst>
      <p:ext uri="{BB962C8B-B14F-4D97-AF65-F5344CB8AC3E}">
        <p14:creationId xmlns=""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176464" cy="495801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Go to «Graphs &gt; Legacy dialogs &gt; Boxplot»</a:t>
            </a:r>
          </a:p>
          <a:p>
            <a:r>
              <a:rPr lang="nb-NO" dirty="0" smtClean="0"/>
              <a:t>Move the variable of interest in «</a:t>
            </a:r>
            <a:r>
              <a:rPr lang="nb-NO" dirty="0" smtClean="0">
                <a:solidFill>
                  <a:srgbClr val="FF0000"/>
                </a:solidFill>
              </a:rPr>
              <a:t>Variable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6182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15699" y="2276872"/>
            <a:ext cx="1844533" cy="1830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8" name="TextBox 1"/>
          <p:cNvSpPr txBox="1"/>
          <p:nvPr/>
        </p:nvSpPr>
        <p:spPr>
          <a:xfrm>
            <a:off x="323528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 smtClean="0"/>
              <a:t>How to make a Boxplot</a:t>
            </a:r>
            <a:endParaRPr lang="nb-NO" sz="5400" dirty="0"/>
          </a:p>
        </p:txBody>
      </p:sp>
    </p:spTree>
    <p:extLst>
      <p:ext uri="{BB962C8B-B14F-4D97-AF65-F5344CB8AC3E}">
        <p14:creationId xmlns="" xmlns:p14="http://schemas.microsoft.com/office/powerpoint/2010/main" val="40512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248472" cy="7560840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Go to «Graphs &gt; Legacy dialogs &gt; Boxplot»</a:t>
            </a:r>
          </a:p>
          <a:p>
            <a:r>
              <a:rPr lang="nb-NO" dirty="0" smtClean="0"/>
              <a:t>Move the variable of interest in «</a:t>
            </a:r>
            <a:r>
              <a:rPr lang="nb-NO" dirty="0" smtClean="0">
                <a:solidFill>
                  <a:srgbClr val="FF0000"/>
                </a:solidFill>
              </a:rPr>
              <a:t>Variable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Can devide boxplot with a group variable in «</a:t>
            </a:r>
            <a:r>
              <a:rPr lang="nb-NO" dirty="0" smtClean="0">
                <a:solidFill>
                  <a:srgbClr val="FF0000"/>
                </a:solidFill>
              </a:rPr>
              <a:t>Category Axis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83968" y="2564904"/>
            <a:ext cx="2376264" cy="3168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26</a:t>
            </a:fld>
            <a:endParaRPr lang="nb-NO"/>
          </a:p>
        </p:txBody>
      </p:sp>
      <p:sp>
        <p:nvSpPr>
          <p:cNvPr id="7" name="TextBox 1"/>
          <p:cNvSpPr txBox="1"/>
          <p:nvPr/>
        </p:nvSpPr>
        <p:spPr>
          <a:xfrm>
            <a:off x="323528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 smtClean="0"/>
              <a:t>How to make a Boxplot</a:t>
            </a:r>
            <a:endParaRPr lang="nb-NO" sz="5400" dirty="0"/>
          </a:p>
        </p:txBody>
      </p:sp>
    </p:spTree>
    <p:extLst>
      <p:ext uri="{BB962C8B-B14F-4D97-AF65-F5344CB8AC3E}">
        <p14:creationId xmlns="" xmlns:p14="http://schemas.microsoft.com/office/powerpoint/2010/main" val="1577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want to explore the relationship </a:t>
            </a:r>
            <a:br>
              <a:rPr lang="en-US" dirty="0" smtClean="0"/>
            </a:br>
            <a:r>
              <a:rPr lang="en-US" dirty="0" smtClean="0"/>
              <a:t>between triglycerides in blood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trig</a:t>
            </a:r>
            <a:r>
              <a:rPr lang="nb-NO" dirty="0" smtClean="0"/>
              <a:t>»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and BMI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bmicat</a:t>
            </a:r>
            <a:r>
              <a:rPr lang="nb-NO" dirty="0" smtClean="0"/>
              <a:t>»</a:t>
            </a:r>
            <a:r>
              <a:rPr lang="en-US" dirty="0" smtClean="0"/>
              <a:t>) in the </a:t>
            </a:r>
            <a:r>
              <a:rPr lang="en-US" dirty="0" err="1" smtClean="0"/>
              <a:t>Caerphilly</a:t>
            </a:r>
            <a:r>
              <a:rPr lang="en-US" dirty="0" smtClean="0"/>
              <a:t> study.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en-US" dirty="0" smtClean="0"/>
              <a:t>Make a </a:t>
            </a:r>
            <a:r>
              <a:rPr lang="en-US" dirty="0" err="1" smtClean="0"/>
              <a:t>boxplot</a:t>
            </a:r>
            <a:r>
              <a:rPr lang="en-US" dirty="0" smtClean="0"/>
              <a:t> of the distribution of triglyceride conditioned to the four BMI categories.</a:t>
            </a:r>
            <a:endParaRPr lang="nb-N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1a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542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7605449" cy="60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78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visualize the relationship between two continuous variables, we can use the </a:t>
            </a:r>
            <a:r>
              <a:rPr lang="en-US" dirty="0" err="1" smtClean="0"/>
              <a:t>scatterplot</a:t>
            </a:r>
            <a:r>
              <a:rPr lang="en-US" dirty="0" smtClean="0"/>
              <a:t>.</a:t>
            </a:r>
            <a:r>
              <a:rPr lang="nb-NO" dirty="0" smtClean="0"/>
              <a:t> </a:t>
            </a:r>
          </a:p>
          <a:p>
            <a:r>
              <a:rPr lang="nb-NO" dirty="0" smtClean="0"/>
              <a:t>Go to «</a:t>
            </a:r>
            <a:r>
              <a:rPr lang="nb-NO" dirty="0" smtClean="0">
                <a:solidFill>
                  <a:srgbClr val="FF0000"/>
                </a:solidFill>
              </a:rPr>
              <a:t>Graphs &gt; Legacy dialogs &gt; Scatter/Dot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644008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34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8654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The course dataset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8061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use data from the </a:t>
            </a:r>
            <a:r>
              <a:rPr lang="en-US" dirty="0" err="1" smtClean="0"/>
              <a:t>Caerphilly</a:t>
            </a:r>
            <a:r>
              <a:rPr lang="en-US" dirty="0" smtClean="0"/>
              <a:t> study.</a:t>
            </a:r>
          </a:p>
          <a:p>
            <a:r>
              <a:rPr lang="en-US" dirty="0" smtClean="0"/>
              <a:t>Prospective heart disease study that was conducted 1979-1983 in Wales.</a:t>
            </a:r>
          </a:p>
          <a:p>
            <a:r>
              <a:rPr lang="en-US" dirty="0" smtClean="0"/>
              <a:t>It recorded many different lifestyle markers and outcomes: BMI, blood pressure, cholesterol, smoking, diabetes and heart disease in 1786 men.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491880" y="332656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90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186808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visualize the relationship between two continuous variables, we can use the </a:t>
            </a:r>
            <a:r>
              <a:rPr lang="nb-NO" dirty="0" smtClean="0"/>
              <a:t>scatterplot. </a:t>
            </a:r>
          </a:p>
          <a:p>
            <a:r>
              <a:rPr lang="nb-NO" dirty="0" smtClean="0"/>
              <a:t>Go to «Graphs &gt; </a:t>
            </a:r>
            <a:r>
              <a:rPr lang="nb-NO" dirty="0"/>
              <a:t>Legacy dialogs </a:t>
            </a:r>
            <a:r>
              <a:rPr lang="nb-NO" dirty="0" smtClean="0"/>
              <a:t>&gt; Scatter/Dot»</a:t>
            </a:r>
          </a:p>
          <a:p>
            <a:r>
              <a:rPr lang="nb-NO" dirty="0" smtClean="0"/>
              <a:t>«</a:t>
            </a:r>
            <a:r>
              <a:rPr lang="nb-NO" dirty="0" smtClean="0">
                <a:solidFill>
                  <a:srgbClr val="FF0000"/>
                </a:solidFill>
              </a:rPr>
              <a:t>Simple scatter</a:t>
            </a:r>
            <a:r>
              <a:rPr lang="nb-NO" dirty="0" smtClean="0"/>
              <a:t>» </a:t>
            </a:r>
            <a:br>
              <a:rPr lang="nb-NO" dirty="0" smtClean="0"/>
            </a:br>
            <a:r>
              <a:rPr lang="nb-NO" dirty="0" smtClean="0"/>
              <a:t>and «</a:t>
            </a:r>
            <a:r>
              <a:rPr lang="nb-NO" dirty="0" smtClean="0">
                <a:solidFill>
                  <a:srgbClr val="FF0000"/>
                </a:solidFill>
              </a:rPr>
              <a:t>Define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644008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00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4611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Choose the variables from the list on the left:</a:t>
            </a:r>
            <a:r>
              <a:rPr lang="nb-NO" dirty="0" smtClean="0"/>
              <a:t> </a:t>
            </a:r>
          </a:p>
          <a:p>
            <a:r>
              <a:rPr lang="nb-NO" dirty="0" smtClean="0"/>
              <a:t>Move </a:t>
            </a:r>
            <a:r>
              <a:rPr lang="nb-NO" i="1" dirty="0" smtClean="0"/>
              <a:t>Triglyserid</a:t>
            </a:r>
            <a:r>
              <a:rPr lang="nb-NO" dirty="0" smtClean="0"/>
              <a:t> to «</a:t>
            </a:r>
            <a:r>
              <a:rPr lang="nb-NO" dirty="0" smtClean="0">
                <a:solidFill>
                  <a:srgbClr val="FF0000"/>
                </a:solidFill>
              </a:rPr>
              <a:t>Y Axis</a:t>
            </a:r>
            <a:r>
              <a:rPr lang="nb-NO" dirty="0" smtClean="0"/>
              <a:t>» as the vertical axis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73669" y="1628800"/>
            <a:ext cx="3010499" cy="1902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59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712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Choose the variables from the list on the left:</a:t>
            </a:r>
            <a:r>
              <a:rPr lang="nb-NO" dirty="0" smtClean="0"/>
              <a:t> </a:t>
            </a:r>
          </a:p>
          <a:p>
            <a:r>
              <a:rPr lang="nb-NO" dirty="0" smtClean="0"/>
              <a:t>Move </a:t>
            </a:r>
            <a:r>
              <a:rPr lang="nb-NO" i="1" dirty="0" smtClean="0"/>
              <a:t>Triglyserid</a:t>
            </a:r>
            <a:r>
              <a:rPr lang="nb-NO" dirty="0" smtClean="0"/>
              <a:t> to «Y Axis» as the vertical axis</a:t>
            </a:r>
          </a:p>
          <a:p>
            <a:r>
              <a:rPr lang="nb-NO" dirty="0" smtClean="0"/>
              <a:t>Move </a:t>
            </a:r>
            <a:r>
              <a:rPr lang="nb-NO" i="1" dirty="0" smtClean="0"/>
              <a:t>HDL </a:t>
            </a:r>
            <a:r>
              <a:rPr lang="nb-NO" dirty="0" smtClean="0"/>
              <a:t>to     «</a:t>
            </a:r>
            <a:r>
              <a:rPr lang="nb-NO" dirty="0" smtClean="0">
                <a:solidFill>
                  <a:srgbClr val="FF0000"/>
                </a:solidFill>
              </a:rPr>
              <a:t>X axis</a:t>
            </a:r>
            <a:r>
              <a:rPr lang="nb-NO" dirty="0" smtClean="0"/>
              <a:t>» as the horizontal axis</a:t>
            </a:r>
          </a:p>
          <a:p>
            <a:r>
              <a:rPr lang="nb-NO" dirty="0" smtClean="0"/>
              <a:t>Click «</a:t>
            </a:r>
            <a:r>
              <a:rPr lang="nb-NO" dirty="0" smtClean="0">
                <a:solidFill>
                  <a:srgbClr val="FF0000"/>
                </a:solidFill>
              </a:rPr>
              <a:t>OK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19872" y="2060848"/>
            <a:ext cx="2664296" cy="2982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580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0" y="765167"/>
            <a:ext cx="6379988" cy="53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9297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672408" cy="676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Choose the </a:t>
            </a:r>
            <a:br>
              <a:rPr lang="en-US" dirty="0" smtClean="0"/>
            </a:br>
            <a:r>
              <a:rPr lang="en-US" dirty="0" smtClean="0"/>
              <a:t>variables from the list on the left:</a:t>
            </a:r>
            <a:r>
              <a:rPr lang="nb-NO" dirty="0" smtClean="0"/>
              <a:t> </a:t>
            </a:r>
          </a:p>
          <a:p>
            <a:r>
              <a:rPr lang="nb-NO" dirty="0" smtClean="0"/>
              <a:t>Move </a:t>
            </a:r>
            <a:r>
              <a:rPr lang="nb-NO" i="1" dirty="0" smtClean="0"/>
              <a:t>Triglyserid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to «Y Axis» and </a:t>
            </a:r>
            <a:br>
              <a:rPr lang="nb-NO" dirty="0" smtClean="0"/>
            </a:br>
            <a:r>
              <a:rPr lang="nb-NO" i="1" dirty="0" smtClean="0"/>
              <a:t>HDL </a:t>
            </a:r>
            <a:r>
              <a:rPr lang="nb-NO" dirty="0" smtClean="0"/>
              <a:t>to «X axis»</a:t>
            </a:r>
          </a:p>
          <a:p>
            <a:r>
              <a:rPr lang="nb-NO" dirty="0" smtClean="0"/>
              <a:t>Move a categorical variable to</a:t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dirty="0" smtClean="0">
                <a:solidFill>
                  <a:srgbClr val="FF0000"/>
                </a:solidFill>
              </a:rPr>
              <a:t>Set markers by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r>
              <a:rPr lang="en-US" dirty="0" smtClean="0"/>
              <a:t>This gives </a:t>
            </a:r>
            <a:br>
              <a:rPr lang="en-US" dirty="0" smtClean="0"/>
            </a:br>
            <a:r>
              <a:rPr lang="en-US" dirty="0" smtClean="0"/>
              <a:t>different color</a:t>
            </a:r>
            <a:br>
              <a:rPr lang="en-US" dirty="0" smtClean="0"/>
            </a:br>
            <a:r>
              <a:rPr lang="en-US" dirty="0" smtClean="0"/>
              <a:t> for the categories.</a:t>
            </a:r>
            <a:endParaRPr lang="nb-NO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51920" y="2492896"/>
            <a:ext cx="2232248" cy="2550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6056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892480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612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NB </a:t>
            </a:r>
            <a:r>
              <a:rPr lang="nb-NO" sz="2800" dirty="0" smtClean="0"/>
              <a:t>– </a:t>
            </a:r>
            <a:r>
              <a:rPr lang="en-US" sz="2800" dirty="0" smtClean="0"/>
              <a:t>if the observation for the category is MISSING, the circle disappears (with the color "invisible")</a:t>
            </a:r>
            <a:endParaRPr lang="nb-NO" sz="28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0023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1b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Create a scatter plot to investigate the relationship between BMI as continuous variable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bmi</a:t>
            </a:r>
            <a:r>
              <a:rPr lang="nb-NO" dirty="0" smtClean="0"/>
              <a:t>»</a:t>
            </a:r>
            <a:r>
              <a:rPr lang="en-US" dirty="0" smtClean="0"/>
              <a:t>) and HDL cholesterol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hdlchol</a:t>
            </a:r>
            <a:r>
              <a:rPr lang="nb-NO" dirty="0" smtClean="0"/>
              <a:t>»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Does there appear to be any connection?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the same scatter plot, but with different colors for smokers and non-smokers.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08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Normality plots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many statistical analyses, it is convenient to assume normal distributed data. To investigate whether this assumption holds, use three plots:</a:t>
            </a:r>
            <a:endParaRPr lang="nb-NO" dirty="0" smtClean="0"/>
          </a:p>
          <a:p>
            <a:r>
              <a:rPr lang="nb-NO" i="1" dirty="0" smtClean="0"/>
              <a:t>Histogram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54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Normality plots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many statistical analyses, it is convenient to assume normal distributed data. To investigate whether this assumption holds, use three plots:</a:t>
            </a:r>
            <a:endParaRPr lang="nb-NO" dirty="0" smtClean="0"/>
          </a:p>
          <a:p>
            <a:r>
              <a:rPr lang="nb-NO" i="1" dirty="0" smtClean="0"/>
              <a:t>Histogram</a:t>
            </a:r>
          </a:p>
          <a:p>
            <a:r>
              <a:rPr lang="nb-NO" i="1" dirty="0" smtClean="0"/>
              <a:t>Boxplot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672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Normality plots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many statistical analyses, it is convenient to assume normal distributed data. To investigate whether this assumption holds, use three plots:</a:t>
            </a:r>
            <a:endParaRPr lang="nb-NO" dirty="0" smtClean="0"/>
          </a:p>
          <a:p>
            <a:r>
              <a:rPr lang="nb-NO" i="1" dirty="0" smtClean="0"/>
              <a:t>Histogram</a:t>
            </a:r>
          </a:p>
          <a:p>
            <a:r>
              <a:rPr lang="nb-NO" i="1" dirty="0" smtClean="0"/>
              <a:t>Boxplot</a:t>
            </a:r>
          </a:p>
          <a:p>
            <a:r>
              <a:rPr lang="nb-NO" i="1" dirty="0" smtClean="0"/>
              <a:t>Quantile-Quantile (QQ</a:t>
            </a:r>
            <a:r>
              <a:rPr lang="nb-NO" i="1" dirty="0"/>
              <a:t>) </a:t>
            </a:r>
            <a:r>
              <a:rPr lang="nb-NO" i="1" dirty="0" smtClean="0"/>
              <a:t>plot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18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open an existing dataset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Click «File-&gt;Open-&gt;Data», and select the dataset.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r>
              <a:rPr lang="nb-NO" dirty="0" smtClean="0"/>
              <a:t>Open the dataset </a:t>
            </a:r>
            <a:r>
              <a:rPr lang="nb-NO" dirty="0"/>
              <a:t>«</a:t>
            </a:r>
            <a:r>
              <a:rPr lang="nb-NO" dirty="0" smtClean="0"/>
              <a:t>caerphilly_start.sav» </a:t>
            </a:r>
            <a:br>
              <a:rPr lang="nb-NO" dirty="0" smtClean="0"/>
            </a:br>
            <a:r>
              <a:rPr lang="nb-NO" sz="2400" dirty="0" smtClean="0"/>
              <a:t>(you should have received it).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Download:</a:t>
            </a:r>
            <a:br>
              <a:rPr lang="nb-NO" dirty="0" smtClean="0"/>
            </a:br>
            <a:r>
              <a:rPr lang="nb-NO" sz="2000" dirty="0" smtClean="0">
                <a:solidFill>
                  <a:srgbClr val="0070C0"/>
                </a:solidFill>
                <a:hlinkClick r:id="rId2"/>
              </a:rPr>
              <a:t>https://</a:t>
            </a:r>
            <a:r>
              <a:rPr lang="nb-NO" sz="2000" dirty="0" smtClean="0">
                <a:solidFill>
                  <a:srgbClr val="0070C0"/>
                </a:solidFill>
                <a:hlinkClick r:id="rId2"/>
              </a:rPr>
              <a:t>wiki.uio.no/med/imb/ocbe/index.php/Introduction_to_SPSS</a:t>
            </a:r>
            <a:endParaRPr lang="nb-NO" sz="2000" dirty="0" smtClean="0">
              <a:solidFill>
                <a:srgbClr val="0070C0"/>
              </a:solidFill>
            </a:endParaRPr>
          </a:p>
          <a:p>
            <a:endParaRPr lang="nb-NO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3116"/>
            <a:ext cx="5143135" cy="19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84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Normality plots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many statistical analyses, it is convenient to assume normal distributed data. To investigate whether this assumption holds, use three plots:</a:t>
            </a:r>
            <a:endParaRPr lang="nb-NO" dirty="0" smtClean="0"/>
          </a:p>
          <a:p>
            <a:r>
              <a:rPr lang="nb-NO" i="1" dirty="0" smtClean="0"/>
              <a:t>Histogram</a:t>
            </a:r>
          </a:p>
          <a:p>
            <a:r>
              <a:rPr lang="nb-NO" i="1" dirty="0" smtClean="0"/>
              <a:t>Boxplot</a:t>
            </a:r>
          </a:p>
          <a:p>
            <a:r>
              <a:rPr lang="nb-NO" i="1" dirty="0" smtClean="0"/>
              <a:t>Quantile-Quantile (QQ) plot</a:t>
            </a:r>
            <a:endParaRPr lang="nb-NO" dirty="0" smtClean="0"/>
          </a:p>
          <a:p>
            <a:pPr marL="0" indent="0">
              <a:buNone/>
            </a:pPr>
            <a:r>
              <a:rPr lang="en-US" dirty="0" smtClean="0"/>
              <a:t>The first two check if the variable is symmetrical and not skewed. The QQ plot compares the data to a normal distribution on a straight line (deviations indicate outliers and heavy tails).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22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481399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All these plot are </a:t>
            </a:r>
            <a:br>
              <a:rPr lang="nb-NO" dirty="0" smtClean="0"/>
            </a:br>
            <a:r>
              <a:rPr lang="nb-NO" dirty="0" smtClean="0"/>
              <a:t>under Explore:</a:t>
            </a:r>
            <a:endParaRPr lang="nb-NO" dirty="0"/>
          </a:p>
          <a:p>
            <a:r>
              <a:rPr lang="nb-NO" dirty="0" smtClean="0"/>
              <a:t>Go to «</a:t>
            </a:r>
            <a:r>
              <a:rPr lang="nb-NO" sz="2800" dirty="0" smtClean="0">
                <a:solidFill>
                  <a:srgbClr val="FF0000"/>
                </a:solidFill>
              </a:rPr>
              <a:t>Analyze &gt; Descriptive statistics &gt; Explore</a:t>
            </a:r>
            <a:r>
              <a:rPr lang="nb-NO" dirty="0" smtClean="0"/>
              <a:t>»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91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481399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All these plot are </a:t>
            </a:r>
            <a:br>
              <a:rPr lang="nb-NO" dirty="0" smtClean="0"/>
            </a:br>
            <a:r>
              <a:rPr lang="nb-NO" dirty="0" smtClean="0"/>
              <a:t>under Explore:</a:t>
            </a:r>
          </a:p>
          <a:p>
            <a:r>
              <a:rPr lang="nb-NO" dirty="0" smtClean="0"/>
              <a:t>Go to «</a:t>
            </a:r>
            <a:r>
              <a:rPr lang="nb-NO" sz="2800" dirty="0" smtClean="0"/>
              <a:t>Analyze &gt; Descriptive statistics &gt; 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Click «</a:t>
            </a:r>
            <a:r>
              <a:rPr lang="nb-NO" dirty="0" smtClean="0">
                <a:solidFill>
                  <a:srgbClr val="FF0000"/>
                </a:solidFill>
              </a:rPr>
              <a:t>Plots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080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 these plot are </a:t>
            </a:r>
            <a:br>
              <a:rPr lang="nb-NO" dirty="0" smtClean="0"/>
            </a:br>
            <a:r>
              <a:rPr lang="nb-NO" dirty="0" smtClean="0"/>
              <a:t>under Explore:</a:t>
            </a:r>
          </a:p>
          <a:p>
            <a:r>
              <a:rPr lang="nb-NO" dirty="0" smtClean="0"/>
              <a:t>Go to «</a:t>
            </a:r>
            <a:r>
              <a:rPr lang="nb-NO" sz="2800" dirty="0" smtClean="0"/>
              <a:t>Analyze &gt; Descriptive statistics &gt; 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Click «Plots»</a:t>
            </a:r>
          </a:p>
          <a:p>
            <a:r>
              <a:rPr lang="nb-NO" dirty="0"/>
              <a:t>Select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sz="2800" dirty="0" smtClean="0">
                <a:solidFill>
                  <a:srgbClr val="FF0000"/>
                </a:solidFill>
              </a:rPr>
              <a:t>Factor levels together</a:t>
            </a:r>
            <a:r>
              <a:rPr lang="nb-NO" dirty="0" smtClean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923928" y="2996952"/>
            <a:ext cx="1152128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675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 these plot are </a:t>
            </a:r>
            <a:br>
              <a:rPr lang="nb-NO" dirty="0" smtClean="0"/>
            </a:br>
            <a:r>
              <a:rPr lang="nb-NO" dirty="0" smtClean="0"/>
              <a:t>under Explore:</a:t>
            </a:r>
          </a:p>
          <a:p>
            <a:r>
              <a:rPr lang="nb-NO" dirty="0" smtClean="0"/>
              <a:t>Go to «</a:t>
            </a:r>
            <a:r>
              <a:rPr lang="nb-NO" sz="2800" dirty="0" smtClean="0"/>
              <a:t>Analyze &gt; Descriptive statistics &gt; 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Click «Plots»</a:t>
            </a:r>
          </a:p>
          <a:p>
            <a:r>
              <a:rPr lang="nb-NO" dirty="0"/>
              <a:t>Select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sz="2800" dirty="0" smtClean="0"/>
              <a:t>Factor </a:t>
            </a:r>
            <a:r>
              <a:rPr lang="nb-NO" sz="2800" dirty="0"/>
              <a:t>levels </a:t>
            </a:r>
            <a:r>
              <a:rPr lang="nb-NO" sz="2800" dirty="0" smtClean="0"/>
              <a:t>together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Select «</a:t>
            </a: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dirty="0" smtClean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355976" y="3357813"/>
            <a:ext cx="2664296" cy="15113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67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 these plot are </a:t>
            </a:r>
            <a:br>
              <a:rPr lang="nb-NO" dirty="0" smtClean="0"/>
            </a:br>
            <a:r>
              <a:rPr lang="nb-NO" dirty="0" smtClean="0"/>
              <a:t>under Explore:</a:t>
            </a:r>
          </a:p>
          <a:p>
            <a:r>
              <a:rPr lang="nb-NO" dirty="0" smtClean="0"/>
              <a:t>Go to «</a:t>
            </a:r>
            <a:r>
              <a:rPr lang="nb-NO" sz="2800" dirty="0" smtClean="0"/>
              <a:t>Analyze &gt; Descriptive statistics &gt; 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Click «Plots»</a:t>
            </a:r>
          </a:p>
          <a:p>
            <a:r>
              <a:rPr lang="nb-NO" dirty="0" smtClean="0"/>
              <a:t>Select:</a:t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sz="2800" dirty="0" smtClean="0"/>
              <a:t>Factor levels together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Select «</a:t>
            </a:r>
            <a:r>
              <a:rPr lang="nb-NO" sz="2800" dirty="0" smtClean="0"/>
              <a:t>Histogram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For QQ-plot: select «</a:t>
            </a:r>
            <a:r>
              <a:rPr lang="nb-NO" sz="2800" dirty="0" smtClean="0">
                <a:solidFill>
                  <a:srgbClr val="FF0000"/>
                </a:solidFill>
              </a:rPr>
              <a:t>Normality plots </a:t>
            </a:r>
            <a:br>
              <a:rPr lang="nb-NO" sz="2800" dirty="0" smtClean="0">
                <a:solidFill>
                  <a:srgbClr val="FF0000"/>
                </a:solidFill>
              </a:rPr>
            </a:br>
            <a:r>
              <a:rPr lang="nb-NO" sz="2800" dirty="0" smtClean="0">
                <a:solidFill>
                  <a:srgbClr val="FF0000"/>
                </a:solidFill>
              </a:rPr>
              <a:t>with tests</a:t>
            </a:r>
            <a:r>
              <a:rPr lang="nb-NO" dirty="0" smtClean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779912" y="4149080"/>
            <a:ext cx="1152128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2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 these plot are </a:t>
            </a:r>
            <a:br>
              <a:rPr lang="nb-NO" dirty="0" smtClean="0"/>
            </a:br>
            <a:r>
              <a:rPr lang="nb-NO" dirty="0" smtClean="0"/>
              <a:t>under Explore:</a:t>
            </a:r>
          </a:p>
          <a:p>
            <a:r>
              <a:rPr lang="nb-NO" dirty="0" smtClean="0"/>
              <a:t>Go to «</a:t>
            </a:r>
            <a:r>
              <a:rPr lang="nb-NO" sz="2800" dirty="0" smtClean="0"/>
              <a:t>Analyze &gt; Descriptive statistics &gt; 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Click «Plots»</a:t>
            </a:r>
          </a:p>
          <a:p>
            <a:r>
              <a:rPr lang="nb-NO" dirty="0" smtClean="0"/>
              <a:t>Select: </a:t>
            </a:r>
            <a:br>
              <a:rPr lang="nb-NO" dirty="0" smtClean="0"/>
            </a:br>
            <a:r>
              <a:rPr lang="nb-NO" sz="2400" dirty="0" smtClean="0"/>
              <a:t>«Factor levels together», «Histogram» and </a:t>
            </a:r>
            <a:br>
              <a:rPr lang="nb-NO" sz="2400" dirty="0" smtClean="0"/>
            </a:b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with tests»</a:t>
            </a:r>
          </a:p>
          <a:p>
            <a:r>
              <a:rPr lang="nb-NO" dirty="0" smtClean="0"/>
              <a:t>Click «</a:t>
            </a:r>
            <a:r>
              <a:rPr lang="nb-NO" dirty="0" smtClean="0">
                <a:solidFill>
                  <a:srgbClr val="FF0000"/>
                </a:solidFill>
              </a:rPr>
              <a:t>Continue</a:t>
            </a:r>
            <a:r>
              <a:rPr lang="nb-NO" dirty="0" smtClean="0"/>
              <a:t>» </a:t>
            </a:r>
            <a:br>
              <a:rPr lang="nb-NO" dirty="0" smtClean="0"/>
            </a:br>
            <a:r>
              <a:rPr lang="nb-NO" dirty="0" smtClean="0"/>
              <a:t>and «</a:t>
            </a:r>
            <a:r>
              <a:rPr lang="nb-NO" dirty="0" smtClean="0">
                <a:solidFill>
                  <a:srgbClr val="FF0000"/>
                </a:solidFill>
              </a:rPr>
              <a:t>OK</a:t>
            </a:r>
            <a:r>
              <a:rPr lang="nb-NO" dirty="0" smtClean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0773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1c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Investigate if the variables HDL cholesterol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hdlchol</a:t>
            </a:r>
            <a:r>
              <a:rPr lang="nb-NO" dirty="0" smtClean="0"/>
              <a:t>»</a:t>
            </a:r>
            <a:r>
              <a:rPr lang="en-US" dirty="0" smtClean="0"/>
              <a:t>) and triglyceride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trig</a:t>
            </a:r>
            <a:r>
              <a:rPr lang="nb-NO" dirty="0" smtClean="0"/>
              <a:t>»</a:t>
            </a:r>
            <a:r>
              <a:rPr lang="en-US" dirty="0" smtClean="0"/>
              <a:t>) from the </a:t>
            </a:r>
            <a:r>
              <a:rPr lang="en-US" dirty="0" err="1" smtClean="0"/>
              <a:t>Caerphilly</a:t>
            </a:r>
            <a:r>
              <a:rPr lang="en-US" dirty="0" smtClean="0"/>
              <a:t> study can be assumed as normal with an histogram, boxplot and QQ plot.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73" y="98072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395"/>
          <a:stretch/>
        </p:blipFill>
        <p:spPr bwMode="auto">
          <a:xfrm>
            <a:off x="4506787" y="980728"/>
            <a:ext cx="452970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604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052736"/>
            <a:ext cx="4624728" cy="43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41" y="1052736"/>
            <a:ext cx="4375361" cy="43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49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41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Types of data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Continuous data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Data that can be quantified or measured on a scale that can take an «infinite» number of values.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Examples: Height, BMI, Blood pressure, Age, etc.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Categorical data</a:t>
            </a:r>
            <a:endParaRPr lang="nb-NO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dirty="0" smtClean="0"/>
              <a:t>Data that cannot necessarily be quantified.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800" b="1" dirty="0" smtClean="0">
                <a:solidFill>
                  <a:srgbClr val="FF0000"/>
                </a:solidFill>
              </a:rPr>
              <a:t>Nominal</a:t>
            </a:r>
            <a:r>
              <a:rPr lang="nb-NO" sz="1800" dirty="0" smtClean="0"/>
              <a:t> </a:t>
            </a:r>
            <a:r>
              <a:rPr lang="nb-NO" sz="1600" dirty="0" smtClean="0"/>
              <a:t>(cannot be ordered).</a:t>
            </a:r>
          </a:p>
          <a:p>
            <a:pPr lvl="1"/>
            <a:r>
              <a:rPr lang="nb-NO" sz="1400" dirty="0" smtClean="0"/>
              <a:t>Examples: Gender, Nationality, etc.</a:t>
            </a:r>
          </a:p>
          <a:p>
            <a:r>
              <a:rPr lang="nb-NO" sz="1800" b="1" dirty="0" smtClean="0">
                <a:solidFill>
                  <a:srgbClr val="FF0000"/>
                </a:solidFill>
              </a:rPr>
              <a:t>Ordinal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600" dirty="0" smtClean="0"/>
              <a:t>(can be ”naturally” ordered).</a:t>
            </a:r>
          </a:p>
          <a:p>
            <a:pPr lvl="1"/>
            <a:r>
              <a:rPr lang="nb-NO" sz="1400" dirty="0" smtClean="0"/>
              <a:t>Examples: Grades, education, pain scale, age groups, etc.</a:t>
            </a:r>
          </a:p>
          <a:p>
            <a:r>
              <a:rPr lang="nb-NO" sz="1800" b="1" dirty="0" smtClean="0">
                <a:solidFill>
                  <a:srgbClr val="FF0000"/>
                </a:solidFill>
              </a:rPr>
              <a:t>Binary data</a:t>
            </a:r>
            <a:r>
              <a:rPr lang="nb-NO" sz="1600" dirty="0" smtClean="0">
                <a:solidFill>
                  <a:srgbClr val="FF0000"/>
                </a:solidFill>
              </a:rPr>
              <a:t> </a:t>
            </a:r>
            <a:r>
              <a:rPr lang="nb-NO" sz="1600" dirty="0" smtClean="0"/>
              <a:t>is also categorical </a:t>
            </a:r>
            <a:br>
              <a:rPr lang="nb-NO" sz="1600" dirty="0" smtClean="0"/>
            </a:br>
            <a:r>
              <a:rPr lang="nb-NO" sz="1600" dirty="0" smtClean="0"/>
              <a:t>                      (but with only two levels).</a:t>
            </a:r>
          </a:p>
          <a:p>
            <a:pPr lvl="1"/>
            <a:r>
              <a:rPr lang="nb-NO" sz="1400" dirty="0" smtClean="0"/>
              <a:t>Examples: healty/sick, gender, </a:t>
            </a:r>
            <a:br>
              <a:rPr lang="nb-NO" sz="1400" dirty="0" smtClean="0"/>
            </a:br>
            <a:r>
              <a:rPr lang="nb-NO" sz="1400" dirty="0" smtClean="0"/>
              <a:t>smoker/non-smoker, etc.</a:t>
            </a:r>
            <a:br>
              <a:rPr lang="nb-NO" sz="1400" dirty="0" smtClean="0"/>
            </a:br>
            <a:endParaRPr lang="nb-NO" sz="1400" dirty="0" smtClean="0"/>
          </a:p>
          <a:p>
            <a:pPr marL="0" indent="0">
              <a:buNone/>
            </a:pPr>
            <a:r>
              <a:rPr lang="nb-NO" sz="1600" dirty="0" smtClean="0"/>
              <a:t>Categorical data must be </a:t>
            </a:r>
            <a:r>
              <a:rPr lang="nb-NO" sz="1600" i="1" dirty="0" smtClean="0"/>
              <a:t>quantified</a:t>
            </a:r>
            <a:r>
              <a:rPr lang="nb-NO" sz="1600" dirty="0" smtClean="0"/>
              <a:t> to be used in a statistical analysis (SPSS can do it for us).</a:t>
            </a:r>
            <a:endParaRPr lang="nb-NO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NOTE! In SPSS the type of data is called «measure». 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8315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5995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01453"/>
            <a:ext cx="4519771" cy="46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50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1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1c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Investigate if the variables HDL cholesterol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hdlchol</a:t>
            </a:r>
            <a:r>
              <a:rPr lang="nb-NO" dirty="0" smtClean="0"/>
              <a:t>»</a:t>
            </a:r>
            <a:r>
              <a:rPr lang="en-US" dirty="0" smtClean="0"/>
              <a:t>) and triglyceride (</a:t>
            </a:r>
            <a:r>
              <a:rPr lang="nb-NO" dirty="0" smtClean="0"/>
              <a:t>«</a:t>
            </a:r>
            <a:r>
              <a:rPr lang="nb-NO" dirty="0" err="1" smtClean="0">
                <a:solidFill>
                  <a:srgbClr val="00B050"/>
                </a:solidFill>
              </a:rPr>
              <a:t>trig</a:t>
            </a:r>
            <a:r>
              <a:rPr lang="nb-NO" dirty="0" smtClean="0"/>
              <a:t>»</a:t>
            </a:r>
            <a:r>
              <a:rPr lang="en-US" dirty="0" smtClean="0"/>
              <a:t>) from the </a:t>
            </a:r>
            <a:r>
              <a:rPr lang="en-US" dirty="0" err="1" smtClean="0"/>
              <a:t>Caerphilly</a:t>
            </a:r>
            <a:r>
              <a:rPr lang="en-US" dirty="0" smtClean="0"/>
              <a:t> study can be assumed as normal with an histogram, boxplot and QQ plot.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en-US" dirty="0"/>
              <a:t>Conclusion: We can assume that HDL cholesterol is normally distributed (at least approximately), but triglyceride does not seem to be </a:t>
            </a:r>
            <a:r>
              <a:rPr lang="en-US" dirty="0" smtClean="0"/>
              <a:t>normal.</a:t>
            </a: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51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8871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With «</a:t>
            </a:r>
            <a:r>
              <a:rPr lang="nb-NO" dirty="0" smtClean="0">
                <a:solidFill>
                  <a:srgbClr val="FF0000"/>
                </a:solidFill>
              </a:rPr>
              <a:t>Graphs &gt; Legacy dialogs</a:t>
            </a:r>
            <a:r>
              <a:rPr lang="nb-NO" dirty="0" smtClean="0"/>
              <a:t>» </a:t>
            </a:r>
            <a:r>
              <a:rPr lang="en-US" dirty="0" smtClean="0"/>
              <a:t>you can create many different plots. For example </a:t>
            </a:r>
            <a:r>
              <a:rPr lang="en-US" dirty="0" err="1" smtClean="0"/>
              <a:t>scatterplot</a:t>
            </a:r>
            <a:r>
              <a:rPr lang="en-US" dirty="0" smtClean="0"/>
              <a:t> and </a:t>
            </a:r>
            <a:r>
              <a:rPr lang="en-US" dirty="0" err="1" smtClean="0"/>
              <a:t>boxplot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With «</a:t>
            </a:r>
            <a:r>
              <a:rPr lang="nb-NO" dirty="0" smtClean="0">
                <a:solidFill>
                  <a:srgbClr val="FF0000"/>
                </a:solidFill>
              </a:rPr>
              <a:t>Analyze &gt; Descriptive statistics &gt; Explore</a:t>
            </a:r>
            <a:r>
              <a:rPr lang="nb-NO" dirty="0" smtClean="0"/>
              <a:t>» </a:t>
            </a:r>
            <a:r>
              <a:rPr lang="en-US" dirty="0" smtClean="0"/>
              <a:t>you can find summary statistics and create histograms, </a:t>
            </a:r>
            <a:r>
              <a:rPr lang="en-US" dirty="0" err="1" smtClean="0"/>
              <a:t>boxplot</a:t>
            </a:r>
            <a:r>
              <a:rPr lang="en-US" dirty="0" smtClean="0"/>
              <a:t> and normality plot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52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742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b-NO" dirty="0" smtClean="0"/>
              <a:t>  In this section w</a:t>
            </a:r>
            <a:r>
              <a:rPr lang="en-US" dirty="0" smtClean="0"/>
              <a:t>e will use SPSS </a:t>
            </a:r>
            <a:br>
              <a:rPr lang="en-US" dirty="0" smtClean="0"/>
            </a:br>
            <a:r>
              <a:rPr lang="en-US" dirty="0" smtClean="0"/>
              <a:t>to explore and describe data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5" name="CasellaDiTesto 4"/>
          <p:cNvSpPr txBox="1"/>
          <p:nvPr/>
        </p:nvSpPr>
        <p:spPr>
          <a:xfrm>
            <a:off x="1577330" y="3095089"/>
            <a:ext cx="27066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dirty="0" err="1" smtClean="0"/>
              <a:t>Stastistics</a:t>
            </a:r>
            <a:r>
              <a:rPr lang="en-US" sz="3200" dirty="0" smtClean="0"/>
              <a:t>:</a:t>
            </a:r>
          </a:p>
          <a:p>
            <a:pPr algn="ctr">
              <a:buNone/>
            </a:pPr>
            <a:r>
              <a:rPr lang="en-US" sz="2400" dirty="0" smtClean="0"/>
              <a:t>- </a:t>
            </a:r>
            <a:r>
              <a:rPr lang="nb-NO" sz="2400" dirty="0" smtClean="0"/>
              <a:t>Average </a:t>
            </a:r>
          </a:p>
          <a:p>
            <a:pPr algn="ctr">
              <a:buFontTx/>
              <a:buChar char="-"/>
            </a:pPr>
            <a:r>
              <a:rPr lang="nb-NO" sz="2400" dirty="0" smtClean="0"/>
              <a:t>Median</a:t>
            </a:r>
            <a:br>
              <a:rPr lang="nb-NO" sz="2400" dirty="0" smtClean="0"/>
            </a:br>
            <a:r>
              <a:rPr lang="nb-NO" sz="2400" dirty="0" smtClean="0"/>
              <a:t>- Standard deviation</a:t>
            </a:r>
          </a:p>
          <a:p>
            <a:pPr algn="ctr"/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43061" y="3104381"/>
            <a:ext cx="220925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dirty="0" smtClean="0"/>
              <a:t>Visual plots: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- </a:t>
            </a:r>
            <a:r>
              <a:rPr lang="nb-NO" sz="2400" dirty="0" smtClean="0"/>
              <a:t>Boxplots</a:t>
            </a:r>
          </a:p>
          <a:p>
            <a:pPr algn="ctr">
              <a:buFontTx/>
              <a:buChar char="-"/>
            </a:pPr>
            <a:r>
              <a:rPr lang="nb-NO" sz="2400" dirty="0" smtClean="0"/>
              <a:t> Histogram</a:t>
            </a:r>
            <a:br>
              <a:rPr lang="nb-NO" sz="2400" dirty="0" smtClean="0"/>
            </a:br>
            <a:r>
              <a:rPr lang="nb-NO" sz="2400" dirty="0" smtClean="0"/>
              <a:t>- Scatterplot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Descriptive Statistics</a:t>
            </a:r>
            <a:br>
              <a:rPr lang="nb-NO" dirty="0" smtClean="0"/>
            </a:br>
            <a:r>
              <a:rPr lang="nb-NO" sz="2700" dirty="0" smtClean="0"/>
              <a:t>summary and presentation of continuous variables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000100" y="1600200"/>
            <a:ext cx="747238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B050"/>
                </a:solidFill>
              </a:rPr>
              <a:t>Number</a:t>
            </a:r>
          </a:p>
          <a:p>
            <a:r>
              <a:rPr lang="nb-NO" sz="2400" dirty="0" err="1"/>
              <a:t>Analyze</a:t>
            </a:r>
            <a:r>
              <a:rPr lang="nb-NO" sz="2400" dirty="0"/>
              <a:t> &gt; </a:t>
            </a:r>
            <a:r>
              <a:rPr lang="nb-NO" sz="2400" dirty="0" err="1"/>
              <a:t>Descriptive</a:t>
            </a:r>
            <a:r>
              <a:rPr lang="nb-NO" sz="2400" dirty="0"/>
              <a:t> </a:t>
            </a:r>
            <a:r>
              <a:rPr lang="nb-NO" sz="2400" dirty="0" err="1"/>
              <a:t>Statistics</a:t>
            </a:r>
            <a:r>
              <a:rPr lang="nb-NO" sz="2400" dirty="0"/>
              <a:t> &gt; </a:t>
            </a:r>
            <a:r>
              <a:rPr lang="nb-NO" sz="2400" dirty="0" err="1" smtClean="0"/>
              <a:t>Descriptives</a:t>
            </a:r>
            <a:endParaRPr lang="nb-NO" sz="2400" dirty="0" smtClean="0"/>
          </a:p>
          <a:p>
            <a:pPr lvl="1"/>
            <a:r>
              <a:rPr lang="nb-NO" sz="2000" dirty="0" smtClean="0"/>
              <a:t>Simple description (</a:t>
            </a:r>
            <a:r>
              <a:rPr lang="nb-NO" sz="2000" b="1" dirty="0" smtClean="0"/>
              <a:t>mean, sd, min, max</a:t>
            </a:r>
            <a:r>
              <a:rPr lang="nb-NO" sz="2000" dirty="0" smtClean="0"/>
              <a:t>)</a:t>
            </a:r>
            <a:endParaRPr lang="nb-NO" sz="2000" dirty="0"/>
          </a:p>
          <a:p>
            <a:r>
              <a:rPr lang="nb-NO" sz="2400" dirty="0" err="1" smtClean="0"/>
              <a:t>Analyze</a:t>
            </a:r>
            <a:r>
              <a:rPr lang="nb-NO" sz="2400" dirty="0" smtClean="0"/>
              <a:t> &gt; </a:t>
            </a:r>
            <a:r>
              <a:rPr lang="nb-NO" sz="2400" dirty="0" err="1"/>
              <a:t>D</a:t>
            </a:r>
            <a:r>
              <a:rPr lang="nb-NO" sz="2400" dirty="0" err="1" smtClean="0"/>
              <a:t>escriptive</a:t>
            </a:r>
            <a:r>
              <a:rPr lang="nb-NO" sz="2400" dirty="0" smtClean="0"/>
              <a:t> </a:t>
            </a:r>
            <a:r>
              <a:rPr lang="nb-NO" sz="2400" dirty="0" err="1"/>
              <a:t>S</a:t>
            </a:r>
            <a:r>
              <a:rPr lang="nb-NO" sz="2400" dirty="0" err="1" smtClean="0"/>
              <a:t>tatistics</a:t>
            </a:r>
            <a:r>
              <a:rPr lang="nb-NO" sz="2400" dirty="0" smtClean="0"/>
              <a:t> &gt; </a:t>
            </a:r>
            <a:r>
              <a:rPr lang="nb-NO" sz="2400" dirty="0" err="1" smtClean="0"/>
              <a:t>Frequencies</a:t>
            </a:r>
            <a:endParaRPr lang="nb-NO" sz="2400" dirty="0" smtClean="0"/>
          </a:p>
          <a:p>
            <a:pPr lvl="1"/>
            <a:r>
              <a:rPr lang="nb-NO" sz="2000" dirty="0" smtClean="0"/>
              <a:t>Supplementary description (addition: </a:t>
            </a:r>
            <a:r>
              <a:rPr lang="nb-NO" sz="2000" b="1" dirty="0" smtClean="0"/>
              <a:t>percentiles</a:t>
            </a:r>
            <a:r>
              <a:rPr lang="nb-NO" sz="2000" dirty="0" smtClean="0"/>
              <a:t>)</a:t>
            </a:r>
          </a:p>
          <a:p>
            <a:r>
              <a:rPr lang="nb-NO" sz="2400" dirty="0" err="1" smtClean="0"/>
              <a:t>Analyze</a:t>
            </a:r>
            <a:r>
              <a:rPr lang="nb-NO" sz="2400" dirty="0" smtClean="0"/>
              <a:t> </a:t>
            </a:r>
            <a:r>
              <a:rPr lang="nb-NO" sz="2400" dirty="0"/>
              <a:t>&gt; </a:t>
            </a:r>
            <a:r>
              <a:rPr lang="nb-NO" sz="2400" dirty="0" err="1"/>
              <a:t>D</a:t>
            </a:r>
            <a:r>
              <a:rPr lang="nb-NO" sz="2400" dirty="0" err="1" smtClean="0"/>
              <a:t>escriptive</a:t>
            </a:r>
            <a:r>
              <a:rPr lang="nb-NO" sz="2400" dirty="0" smtClean="0"/>
              <a:t> </a:t>
            </a:r>
            <a:r>
              <a:rPr lang="nb-NO" sz="2400" dirty="0" err="1"/>
              <a:t>S</a:t>
            </a:r>
            <a:r>
              <a:rPr lang="nb-NO" sz="2400" dirty="0" err="1" smtClean="0"/>
              <a:t>tatistics</a:t>
            </a:r>
            <a:r>
              <a:rPr lang="nb-NO" sz="2400" dirty="0" smtClean="0"/>
              <a:t> </a:t>
            </a:r>
            <a:r>
              <a:rPr lang="nb-NO" sz="2400" dirty="0"/>
              <a:t>&gt; </a:t>
            </a:r>
            <a:r>
              <a:rPr lang="nb-NO" sz="2400" dirty="0" err="1" smtClean="0"/>
              <a:t>Explore</a:t>
            </a:r>
            <a:endParaRPr lang="nb-NO" sz="2400" dirty="0" smtClean="0"/>
          </a:p>
          <a:p>
            <a:pPr lvl="1"/>
            <a:r>
              <a:rPr lang="nb-NO" sz="2000" dirty="0" smtClean="0"/>
              <a:t>Supplementary </a:t>
            </a:r>
            <a:r>
              <a:rPr lang="nb-NO" sz="2000" dirty="0" smtClean="0"/>
              <a:t>description </a:t>
            </a:r>
            <a:r>
              <a:rPr lang="it-IT" sz="2000" dirty="0" smtClean="0"/>
              <a:t>(</a:t>
            </a:r>
            <a:r>
              <a:rPr lang="it-IT" sz="2000" dirty="0" err="1" smtClean="0"/>
              <a:t>addition</a:t>
            </a:r>
            <a:r>
              <a:rPr lang="it-IT" sz="2000" dirty="0" smtClean="0"/>
              <a:t>: </a:t>
            </a:r>
            <a:r>
              <a:rPr lang="nb-NO" sz="2000" b="1" dirty="0" smtClean="0"/>
              <a:t>stratification + plot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B050"/>
                </a:solidFill>
              </a:rPr>
              <a:t>Grafic</a:t>
            </a:r>
          </a:p>
          <a:p>
            <a:r>
              <a:rPr lang="nb-NO" sz="2400" dirty="0" smtClean="0"/>
              <a:t>Analyze </a:t>
            </a:r>
            <a:r>
              <a:rPr lang="nb-NO" sz="2400" dirty="0"/>
              <a:t>&gt; Descriptive Statistics &gt; </a:t>
            </a:r>
            <a:r>
              <a:rPr lang="nb-NO" sz="2400" dirty="0" smtClean="0"/>
              <a:t>Explore</a:t>
            </a:r>
          </a:p>
          <a:p>
            <a:r>
              <a:rPr lang="nb-NO" sz="2400" dirty="0" smtClean="0"/>
              <a:t>Graph&gt; Legacy Dialogs &gt; 	</a:t>
            </a:r>
            <a:r>
              <a:rPr lang="nb-NO" sz="2400" b="1" dirty="0" err="1" smtClean="0"/>
              <a:t>Boxplot</a:t>
            </a:r>
            <a:endParaRPr lang="nb-NO" sz="2400" b="1" dirty="0" smtClean="0"/>
          </a:p>
          <a:p>
            <a:pPr marL="457200" lvl="1" indent="0">
              <a:buNone/>
            </a:pPr>
            <a:r>
              <a:rPr lang="nb-NO" sz="2000" b="1" dirty="0" smtClean="0"/>
              <a:t>				</a:t>
            </a:r>
            <a:r>
              <a:rPr lang="nb-NO" sz="2400" b="1" dirty="0" err="1" smtClean="0"/>
              <a:t>Scatter</a:t>
            </a:r>
            <a:r>
              <a:rPr lang="nb-NO" sz="2400" b="1" dirty="0" smtClean="0"/>
              <a:t>/</a:t>
            </a:r>
            <a:r>
              <a:rPr lang="nb-NO" sz="2400" b="1" dirty="0" err="1" smtClean="0"/>
              <a:t>Dot</a:t>
            </a:r>
            <a:endParaRPr lang="nb-NO" sz="2400" b="1" dirty="0" smtClean="0"/>
          </a:p>
          <a:p>
            <a:pPr marL="457200" lvl="1" indent="0">
              <a:buNone/>
            </a:pPr>
            <a:r>
              <a:rPr lang="nb-NO" sz="2400" b="1" dirty="0" smtClean="0"/>
              <a:t>				Histogram</a:t>
            </a:r>
            <a:endParaRPr lang="nb-NO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645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Go to «</a:t>
            </a:r>
            <a:r>
              <a:rPr lang="nb-NO" dirty="0" smtClean="0">
                <a:solidFill>
                  <a:srgbClr val="FF0000"/>
                </a:solidFill>
              </a:rPr>
              <a:t>Analyze &gt; Descriptive statistics &gt; Explore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619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Descriptive Statistics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89014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Go to «Analyze &gt; Descriptive statistics &gt; Explore»</a:t>
            </a:r>
          </a:p>
          <a:p>
            <a:r>
              <a:rPr lang="en-US" sz="2400" dirty="0" smtClean="0"/>
              <a:t>Drag the variables you want to analyze from the list on the right to </a:t>
            </a:r>
            <a:r>
              <a:rPr lang="nb-NO" sz="2400" dirty="0" smtClean="0"/>
              <a:t>«</a:t>
            </a:r>
            <a:r>
              <a:rPr lang="nb-NO" sz="2400" dirty="0">
                <a:solidFill>
                  <a:srgbClr val="FF0000"/>
                </a:solidFill>
              </a:rPr>
              <a:t>Dependent List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1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1203</Words>
  <Application>Microsoft Office PowerPoint</Application>
  <PresentationFormat>Presentazione su schermo (4:3)</PresentationFormat>
  <Paragraphs>260</Paragraphs>
  <Slides>52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Office Theme</vt:lpstr>
      <vt:lpstr>Introduction to SPSS (biostatistics)    Oslo Center for Biostatistics and Epidemiology (OCBE)</vt:lpstr>
      <vt:lpstr>Program</vt:lpstr>
      <vt:lpstr>The course dataset</vt:lpstr>
      <vt:lpstr>How to open an existing dataset</vt:lpstr>
      <vt:lpstr>Types of data</vt:lpstr>
      <vt:lpstr>Descriptive Statistics</vt:lpstr>
      <vt:lpstr>Descriptive Statistics summary and presentation of continuous variables</vt:lpstr>
      <vt:lpstr>Descriptive Statistics</vt:lpstr>
      <vt:lpstr>Descriptive Statistics</vt:lpstr>
      <vt:lpstr>Descriptive Statistics</vt:lpstr>
      <vt:lpstr>Descriptive Statistics</vt:lpstr>
      <vt:lpstr>Descriptive Statistics</vt:lpstr>
      <vt:lpstr>Descriptive Statistics</vt:lpstr>
      <vt:lpstr>Descriptive Statistics</vt:lpstr>
      <vt:lpstr>Diapositiva 15</vt:lpstr>
      <vt:lpstr>Split File:  separate analyses</vt:lpstr>
      <vt:lpstr>Diapositiva 17</vt:lpstr>
      <vt:lpstr>Diapositiva 18</vt:lpstr>
      <vt:lpstr>Diapositiva 19</vt:lpstr>
      <vt:lpstr>Diapositiva 20</vt:lpstr>
      <vt:lpstr>Boxplot</vt:lpstr>
      <vt:lpstr>Diapositiva 22</vt:lpstr>
      <vt:lpstr>Diapositiva 23</vt:lpstr>
      <vt:lpstr>Diapositiva 24</vt:lpstr>
      <vt:lpstr>Diapositiva 25</vt:lpstr>
      <vt:lpstr>Diapositiva 26</vt:lpstr>
      <vt:lpstr>Exercise 1a</vt:lpstr>
      <vt:lpstr>Diapositiva 28</vt:lpstr>
      <vt:lpstr>Scatterplot</vt:lpstr>
      <vt:lpstr>Scatterplot</vt:lpstr>
      <vt:lpstr>Diapositiva 31</vt:lpstr>
      <vt:lpstr>Diapositiva 32</vt:lpstr>
      <vt:lpstr>Diapositiva 33</vt:lpstr>
      <vt:lpstr>Diapositiva 34</vt:lpstr>
      <vt:lpstr>Diapositiva 35</vt:lpstr>
      <vt:lpstr>Exercise 1b</vt:lpstr>
      <vt:lpstr>Normality plots</vt:lpstr>
      <vt:lpstr>Normality plots</vt:lpstr>
      <vt:lpstr>Normality plots</vt:lpstr>
      <vt:lpstr>Normality plots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Exercise 1c</vt:lpstr>
      <vt:lpstr>Diapositiva 48</vt:lpstr>
      <vt:lpstr>Diapositiva 49</vt:lpstr>
      <vt:lpstr>Diapositiva 50</vt:lpstr>
      <vt:lpstr>Exercise 1c</vt:lpstr>
      <vt:lpstr>Summary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Gianni</cp:lastModifiedBy>
  <cp:revision>130</cp:revision>
  <dcterms:created xsi:type="dcterms:W3CDTF">2015-04-20T08:36:47Z</dcterms:created>
  <dcterms:modified xsi:type="dcterms:W3CDTF">2018-11-05T12:07:21Z</dcterms:modified>
</cp:coreProperties>
</file>