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1"/>
  </p:notesMasterIdLst>
  <p:sldIdLst>
    <p:sldId id="256" r:id="rId2"/>
    <p:sldId id="257" r:id="rId3"/>
    <p:sldId id="388" r:id="rId4"/>
    <p:sldId id="391" r:id="rId5"/>
    <p:sldId id="394" r:id="rId6"/>
    <p:sldId id="390" r:id="rId7"/>
    <p:sldId id="259" r:id="rId8"/>
    <p:sldId id="393" r:id="rId9"/>
    <p:sldId id="392" r:id="rId10"/>
    <p:sldId id="337" r:id="rId11"/>
    <p:sldId id="395" r:id="rId12"/>
    <p:sldId id="397" r:id="rId13"/>
    <p:sldId id="396" r:id="rId14"/>
    <p:sldId id="262" r:id="rId15"/>
    <p:sldId id="289" r:id="rId16"/>
    <p:sldId id="290" r:id="rId17"/>
    <p:sldId id="292" r:id="rId18"/>
    <p:sldId id="291" r:id="rId19"/>
    <p:sldId id="293" r:id="rId20"/>
    <p:sldId id="288" r:id="rId21"/>
    <p:sldId id="282" r:id="rId22"/>
    <p:sldId id="283" r:id="rId23"/>
    <p:sldId id="268" r:id="rId24"/>
    <p:sldId id="284" r:id="rId25"/>
    <p:sldId id="285" r:id="rId26"/>
    <p:sldId id="286" r:id="rId27"/>
    <p:sldId id="287" r:id="rId28"/>
    <p:sldId id="269" r:id="rId29"/>
    <p:sldId id="271" r:id="rId30"/>
    <p:sldId id="297" r:id="rId31"/>
    <p:sldId id="304" r:id="rId32"/>
    <p:sldId id="303" r:id="rId33"/>
    <p:sldId id="298" r:id="rId34"/>
    <p:sldId id="302" r:id="rId35"/>
    <p:sldId id="403" r:id="rId36"/>
    <p:sldId id="301" r:id="rId37"/>
    <p:sldId id="299" r:id="rId38"/>
    <p:sldId id="300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9" r:id="rId51"/>
    <p:sldId id="318" r:id="rId52"/>
    <p:sldId id="320" r:id="rId53"/>
    <p:sldId id="326" r:id="rId54"/>
    <p:sldId id="327" r:id="rId55"/>
    <p:sldId id="328" r:id="rId56"/>
    <p:sldId id="329" r:id="rId57"/>
    <p:sldId id="330" r:id="rId58"/>
    <p:sldId id="331" r:id="rId59"/>
    <p:sldId id="332" r:id="rId60"/>
    <p:sldId id="333" r:id="rId61"/>
    <p:sldId id="336" r:id="rId62"/>
    <p:sldId id="334" r:id="rId63"/>
    <p:sldId id="335" r:id="rId64"/>
    <p:sldId id="339" r:id="rId65"/>
    <p:sldId id="372" r:id="rId66"/>
    <p:sldId id="373" r:id="rId67"/>
    <p:sldId id="374" r:id="rId68"/>
    <p:sldId id="375" r:id="rId69"/>
    <p:sldId id="376" r:id="rId70"/>
    <p:sldId id="402" r:id="rId71"/>
    <p:sldId id="341" r:id="rId72"/>
    <p:sldId id="385" r:id="rId73"/>
    <p:sldId id="400" r:id="rId74"/>
    <p:sldId id="399" r:id="rId75"/>
    <p:sldId id="398" r:id="rId76"/>
    <p:sldId id="386" r:id="rId77"/>
    <p:sldId id="401" r:id="rId78"/>
    <p:sldId id="346" r:id="rId79"/>
    <p:sldId id="348" r:id="rId80"/>
    <p:sldId id="349" r:id="rId81"/>
    <p:sldId id="350" r:id="rId82"/>
    <p:sldId id="352" r:id="rId83"/>
    <p:sldId id="354" r:id="rId84"/>
    <p:sldId id="355" r:id="rId85"/>
    <p:sldId id="356" r:id="rId86"/>
    <p:sldId id="359" r:id="rId87"/>
    <p:sldId id="358" r:id="rId88"/>
    <p:sldId id="360" r:id="rId89"/>
    <p:sldId id="361" r:id="rId90"/>
    <p:sldId id="362" r:id="rId91"/>
    <p:sldId id="363" r:id="rId92"/>
    <p:sldId id="364" r:id="rId93"/>
    <p:sldId id="365" r:id="rId94"/>
    <p:sldId id="366" r:id="rId95"/>
    <p:sldId id="367" r:id="rId96"/>
    <p:sldId id="368" r:id="rId97"/>
    <p:sldId id="378" r:id="rId98"/>
    <p:sldId id="382" r:id="rId99"/>
    <p:sldId id="381" r:id="rId100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4660"/>
  </p:normalViewPr>
  <p:slideViewPr>
    <p:cSldViewPr>
      <p:cViewPr>
        <p:scale>
          <a:sx n="119" d="100"/>
          <a:sy n="119" d="100"/>
        </p:scale>
        <p:origin x="-7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AAAC0-1AF1-4C08-8E46-CE65ADE56CDE}" type="datetimeFigureOut">
              <a:rPr lang="nb-NO" smtClean="0"/>
              <a:t>27.11.2015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51561-66F3-441D-A6DB-C4407B3EEBA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9209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51561-66F3-441D-A6DB-C4407B3EEBA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4747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51561-66F3-441D-A6DB-C4407B3EEBA7}" type="slidenum">
              <a:rPr lang="nb-NO" smtClean="0"/>
              <a:t>56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9090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27.11.2015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5521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27.11.2015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5506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27.11.2015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369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27.11.2015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8782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27.11.2015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729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27.11.2015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842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27.11.2015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512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27.11.2015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645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27.11.2015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332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27.11.2015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776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50C30-AC5B-49FF-BB0F-39AD174085A9}" type="datetimeFigureOut">
              <a:rPr lang="nb-NO" smtClean="0"/>
              <a:t>27.11.2015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8393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50C30-AC5B-49FF-BB0F-39AD174085A9}" type="datetimeFigureOut">
              <a:rPr lang="nb-NO" smtClean="0"/>
              <a:t>27.11.2015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59852-B028-4756-81ED-1D3F59429D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274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SPSS-kurs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Bolk 3 – Sammenligne gjennomsnitt i ulike grupper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7046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10" y="1287968"/>
            <a:ext cx="4435055" cy="257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nb-NO" dirty="0" smtClean="0"/>
              <a:t>T-test for et utvalg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54460"/>
            <a:ext cx="4690864" cy="5501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dirty="0" smtClean="0"/>
              <a:t>En et-utvalgs </a:t>
            </a:r>
            <a:r>
              <a:rPr lang="nb-NO" sz="2800" dirty="0"/>
              <a:t>t-test tester </a:t>
            </a:r>
            <a:r>
              <a:rPr lang="nb-NO" sz="2800" dirty="0" smtClean="0"/>
              <a:t>om </a:t>
            </a:r>
            <a:r>
              <a:rPr lang="nb-NO" sz="2800" dirty="0"/>
              <a:t>gjennomsnittet til en variable er lik en bestemt verdi. </a:t>
            </a:r>
          </a:p>
          <a:p>
            <a:r>
              <a:rPr lang="nb-NO" sz="2400" dirty="0" smtClean="0"/>
              <a:t>Velg «</a:t>
            </a:r>
            <a:r>
              <a:rPr lang="nb-NO" sz="2400" dirty="0" err="1" smtClean="0"/>
              <a:t>Analyze</a:t>
            </a:r>
            <a:r>
              <a:rPr lang="nb-NO" sz="2400" dirty="0"/>
              <a:t> </a:t>
            </a:r>
            <a:r>
              <a:rPr lang="nb-NO" sz="2400" dirty="0" smtClean="0"/>
              <a:t>=&gt; </a:t>
            </a:r>
            <a:r>
              <a:rPr lang="nb-NO" sz="2400" dirty="0" err="1" smtClean="0"/>
              <a:t>Compare</a:t>
            </a:r>
            <a:r>
              <a:rPr lang="nb-NO" sz="2400" dirty="0" smtClean="0"/>
              <a:t> </a:t>
            </a:r>
            <a:r>
              <a:rPr lang="nb-NO" sz="2400" dirty="0" err="1" smtClean="0"/>
              <a:t>Means</a:t>
            </a:r>
            <a:r>
              <a:rPr lang="nb-NO" sz="2400" dirty="0" smtClean="0"/>
              <a:t> =&gt; One Sample T-test»</a:t>
            </a:r>
          </a:p>
        </p:txBody>
      </p:sp>
    </p:spTree>
    <p:extLst>
      <p:ext uri="{BB962C8B-B14F-4D97-AF65-F5344CB8AC3E}">
        <p14:creationId xmlns:p14="http://schemas.microsoft.com/office/powerpoint/2010/main" val="370646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10" y="1287968"/>
            <a:ext cx="4435055" cy="257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nb-NO" dirty="0" smtClean="0"/>
              <a:t>T-test for et utvalg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54460"/>
            <a:ext cx="4690864" cy="5501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dirty="0" smtClean="0"/>
              <a:t>En et-utvalgs </a:t>
            </a:r>
            <a:r>
              <a:rPr lang="nb-NO" sz="2800" dirty="0"/>
              <a:t>t-test tester </a:t>
            </a:r>
            <a:r>
              <a:rPr lang="nb-NO" sz="2800" dirty="0" smtClean="0"/>
              <a:t>om </a:t>
            </a:r>
            <a:r>
              <a:rPr lang="nb-NO" sz="2800" dirty="0"/>
              <a:t>gjennomsnittet til en variable er lik en bestemt verdi. </a:t>
            </a:r>
          </a:p>
          <a:p>
            <a:r>
              <a:rPr lang="nb-NO" sz="2400" dirty="0" smtClean="0"/>
              <a:t>Velg «</a:t>
            </a:r>
            <a:r>
              <a:rPr lang="nb-NO" sz="2400" dirty="0" err="1" smtClean="0"/>
              <a:t>Analyze</a:t>
            </a:r>
            <a:r>
              <a:rPr lang="nb-NO" sz="2400" dirty="0"/>
              <a:t> </a:t>
            </a:r>
            <a:r>
              <a:rPr lang="nb-NO" sz="2400" dirty="0" smtClean="0"/>
              <a:t>=&gt; </a:t>
            </a:r>
            <a:r>
              <a:rPr lang="nb-NO" sz="2400" dirty="0" err="1" smtClean="0"/>
              <a:t>Compare</a:t>
            </a:r>
            <a:r>
              <a:rPr lang="nb-NO" sz="2400" dirty="0" smtClean="0"/>
              <a:t> </a:t>
            </a:r>
            <a:r>
              <a:rPr lang="nb-NO" sz="2400" dirty="0" err="1" smtClean="0"/>
              <a:t>Means</a:t>
            </a:r>
            <a:r>
              <a:rPr lang="nb-NO" sz="2400" dirty="0" smtClean="0"/>
              <a:t> =&gt; One Sample T-test»</a:t>
            </a:r>
          </a:p>
          <a:p>
            <a:r>
              <a:rPr lang="nb-NO" sz="2400" dirty="0" smtClean="0"/>
              <a:t>Legg inn verdien du ønsker å teste i «Test Value».</a:t>
            </a:r>
          </a:p>
        </p:txBody>
      </p:sp>
      <p:sp>
        <p:nvSpPr>
          <p:cNvPr id="5" name="Oval 4"/>
          <p:cNvSpPr/>
          <p:nvPr/>
        </p:nvSpPr>
        <p:spPr>
          <a:xfrm>
            <a:off x="7097070" y="2996952"/>
            <a:ext cx="72008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419872" y="3284984"/>
            <a:ext cx="3204356" cy="64807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42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10" y="1287968"/>
            <a:ext cx="4435055" cy="257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nb-NO" dirty="0" smtClean="0"/>
              <a:t>T-test for et utvalg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54460"/>
            <a:ext cx="4690864" cy="5501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dirty="0" smtClean="0"/>
              <a:t>En et-utvalgs </a:t>
            </a:r>
            <a:r>
              <a:rPr lang="nb-NO" sz="2800" dirty="0"/>
              <a:t>t-test tester </a:t>
            </a:r>
            <a:r>
              <a:rPr lang="nb-NO" sz="2800" dirty="0" smtClean="0"/>
              <a:t>om </a:t>
            </a:r>
            <a:r>
              <a:rPr lang="nb-NO" sz="2800" dirty="0"/>
              <a:t>gjennomsnittet til en variable er lik en bestemt verdi. </a:t>
            </a:r>
          </a:p>
          <a:p>
            <a:r>
              <a:rPr lang="nb-NO" sz="2400" dirty="0" smtClean="0"/>
              <a:t>Velg «</a:t>
            </a:r>
            <a:r>
              <a:rPr lang="nb-NO" sz="2400" dirty="0" err="1" smtClean="0"/>
              <a:t>Analyze</a:t>
            </a:r>
            <a:r>
              <a:rPr lang="nb-NO" sz="2400" dirty="0"/>
              <a:t> </a:t>
            </a:r>
            <a:r>
              <a:rPr lang="nb-NO" sz="2400" dirty="0" smtClean="0"/>
              <a:t>=&gt; </a:t>
            </a:r>
            <a:r>
              <a:rPr lang="nb-NO" sz="2400" dirty="0" err="1" smtClean="0"/>
              <a:t>Compare</a:t>
            </a:r>
            <a:r>
              <a:rPr lang="nb-NO" sz="2400" dirty="0" smtClean="0"/>
              <a:t> </a:t>
            </a:r>
            <a:r>
              <a:rPr lang="nb-NO" sz="2400" dirty="0" err="1" smtClean="0"/>
              <a:t>Means</a:t>
            </a:r>
            <a:r>
              <a:rPr lang="nb-NO" sz="2400" dirty="0" smtClean="0"/>
              <a:t> =&gt; One Sample T-test»</a:t>
            </a:r>
          </a:p>
          <a:p>
            <a:r>
              <a:rPr lang="nb-NO" sz="2400" dirty="0" smtClean="0"/>
              <a:t>Legg inn verdien du ønsker å teste i «Test Value».</a:t>
            </a:r>
          </a:p>
          <a:p>
            <a:r>
              <a:rPr lang="nb-NO" sz="2400" dirty="0"/>
              <a:t>Klikk «Options», og velg 95% CI</a:t>
            </a:r>
            <a:r>
              <a:rPr lang="nb-NO" sz="2400" dirty="0" smtClean="0"/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7097070" y="2996952"/>
            <a:ext cx="72008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419872" y="3284984"/>
            <a:ext cx="3204356" cy="64807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438" y="3645024"/>
            <a:ext cx="2867344" cy="196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4860032" y="4221088"/>
            <a:ext cx="2952328" cy="28803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26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10" y="1287968"/>
            <a:ext cx="4435055" cy="257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nb-NO" dirty="0" smtClean="0"/>
              <a:t>T-test for et utvalg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54460"/>
            <a:ext cx="4690864" cy="55012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dirty="0" smtClean="0"/>
              <a:t>En et-utvalgs </a:t>
            </a:r>
            <a:r>
              <a:rPr lang="nb-NO" sz="2800" dirty="0"/>
              <a:t>t-test tester </a:t>
            </a:r>
            <a:r>
              <a:rPr lang="nb-NO" sz="2800" dirty="0" smtClean="0"/>
              <a:t>om </a:t>
            </a:r>
            <a:r>
              <a:rPr lang="nb-NO" sz="2800" dirty="0"/>
              <a:t>gjennomsnittet til en variable er lik en bestemt verdi. </a:t>
            </a:r>
          </a:p>
          <a:p>
            <a:r>
              <a:rPr lang="nb-NO" sz="2400" dirty="0" smtClean="0"/>
              <a:t>Velg «</a:t>
            </a:r>
            <a:r>
              <a:rPr lang="nb-NO" sz="2400" dirty="0" err="1" smtClean="0"/>
              <a:t>Analyze</a:t>
            </a:r>
            <a:r>
              <a:rPr lang="nb-NO" sz="2400" dirty="0"/>
              <a:t> </a:t>
            </a:r>
            <a:r>
              <a:rPr lang="nb-NO" sz="2400" dirty="0" smtClean="0"/>
              <a:t>=&gt; </a:t>
            </a:r>
            <a:r>
              <a:rPr lang="nb-NO" sz="2400" dirty="0" err="1" smtClean="0"/>
              <a:t>Compare</a:t>
            </a:r>
            <a:r>
              <a:rPr lang="nb-NO" sz="2400" dirty="0" smtClean="0"/>
              <a:t> </a:t>
            </a:r>
            <a:r>
              <a:rPr lang="nb-NO" sz="2400" dirty="0" err="1" smtClean="0"/>
              <a:t>Means</a:t>
            </a:r>
            <a:r>
              <a:rPr lang="nb-NO" sz="2400" dirty="0" smtClean="0"/>
              <a:t> =&gt; One Sample T-test»</a:t>
            </a:r>
          </a:p>
          <a:p>
            <a:r>
              <a:rPr lang="nb-NO" sz="2400" dirty="0" smtClean="0"/>
              <a:t>Legg inn verdien du ønsker å teste i «Test Value».</a:t>
            </a:r>
          </a:p>
          <a:p>
            <a:r>
              <a:rPr lang="nb-NO" sz="2400" dirty="0"/>
              <a:t>Klikk «Options», og velg 95% CI</a:t>
            </a:r>
            <a:r>
              <a:rPr lang="nb-NO" sz="2400" dirty="0" smtClean="0"/>
              <a:t>.</a:t>
            </a:r>
          </a:p>
          <a:p>
            <a:r>
              <a:rPr lang="nb-NO" sz="2400" dirty="0"/>
              <a:t>Klikk «</a:t>
            </a:r>
            <a:r>
              <a:rPr lang="nb-NO" sz="2400" dirty="0" err="1"/>
              <a:t>Continue</a:t>
            </a:r>
            <a:r>
              <a:rPr lang="nb-NO" sz="2400" dirty="0"/>
              <a:t>» og «OK» i den opprinnelige dialogboksen</a:t>
            </a:r>
            <a:r>
              <a:rPr lang="nb-NO" sz="2400" dirty="0" smtClean="0"/>
              <a:t>.</a:t>
            </a:r>
          </a:p>
          <a:p>
            <a:pPr marL="0" indent="0">
              <a:buNone/>
            </a:pPr>
            <a:r>
              <a:rPr lang="nb-NO" dirty="0" smtClean="0"/>
              <a:t>Kommer tilbake til dette i andre settinger. </a:t>
            </a:r>
            <a:endParaRPr lang="nb-NO" dirty="0"/>
          </a:p>
          <a:p>
            <a:endParaRPr lang="nb-NO" sz="2400" dirty="0" smtClean="0"/>
          </a:p>
        </p:txBody>
      </p:sp>
      <p:sp>
        <p:nvSpPr>
          <p:cNvPr id="5" name="Oval 4"/>
          <p:cNvSpPr/>
          <p:nvPr/>
        </p:nvSpPr>
        <p:spPr>
          <a:xfrm>
            <a:off x="7097070" y="2996952"/>
            <a:ext cx="72008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419872" y="3284984"/>
            <a:ext cx="3204356" cy="64807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438" y="3645024"/>
            <a:ext cx="2867344" cy="196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4860032" y="4221088"/>
            <a:ext cx="2952328" cy="28803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23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Paired</a:t>
            </a:r>
            <a:r>
              <a:rPr lang="nb-NO" dirty="0" smtClean="0"/>
              <a:t>-Samples T 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208912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dirty="0" smtClean="0"/>
              <a:t>Vi ønsker å teste om det er signifikant forskjell i blodtrykk før og etter en behandling. For å kunne bruke t-testen må vi sjekke normalitet, men for et paret oppsett holder det å sjekke at differansen mellom før og etter er normalfordelt.</a:t>
            </a:r>
          </a:p>
          <a:p>
            <a:r>
              <a:rPr lang="nb-NO" sz="2400" dirty="0" smtClean="0"/>
              <a:t>Lager først en variabel med differansen: «</a:t>
            </a:r>
            <a:r>
              <a:rPr lang="nb-NO" sz="2400" dirty="0" err="1" smtClean="0"/>
              <a:t>Transform</a:t>
            </a:r>
            <a:r>
              <a:rPr lang="nb-NO" sz="2400" dirty="0" smtClean="0"/>
              <a:t> =&gt; </a:t>
            </a:r>
            <a:r>
              <a:rPr lang="nb-NO" sz="2400" dirty="0" err="1" smtClean="0"/>
              <a:t>Compute</a:t>
            </a:r>
            <a:r>
              <a:rPr lang="nb-NO" sz="2400" dirty="0" smtClean="0"/>
              <a:t> variable»</a:t>
            </a: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73016"/>
            <a:ext cx="35337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203848" y="3475090"/>
            <a:ext cx="3240360" cy="6739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06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87370"/>
            <a:ext cx="2684326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dirty="0" smtClean="0"/>
              <a:t>Skriv først inn navn på ny variabel: </a:t>
            </a:r>
            <a:r>
              <a:rPr lang="nb-NO" sz="2400" i="1" dirty="0" err="1" smtClean="0"/>
              <a:t>Diff</a:t>
            </a:r>
            <a:r>
              <a:rPr lang="nb-NO" sz="2400" i="1" dirty="0" smtClean="0"/>
              <a:t> </a:t>
            </a:r>
          </a:p>
          <a:p>
            <a:pPr marL="0" indent="0">
              <a:buNone/>
            </a:pPr>
            <a:r>
              <a:rPr lang="nb-NO" sz="2400" b="1" dirty="0" smtClean="0"/>
              <a:t>OBS! Navnet kan ikke inneholde mellomrom.</a:t>
            </a:r>
          </a:p>
          <a:p>
            <a:pPr marL="0" indent="0">
              <a:buNone/>
            </a:pPr>
            <a:endParaRPr lang="nb-NO" sz="2400" b="1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854" y="260648"/>
            <a:ext cx="6048672" cy="479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2339752" y="908720"/>
            <a:ext cx="772058" cy="7920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25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87370"/>
            <a:ext cx="2880320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dirty="0" smtClean="0"/>
              <a:t>Skriv først inn navn på ny variabel: </a:t>
            </a:r>
            <a:r>
              <a:rPr lang="nb-NO" sz="2400" i="1" dirty="0" err="1" smtClean="0"/>
              <a:t>Diff</a:t>
            </a:r>
            <a:r>
              <a:rPr lang="nb-NO" sz="2400" i="1" dirty="0" smtClean="0"/>
              <a:t> </a:t>
            </a:r>
          </a:p>
          <a:p>
            <a:pPr marL="0" indent="0">
              <a:buNone/>
            </a:pPr>
            <a:r>
              <a:rPr lang="nb-NO" sz="2400" b="1" dirty="0" smtClean="0"/>
              <a:t>OBS! Navnet kan ikke inneholde mellomrom.</a:t>
            </a:r>
          </a:p>
          <a:p>
            <a:pPr marL="0" indent="0">
              <a:buNone/>
            </a:pPr>
            <a:r>
              <a:rPr lang="nb-NO" sz="2400" dirty="0" smtClean="0"/>
              <a:t>Skriv inn Variable2 (</a:t>
            </a:r>
            <a:r>
              <a:rPr lang="nb-NO" sz="2400" dirty="0" err="1" smtClean="0"/>
              <a:t>BPafter</a:t>
            </a:r>
            <a:r>
              <a:rPr lang="nb-NO" sz="2400" dirty="0" smtClean="0"/>
              <a:t>) minus Variable1 (</a:t>
            </a:r>
            <a:r>
              <a:rPr lang="nb-NO" sz="2400" dirty="0" err="1" smtClean="0"/>
              <a:t>BPbefore</a:t>
            </a:r>
            <a:r>
              <a:rPr lang="nb-NO" sz="2400" dirty="0" smtClean="0"/>
              <a:t>): </a:t>
            </a:r>
          </a:p>
          <a:p>
            <a:pPr marL="0" indent="0">
              <a:buNone/>
            </a:pPr>
            <a:r>
              <a:rPr lang="nb-NO" sz="2400" i="1" dirty="0" err="1" smtClean="0"/>
              <a:t>BPafter</a:t>
            </a:r>
            <a:r>
              <a:rPr lang="nb-NO" sz="2400" i="1" dirty="0" smtClean="0"/>
              <a:t> – </a:t>
            </a:r>
            <a:r>
              <a:rPr lang="nb-NO" sz="2400" i="1" dirty="0" err="1" smtClean="0"/>
              <a:t>BPbefore</a:t>
            </a:r>
            <a:endParaRPr lang="nb-NO" sz="2400" i="1" dirty="0" smtClean="0"/>
          </a:p>
          <a:p>
            <a:pPr marL="0" indent="0">
              <a:buNone/>
            </a:pPr>
            <a:r>
              <a:rPr lang="nb-NO" sz="2400" dirty="0" smtClean="0"/>
              <a:t>i </a:t>
            </a:r>
            <a:r>
              <a:rPr lang="nb-NO" sz="2400" dirty="0" err="1" smtClean="0"/>
              <a:t>Numeric</a:t>
            </a:r>
            <a:r>
              <a:rPr lang="nb-NO" sz="2400" dirty="0" smtClean="0"/>
              <a:t> </a:t>
            </a:r>
            <a:r>
              <a:rPr lang="nb-NO" sz="2400" dirty="0" err="1" smtClean="0"/>
              <a:t>expression</a:t>
            </a:r>
            <a:r>
              <a:rPr lang="nb-NO" sz="2400" dirty="0" smtClean="0"/>
              <a:t>.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0648"/>
            <a:ext cx="5996694" cy="479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2843808" y="836712"/>
            <a:ext cx="2088232" cy="288609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32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87370"/>
            <a:ext cx="2880320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dirty="0" smtClean="0"/>
              <a:t>Skriv først inn navn på ny variabel: </a:t>
            </a:r>
            <a:r>
              <a:rPr lang="nb-NO" sz="2400" i="1" dirty="0" err="1" smtClean="0"/>
              <a:t>Diff</a:t>
            </a:r>
            <a:r>
              <a:rPr lang="nb-NO" sz="2400" i="1" dirty="0" smtClean="0"/>
              <a:t> </a:t>
            </a:r>
          </a:p>
          <a:p>
            <a:pPr marL="0" indent="0">
              <a:buNone/>
            </a:pPr>
            <a:r>
              <a:rPr lang="nb-NO" sz="2400" b="1" dirty="0" smtClean="0"/>
              <a:t>OBS! Navnet kan ikke inneholde mellomrom.</a:t>
            </a:r>
          </a:p>
          <a:p>
            <a:pPr marL="0" indent="0">
              <a:buNone/>
            </a:pPr>
            <a:r>
              <a:rPr lang="nb-NO" sz="2400" dirty="0" smtClean="0"/>
              <a:t>Skriv inn Variable2 (</a:t>
            </a:r>
            <a:r>
              <a:rPr lang="nb-NO" sz="2400" dirty="0" err="1" smtClean="0"/>
              <a:t>BPafter</a:t>
            </a:r>
            <a:r>
              <a:rPr lang="nb-NO" sz="2400" dirty="0" smtClean="0"/>
              <a:t>) minus Variable1 (</a:t>
            </a:r>
            <a:r>
              <a:rPr lang="nb-NO" sz="2400" dirty="0" err="1" smtClean="0"/>
              <a:t>BPbefore</a:t>
            </a:r>
            <a:r>
              <a:rPr lang="nb-NO" sz="2400" dirty="0" smtClean="0"/>
              <a:t>): </a:t>
            </a:r>
          </a:p>
          <a:p>
            <a:pPr marL="0" indent="0">
              <a:buNone/>
            </a:pPr>
            <a:r>
              <a:rPr lang="nb-NO" sz="2400" i="1" dirty="0" err="1" smtClean="0"/>
              <a:t>BPafter</a:t>
            </a:r>
            <a:r>
              <a:rPr lang="nb-NO" sz="2400" i="1" dirty="0" smtClean="0"/>
              <a:t> – </a:t>
            </a:r>
            <a:r>
              <a:rPr lang="nb-NO" sz="2400" i="1" dirty="0" err="1" smtClean="0"/>
              <a:t>BPbefore</a:t>
            </a:r>
            <a:endParaRPr lang="nb-NO" sz="2400" i="1" dirty="0" smtClean="0"/>
          </a:p>
          <a:p>
            <a:pPr marL="0" indent="0">
              <a:buNone/>
            </a:pPr>
            <a:r>
              <a:rPr lang="nb-NO" sz="2400" dirty="0" smtClean="0"/>
              <a:t>i </a:t>
            </a:r>
            <a:r>
              <a:rPr lang="nb-NO" sz="2400" dirty="0" err="1" smtClean="0"/>
              <a:t>Numeric</a:t>
            </a:r>
            <a:r>
              <a:rPr lang="nb-NO" sz="2400" dirty="0" smtClean="0"/>
              <a:t> </a:t>
            </a:r>
            <a:r>
              <a:rPr lang="nb-NO" sz="2400" dirty="0" err="1" smtClean="0"/>
              <a:t>expression</a:t>
            </a:r>
            <a:r>
              <a:rPr lang="nb-NO" sz="2400" dirty="0" smtClean="0"/>
              <a:t>.</a:t>
            </a:r>
          </a:p>
          <a:p>
            <a:pPr marL="0" indent="0">
              <a:buNone/>
            </a:pPr>
            <a:r>
              <a:rPr lang="nb-NO" sz="2400" dirty="0" smtClean="0"/>
              <a:t>Her kan man også velge variabler i tabellen og </a:t>
            </a:r>
            <a:r>
              <a:rPr lang="nb-NO" sz="2400" dirty="0" err="1" smtClean="0"/>
              <a:t>dobbelklikke</a:t>
            </a:r>
            <a:r>
              <a:rPr lang="nb-NO" sz="2400" dirty="0" smtClean="0"/>
              <a:t>/dra.</a:t>
            </a:r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0648"/>
            <a:ext cx="5996694" cy="479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2483768" y="1600903"/>
            <a:ext cx="1512168" cy="34563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14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87370"/>
            <a:ext cx="2880320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400" dirty="0" smtClean="0"/>
              <a:t>Skriv først inn navn på ny variabel: </a:t>
            </a:r>
            <a:r>
              <a:rPr lang="nb-NO" sz="2400" i="1" dirty="0" err="1" smtClean="0"/>
              <a:t>Diff</a:t>
            </a:r>
            <a:r>
              <a:rPr lang="nb-NO" sz="2400" i="1" dirty="0" smtClean="0"/>
              <a:t> </a:t>
            </a:r>
          </a:p>
          <a:p>
            <a:pPr marL="0" indent="0">
              <a:buNone/>
            </a:pPr>
            <a:r>
              <a:rPr lang="nb-NO" sz="2400" b="1" dirty="0" smtClean="0"/>
              <a:t>OBS! Navnet kan ikke inneholde mellomrom.</a:t>
            </a:r>
          </a:p>
          <a:p>
            <a:pPr marL="0" indent="0">
              <a:buNone/>
            </a:pPr>
            <a:r>
              <a:rPr lang="nb-NO" sz="2400" dirty="0" smtClean="0"/>
              <a:t>Skriv inn Variable2 (</a:t>
            </a:r>
            <a:r>
              <a:rPr lang="nb-NO" sz="2400" dirty="0" err="1" smtClean="0"/>
              <a:t>BPafter</a:t>
            </a:r>
            <a:r>
              <a:rPr lang="nb-NO" sz="2400" dirty="0" smtClean="0"/>
              <a:t>) minus Variable1 (</a:t>
            </a:r>
            <a:r>
              <a:rPr lang="nb-NO" sz="2400" dirty="0" err="1" smtClean="0"/>
              <a:t>BPbefore</a:t>
            </a:r>
            <a:r>
              <a:rPr lang="nb-NO" sz="2400" dirty="0" smtClean="0"/>
              <a:t>): </a:t>
            </a:r>
          </a:p>
          <a:p>
            <a:pPr marL="0" indent="0">
              <a:buNone/>
            </a:pPr>
            <a:r>
              <a:rPr lang="nb-NO" sz="2400" i="1" dirty="0" err="1" smtClean="0"/>
              <a:t>BPafter</a:t>
            </a:r>
            <a:r>
              <a:rPr lang="nb-NO" sz="2400" i="1" dirty="0" smtClean="0"/>
              <a:t> – </a:t>
            </a:r>
            <a:r>
              <a:rPr lang="nb-NO" sz="2400" i="1" dirty="0" err="1" smtClean="0"/>
              <a:t>BPbefore</a:t>
            </a:r>
            <a:endParaRPr lang="nb-NO" sz="2400" i="1" dirty="0" smtClean="0"/>
          </a:p>
          <a:p>
            <a:pPr marL="0" indent="0">
              <a:buNone/>
            </a:pPr>
            <a:r>
              <a:rPr lang="nb-NO" sz="2400" dirty="0" smtClean="0"/>
              <a:t>i </a:t>
            </a:r>
            <a:r>
              <a:rPr lang="nb-NO" sz="2400" dirty="0" err="1" smtClean="0"/>
              <a:t>Numeric</a:t>
            </a:r>
            <a:r>
              <a:rPr lang="nb-NO" sz="2400" dirty="0" smtClean="0"/>
              <a:t> </a:t>
            </a:r>
            <a:r>
              <a:rPr lang="nb-NO" sz="2400" dirty="0" err="1" smtClean="0"/>
              <a:t>expression</a:t>
            </a:r>
            <a:r>
              <a:rPr lang="nb-NO" sz="2400" dirty="0" smtClean="0"/>
              <a:t>.</a:t>
            </a:r>
            <a:endParaRPr lang="nb-NO" sz="2400" dirty="0"/>
          </a:p>
          <a:p>
            <a:pPr marL="0" indent="0">
              <a:buNone/>
            </a:pPr>
            <a:r>
              <a:rPr lang="nb-NO" sz="2400" dirty="0"/>
              <a:t>Her kan man også velge variabler i tabellen og </a:t>
            </a:r>
            <a:r>
              <a:rPr lang="nb-NO" sz="2400" dirty="0" err="1"/>
              <a:t>dobbelklikke</a:t>
            </a:r>
            <a:r>
              <a:rPr lang="nb-NO" sz="2400" dirty="0"/>
              <a:t>/dra.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 smtClean="0"/>
              <a:t>Klikk </a:t>
            </a:r>
            <a:r>
              <a:rPr lang="nb-NO" sz="2400" dirty="0"/>
              <a:t>«OK»</a:t>
            </a:r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0648"/>
            <a:ext cx="5996694" cy="479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1835696" y="4869160"/>
            <a:ext cx="3168352" cy="16561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23928" y="5697252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FF0000"/>
                </a:solidFill>
              </a:rPr>
              <a:t>OBS – hvis enten før eller etter er </a:t>
            </a:r>
            <a:r>
              <a:rPr lang="nb-NO" sz="2400" dirty="0" err="1" smtClean="0">
                <a:solidFill>
                  <a:srgbClr val="FF0000"/>
                </a:solidFill>
              </a:rPr>
              <a:t>missing</a:t>
            </a:r>
            <a:r>
              <a:rPr lang="nb-NO" sz="2400" dirty="0" smtClean="0">
                <a:solidFill>
                  <a:srgbClr val="FF0000"/>
                </a:solidFill>
              </a:rPr>
              <a:t>, blir også differansen </a:t>
            </a:r>
            <a:r>
              <a:rPr lang="nb-NO" sz="2400" dirty="0" err="1" smtClean="0">
                <a:solidFill>
                  <a:srgbClr val="FF0000"/>
                </a:solidFill>
              </a:rPr>
              <a:t>missing</a:t>
            </a:r>
            <a:endParaRPr lang="nb-NO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31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64768"/>
            <a:ext cx="4623684" cy="3704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80365"/>
            <a:ext cx="4680520" cy="2644580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Så kan vi lage histogram, </a:t>
            </a:r>
            <a:r>
              <a:rPr lang="nb-NO" dirty="0" err="1" smtClean="0"/>
              <a:t>boxplot</a:t>
            </a:r>
            <a:r>
              <a:rPr lang="nb-NO" dirty="0" smtClean="0"/>
              <a:t> og QQ-plot over differansen </a:t>
            </a:r>
            <a:r>
              <a:rPr lang="nb-NO" i="1" dirty="0" err="1" smtClean="0"/>
              <a:t>Diff</a:t>
            </a:r>
            <a:r>
              <a:rPr lang="nb-NO" dirty="0"/>
              <a:t> </a:t>
            </a:r>
            <a:r>
              <a:rPr lang="nb-NO" dirty="0" smtClean="0"/>
              <a:t>(Bolk 2). </a:t>
            </a:r>
          </a:p>
          <a:p>
            <a:pPr marL="0" indent="0">
              <a:buNone/>
            </a:pPr>
            <a:r>
              <a:rPr lang="nb-NO" dirty="0" smtClean="0"/>
              <a:t>Normalitet ser ut til å være oppfylt: </a:t>
            </a:r>
            <a:r>
              <a:rPr lang="nb-NO" dirty="0" smtClean="0">
                <a:solidFill>
                  <a:srgbClr val="FF0000"/>
                </a:solidFill>
              </a:rPr>
              <a:t>T-test er greit!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446" y="74820"/>
            <a:ext cx="3600400" cy="3290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595" y="3284984"/>
            <a:ext cx="3528392" cy="326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336537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En topp </a:t>
            </a:r>
            <a:endParaRPr lang="nb-NO" dirty="0"/>
          </a:p>
        </p:txBody>
      </p:sp>
      <p:sp>
        <p:nvSpPr>
          <p:cNvPr id="9" name="TextBox 8"/>
          <p:cNvSpPr txBox="1"/>
          <p:nvPr/>
        </p:nvSpPr>
        <p:spPr>
          <a:xfrm>
            <a:off x="5508104" y="342900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Symmetrisk</a:t>
            </a:r>
            <a:endParaRPr lang="nb-NO" dirty="0"/>
          </a:p>
        </p:txBody>
      </p:sp>
      <p:sp>
        <p:nvSpPr>
          <p:cNvPr id="10" name="TextBox 9"/>
          <p:cNvSpPr txBox="1"/>
          <p:nvPr/>
        </p:nvSpPr>
        <p:spPr>
          <a:xfrm>
            <a:off x="5525047" y="40466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På linje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3880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Sammenligne gjennomsnitt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632848" cy="4525963"/>
          </a:xfrm>
        </p:spPr>
        <p:txBody>
          <a:bodyPr wrap="square">
            <a:normAutofit/>
          </a:bodyPr>
          <a:lstStyle/>
          <a:p>
            <a:pPr marL="0" indent="0">
              <a:buNone/>
            </a:pPr>
            <a:r>
              <a:rPr lang="nb-NO" dirty="0" smtClean="0"/>
              <a:t>Ønsker ofte å sammenligne gjennomsnittet til en kontinuerlig variabel i ulike grupper.</a:t>
            </a:r>
          </a:p>
          <a:p>
            <a:pPr marL="0" indent="0">
              <a:buNone/>
            </a:pPr>
            <a:r>
              <a:rPr lang="nb-NO" dirty="0" smtClean="0"/>
              <a:t>Eksempler: </a:t>
            </a:r>
            <a:endParaRPr lang="nb-NO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620906"/>
              </p:ext>
            </p:extLst>
          </p:nvPr>
        </p:nvGraphicFramePr>
        <p:xfrm>
          <a:off x="1331640" y="3140968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2999656"/>
              </a:tblGrid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Kontinuerlig</a:t>
                      </a:r>
                      <a:r>
                        <a:rPr lang="nb-NO" baseline="0" dirty="0" smtClean="0"/>
                        <a:t> variabel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Kategorisk variabel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Høyde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Før</a:t>
                      </a:r>
                      <a:r>
                        <a:rPr lang="nb-NO" baseline="0" dirty="0" smtClean="0"/>
                        <a:t> og etter en behandling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Vekt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Behandling</a:t>
                      </a:r>
                      <a:r>
                        <a:rPr lang="nb-NO" baseline="0" dirty="0" smtClean="0"/>
                        <a:t> og placebo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Blodtrykk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Menn</a:t>
                      </a:r>
                      <a:r>
                        <a:rPr lang="nb-NO" baseline="0" dirty="0" smtClean="0"/>
                        <a:t> og kvinner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 smtClean="0"/>
                        <a:t>Triglyserider</a:t>
                      </a:r>
                      <a:r>
                        <a:rPr lang="nb-NO" baseline="0" dirty="0" smtClean="0"/>
                        <a:t> i blod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To ulike behandlinger</a:t>
                      </a:r>
                      <a:endParaRPr lang="nb-N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CD4-nivå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Syke og frisk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/>
                        <a:t>Kolesterol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Under-</a:t>
                      </a:r>
                      <a:r>
                        <a:rPr lang="nb-NO" baseline="0" dirty="0" smtClean="0"/>
                        <a:t>, normal- og overvekt</a:t>
                      </a:r>
                      <a:endParaRPr lang="nb-NO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/>
                        <a:t>…..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…..</a:t>
                      </a:r>
                      <a:endParaRPr lang="nb-N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78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Paired</a:t>
            </a:r>
            <a:r>
              <a:rPr lang="nb-NO" dirty="0" smtClean="0"/>
              <a:t>-Samples T 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4680520" cy="4896544"/>
          </a:xfrm>
        </p:spPr>
        <p:txBody>
          <a:bodyPr>
            <a:noAutofit/>
          </a:bodyPr>
          <a:lstStyle/>
          <a:p>
            <a:r>
              <a:rPr lang="nb-NO" sz="2400" dirty="0" smtClean="0"/>
              <a:t>Vi ønsker å teste om det er signifikant forskjell i blodtrykk før og etter en behandling. </a:t>
            </a:r>
          </a:p>
          <a:p>
            <a:r>
              <a:rPr lang="nb-NO" sz="2400" dirty="0" smtClean="0"/>
              <a:t>Velg </a:t>
            </a:r>
            <a:r>
              <a:rPr lang="nb-NO" sz="2400" dirty="0"/>
              <a:t>«</a:t>
            </a:r>
            <a:r>
              <a:rPr lang="nb-NO" sz="2400" dirty="0" err="1"/>
              <a:t>Analyze</a:t>
            </a:r>
            <a:r>
              <a:rPr lang="nb-NO" sz="2400" dirty="0"/>
              <a:t> </a:t>
            </a:r>
            <a:r>
              <a:rPr lang="nb-NO" sz="2400" dirty="0" smtClean="0"/>
              <a:t>=&gt; </a:t>
            </a:r>
            <a:r>
              <a:rPr lang="nb-NO" sz="2400" dirty="0" err="1" smtClean="0"/>
              <a:t>Compare</a:t>
            </a:r>
            <a:r>
              <a:rPr lang="nb-NO" sz="2400" dirty="0" smtClean="0"/>
              <a:t> </a:t>
            </a:r>
            <a:r>
              <a:rPr lang="nb-NO" sz="2400" dirty="0" err="1"/>
              <a:t>means</a:t>
            </a:r>
            <a:r>
              <a:rPr lang="nb-NO" sz="2400" dirty="0"/>
              <a:t> </a:t>
            </a:r>
            <a:r>
              <a:rPr lang="nb-NO" sz="2400" dirty="0" smtClean="0"/>
              <a:t>=&gt; </a:t>
            </a:r>
            <a:r>
              <a:rPr lang="nb-NO" sz="2400" dirty="0" err="1" smtClean="0"/>
              <a:t>Paired</a:t>
            </a:r>
            <a:r>
              <a:rPr lang="nb-NO" sz="2400" dirty="0" smtClean="0"/>
              <a:t>-Samples T-test»</a:t>
            </a:r>
            <a:endParaRPr lang="nb-NO" sz="2400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74" y="1412776"/>
            <a:ext cx="3458344" cy="277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572000" y="2801101"/>
            <a:ext cx="2736304" cy="1958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88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Paired</a:t>
            </a:r>
            <a:r>
              <a:rPr lang="nb-NO" dirty="0" smtClean="0"/>
              <a:t>-Samples T 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4680520" cy="4896544"/>
          </a:xfrm>
        </p:spPr>
        <p:txBody>
          <a:bodyPr>
            <a:noAutofit/>
          </a:bodyPr>
          <a:lstStyle/>
          <a:p>
            <a:r>
              <a:rPr lang="nb-NO" sz="2400" dirty="0" smtClean="0"/>
              <a:t>Vi ønsker å teste om det er signifikant forskjell i blodtrykk før og etter en behandling. </a:t>
            </a:r>
          </a:p>
          <a:p>
            <a:r>
              <a:rPr lang="nb-NO" sz="2400" dirty="0" smtClean="0"/>
              <a:t>Velg </a:t>
            </a:r>
            <a:r>
              <a:rPr lang="nb-NO" sz="2400" dirty="0"/>
              <a:t>«</a:t>
            </a:r>
            <a:r>
              <a:rPr lang="nb-NO" sz="2400" dirty="0" err="1"/>
              <a:t>Analyze</a:t>
            </a:r>
            <a:r>
              <a:rPr lang="nb-NO" sz="2400" dirty="0"/>
              <a:t> </a:t>
            </a:r>
            <a:r>
              <a:rPr lang="nb-NO" sz="2400" dirty="0" smtClean="0"/>
              <a:t>=&gt; </a:t>
            </a:r>
            <a:r>
              <a:rPr lang="nb-NO" sz="2400" dirty="0" err="1" smtClean="0"/>
              <a:t>Compare</a:t>
            </a:r>
            <a:r>
              <a:rPr lang="nb-NO" sz="2400" dirty="0" smtClean="0"/>
              <a:t> </a:t>
            </a:r>
            <a:r>
              <a:rPr lang="nb-NO" sz="2400" dirty="0" err="1"/>
              <a:t>means</a:t>
            </a:r>
            <a:r>
              <a:rPr lang="nb-NO" sz="2400" dirty="0"/>
              <a:t> </a:t>
            </a:r>
            <a:r>
              <a:rPr lang="nb-NO" sz="2400" dirty="0" smtClean="0"/>
              <a:t>=&gt; </a:t>
            </a:r>
            <a:r>
              <a:rPr lang="nb-NO" sz="2400" dirty="0" err="1" smtClean="0"/>
              <a:t>Paired</a:t>
            </a:r>
            <a:r>
              <a:rPr lang="nb-NO" sz="2400" dirty="0" smtClean="0"/>
              <a:t>-Samples T-test»</a:t>
            </a:r>
          </a:p>
          <a:p>
            <a:r>
              <a:rPr lang="nb-NO" sz="2400" dirty="0"/>
              <a:t>Flytt over </a:t>
            </a:r>
            <a:r>
              <a:rPr lang="nb-NO" sz="2400" dirty="0" err="1" smtClean="0"/>
              <a:t>BPbefore</a:t>
            </a:r>
            <a:r>
              <a:rPr lang="nb-NO" sz="2400" dirty="0" smtClean="0"/>
              <a:t> </a:t>
            </a:r>
            <a:r>
              <a:rPr lang="nb-NO" sz="2400" dirty="0"/>
              <a:t>til </a:t>
            </a:r>
            <a:r>
              <a:rPr lang="nb-NO" sz="2400" dirty="0" smtClean="0"/>
              <a:t>Variabel1 </a:t>
            </a:r>
            <a:r>
              <a:rPr lang="nb-NO" sz="2400" dirty="0"/>
              <a:t>og flytt </a:t>
            </a:r>
            <a:r>
              <a:rPr lang="nb-NO" sz="2400" dirty="0" err="1" smtClean="0"/>
              <a:t>BPafter</a:t>
            </a:r>
            <a:r>
              <a:rPr lang="nb-NO" sz="2400" dirty="0" smtClean="0"/>
              <a:t> til </a:t>
            </a:r>
            <a:r>
              <a:rPr lang="nb-NO" sz="2400" dirty="0"/>
              <a:t>Variable2</a:t>
            </a:r>
            <a:r>
              <a:rPr lang="nb-NO" sz="2400" dirty="0" smtClean="0"/>
              <a:t>.</a:t>
            </a:r>
          </a:p>
          <a:p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74" y="1412776"/>
            <a:ext cx="3458344" cy="277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754" y="3861048"/>
            <a:ext cx="4536504" cy="244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716016" y="3573016"/>
            <a:ext cx="1914998" cy="61641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39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Paired</a:t>
            </a:r>
            <a:r>
              <a:rPr lang="nb-NO" dirty="0" smtClean="0"/>
              <a:t>-Samples T 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4680520" cy="4896544"/>
          </a:xfrm>
        </p:spPr>
        <p:txBody>
          <a:bodyPr>
            <a:noAutofit/>
          </a:bodyPr>
          <a:lstStyle/>
          <a:p>
            <a:r>
              <a:rPr lang="nb-NO" sz="2400" dirty="0" smtClean="0"/>
              <a:t>Vi ønsker å teste om det er signifikant forskjell i blodtrykk før og etter en behandling. </a:t>
            </a:r>
          </a:p>
          <a:p>
            <a:r>
              <a:rPr lang="nb-NO" sz="2400" dirty="0" smtClean="0"/>
              <a:t>Velg </a:t>
            </a:r>
            <a:r>
              <a:rPr lang="nb-NO" sz="2400" dirty="0"/>
              <a:t>«</a:t>
            </a:r>
            <a:r>
              <a:rPr lang="nb-NO" sz="2400" dirty="0" err="1"/>
              <a:t>Analyze</a:t>
            </a:r>
            <a:r>
              <a:rPr lang="nb-NO" sz="2400" dirty="0"/>
              <a:t> </a:t>
            </a:r>
            <a:r>
              <a:rPr lang="nb-NO" sz="2400" dirty="0" smtClean="0"/>
              <a:t>=&gt; </a:t>
            </a:r>
            <a:r>
              <a:rPr lang="nb-NO" sz="2400" dirty="0" err="1" smtClean="0"/>
              <a:t>Compare</a:t>
            </a:r>
            <a:r>
              <a:rPr lang="nb-NO" sz="2400" dirty="0" smtClean="0"/>
              <a:t> </a:t>
            </a:r>
            <a:r>
              <a:rPr lang="nb-NO" sz="2400" dirty="0" err="1"/>
              <a:t>means</a:t>
            </a:r>
            <a:r>
              <a:rPr lang="nb-NO" sz="2400" dirty="0"/>
              <a:t> </a:t>
            </a:r>
            <a:r>
              <a:rPr lang="nb-NO" sz="2400" dirty="0" smtClean="0"/>
              <a:t>=&gt; </a:t>
            </a:r>
            <a:r>
              <a:rPr lang="nb-NO" sz="2400" dirty="0" err="1" smtClean="0"/>
              <a:t>Paired</a:t>
            </a:r>
            <a:r>
              <a:rPr lang="nb-NO" sz="2400" dirty="0" smtClean="0"/>
              <a:t>-Samples T-test»</a:t>
            </a:r>
          </a:p>
          <a:p>
            <a:r>
              <a:rPr lang="nb-NO" sz="2400" dirty="0"/>
              <a:t>Flytt over </a:t>
            </a:r>
            <a:r>
              <a:rPr lang="nb-NO" sz="2400" dirty="0" err="1" smtClean="0"/>
              <a:t>BPbefore</a:t>
            </a:r>
            <a:r>
              <a:rPr lang="nb-NO" sz="2400" dirty="0" smtClean="0"/>
              <a:t> </a:t>
            </a:r>
            <a:r>
              <a:rPr lang="nb-NO" sz="2400" dirty="0"/>
              <a:t>til </a:t>
            </a:r>
            <a:r>
              <a:rPr lang="nb-NO" sz="2400" dirty="0" smtClean="0"/>
              <a:t>Variabel1 </a:t>
            </a:r>
            <a:r>
              <a:rPr lang="nb-NO" sz="2400" dirty="0"/>
              <a:t>og flytt </a:t>
            </a:r>
            <a:r>
              <a:rPr lang="nb-NO" sz="2400" dirty="0" err="1" smtClean="0"/>
              <a:t>BPafter</a:t>
            </a:r>
            <a:r>
              <a:rPr lang="nb-NO" sz="2400" dirty="0" smtClean="0"/>
              <a:t> til </a:t>
            </a:r>
            <a:r>
              <a:rPr lang="nb-NO" sz="2400" dirty="0"/>
              <a:t>Variable2.</a:t>
            </a:r>
          </a:p>
          <a:p>
            <a:r>
              <a:rPr lang="nb-NO" sz="2400" dirty="0"/>
              <a:t>Klikk «OK».</a:t>
            </a:r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74" y="1412776"/>
            <a:ext cx="3458344" cy="277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754" y="3861048"/>
            <a:ext cx="4536504" cy="244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211960" y="3861048"/>
            <a:ext cx="2952328" cy="349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19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62" y="2636912"/>
            <a:ext cx="7724362" cy="327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476672"/>
            <a:ext cx="7574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 smtClean="0"/>
              <a:t>Det viktigste i output  </a:t>
            </a:r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403574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01" y="2699403"/>
            <a:ext cx="7724362" cy="327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476672"/>
            <a:ext cx="7574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/>
              <a:t>Det viktigste i output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Først kommer gjennomsnittene og standardavvikene for de to tidspunktene</a:t>
            </a:r>
            <a:endParaRPr lang="nb-NO" sz="4000" dirty="0"/>
          </a:p>
        </p:txBody>
      </p:sp>
      <p:sp>
        <p:nvSpPr>
          <p:cNvPr id="3" name="Rectangle 2"/>
          <p:cNvSpPr/>
          <p:nvPr/>
        </p:nvSpPr>
        <p:spPr>
          <a:xfrm>
            <a:off x="2235303" y="3202305"/>
            <a:ext cx="576064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/>
          <p:cNvSpPr/>
          <p:nvPr/>
        </p:nvSpPr>
        <p:spPr>
          <a:xfrm>
            <a:off x="3563888" y="3174685"/>
            <a:ext cx="576064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826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01" y="2699403"/>
            <a:ext cx="7724362" cy="327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476672"/>
            <a:ext cx="75741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/>
              <a:t>Det viktigste i output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Først kommer gjennomsnittene og standardavvikene for de to tidspunktene.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Så kommer testen på differansen i hver par: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 smtClean="0">
                <a:solidFill>
                  <a:srgbClr val="FF0000"/>
                </a:solidFill>
              </a:rPr>
              <a:t>Gjennomsnittlig differanse </a:t>
            </a:r>
            <a:r>
              <a:rPr lang="nb-NO" sz="1600" dirty="0" smtClean="0"/>
              <a:t>mellom før og etter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2627783" y="5589240"/>
            <a:ext cx="487935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875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01" y="2699403"/>
            <a:ext cx="7724362" cy="327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476672"/>
            <a:ext cx="75741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/>
              <a:t>Det viktigste i output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Først kommer gjennomsnittene og standardavvikene for de to tidspunktene.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Så kommer testen på differansen i hver par: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Gjennomsnittlig differanse mellom før og etter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 smtClean="0">
                <a:solidFill>
                  <a:srgbClr val="FF0000"/>
                </a:solidFill>
              </a:rPr>
              <a:t>P-verdien</a:t>
            </a:r>
            <a:r>
              <a:rPr lang="nb-NO" sz="1600" dirty="0" smtClean="0"/>
              <a:t> til testen om gjennomsnittlig differanse er lik 0. Her er p-verdien større enn 0.05 og ikke signifikant. </a:t>
            </a:r>
          </a:p>
        </p:txBody>
      </p:sp>
      <p:sp>
        <p:nvSpPr>
          <p:cNvPr id="3" name="Rectangle 2"/>
          <p:cNvSpPr/>
          <p:nvPr/>
        </p:nvSpPr>
        <p:spPr>
          <a:xfrm>
            <a:off x="7812360" y="5589240"/>
            <a:ext cx="432048" cy="3033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210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11" y="2704328"/>
            <a:ext cx="7724362" cy="327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476672"/>
            <a:ext cx="75741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/>
              <a:t>Det viktigste i output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Først kommer gjennomsnittene og standardavvikene for de to tidspunktene.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Så kommer testen på differansen i hver par: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Gjennomsnittlig differanse mellom før og etter,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rgbClr val="FF0000"/>
                </a:solidFill>
              </a:rPr>
              <a:t>P-verdien</a:t>
            </a:r>
            <a:r>
              <a:rPr lang="nb-NO" sz="1600" dirty="0"/>
              <a:t> til testen om gjennomsnittlig differanse er lik 0. Her er p-verdien større enn 0.05 og ikke signifikant.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Også interessant med </a:t>
            </a:r>
            <a:r>
              <a:rPr lang="nb-NO" sz="1600" dirty="0" smtClean="0">
                <a:solidFill>
                  <a:srgbClr val="FF0000"/>
                </a:solidFill>
              </a:rPr>
              <a:t>konfidensintervallet</a:t>
            </a:r>
            <a:r>
              <a:rPr lang="nb-NO" sz="1600" dirty="0" smtClean="0"/>
              <a:t> for gjennomsnittlig differanse.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4788024" y="5649204"/>
            <a:ext cx="1584176" cy="1813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ctangle 3"/>
          <p:cNvSpPr/>
          <p:nvPr/>
        </p:nvSpPr>
        <p:spPr>
          <a:xfrm>
            <a:off x="755576" y="5977505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/>
              <a:t>OBS </a:t>
            </a:r>
            <a:r>
              <a:rPr lang="nb-NO" dirty="0"/>
              <a:t>- SPSS tester differansen Variabel1 – Variabel2, </a:t>
            </a:r>
            <a:r>
              <a:rPr lang="nb-NO" dirty="0" smtClean="0"/>
              <a:t>her altså </a:t>
            </a:r>
            <a:r>
              <a:rPr lang="nb-NO" dirty="0" err="1"/>
              <a:t>Before</a:t>
            </a:r>
            <a:r>
              <a:rPr lang="nb-NO" dirty="0"/>
              <a:t> </a:t>
            </a:r>
            <a:r>
              <a:rPr lang="nb-NO" dirty="0" smtClean="0"/>
              <a:t>minus </a:t>
            </a:r>
            <a:r>
              <a:rPr lang="nb-NO" dirty="0" err="1" smtClean="0"/>
              <a:t>After</a:t>
            </a:r>
            <a:r>
              <a:rPr lang="nb-NO" dirty="0" smtClean="0"/>
              <a:t>, så en </a:t>
            </a:r>
            <a:r>
              <a:rPr lang="nb-NO" dirty="0"/>
              <a:t>økning </a:t>
            </a:r>
            <a:r>
              <a:rPr lang="nb-NO" dirty="0" smtClean="0"/>
              <a:t>vil gi en negativ </a:t>
            </a:r>
            <a:r>
              <a:rPr lang="nb-NO" dirty="0"/>
              <a:t>differanse. </a:t>
            </a:r>
            <a:r>
              <a:rPr lang="nb-NO" dirty="0" smtClean="0"/>
              <a:t>Hvis man ønsker omvendt, må man velge </a:t>
            </a:r>
            <a:r>
              <a:rPr lang="nb-NO" dirty="0" err="1" smtClean="0"/>
              <a:t>After</a:t>
            </a:r>
            <a:r>
              <a:rPr lang="nb-NO" dirty="0" smtClean="0"/>
              <a:t> som Variable1 og </a:t>
            </a:r>
            <a:r>
              <a:rPr lang="nb-NO" dirty="0" err="1" smtClean="0"/>
              <a:t>Before</a:t>
            </a:r>
            <a:r>
              <a:rPr lang="nb-NO" dirty="0" smtClean="0"/>
              <a:t> som Variabel2.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42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 - </a:t>
            </a:r>
            <a:r>
              <a:rPr lang="nb-NO" dirty="0" err="1" smtClean="0"/>
              <a:t>Kolestrol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err="1" smtClean="0"/>
              <a:t>Caerphilly</a:t>
            </a:r>
            <a:r>
              <a:rPr lang="nb-NO" dirty="0" smtClean="0"/>
              <a:t>-studien målte total kolesterol ved to forskjellige legebesøk (</a:t>
            </a:r>
            <a:r>
              <a:rPr lang="nb-NO" i="1" dirty="0" err="1" smtClean="0"/>
              <a:t>totchol</a:t>
            </a:r>
            <a:r>
              <a:rPr lang="nb-NO" i="1" dirty="0" smtClean="0"/>
              <a:t> </a:t>
            </a:r>
            <a:r>
              <a:rPr lang="nb-NO" dirty="0" smtClean="0"/>
              <a:t>og </a:t>
            </a:r>
            <a:r>
              <a:rPr lang="nb-NO" i="1" dirty="0" smtClean="0"/>
              <a:t>totchol2</a:t>
            </a:r>
            <a:r>
              <a:rPr lang="nb-NO" dirty="0" smtClean="0"/>
              <a:t>).</a:t>
            </a:r>
          </a:p>
          <a:p>
            <a:pPr marL="0" indent="0">
              <a:buNone/>
            </a:pPr>
            <a:r>
              <a:rPr lang="nb-NO" dirty="0" smtClean="0"/>
              <a:t>Undersøk om det er signifikant forskjell i total kolesterol mellom første og andre legebesøk.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Hint: </a:t>
            </a:r>
          </a:p>
          <a:p>
            <a:r>
              <a:rPr lang="nb-NO" dirty="0" smtClean="0"/>
              <a:t>Sjekk normalitet</a:t>
            </a:r>
          </a:p>
          <a:p>
            <a:r>
              <a:rPr lang="nb-NO" dirty="0" err="1" smtClean="0"/>
              <a:t>Paired</a:t>
            </a:r>
            <a:r>
              <a:rPr lang="nb-NO" dirty="0" smtClean="0"/>
              <a:t> samples T test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4180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Independent</a:t>
            </a:r>
            <a:r>
              <a:rPr lang="nb-NO" dirty="0" smtClean="0"/>
              <a:t> Samples T 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Vi ønsker å avgjøre om gjennomsnittet i to ulike grupper er forskjellig: f. eks. blodtrykk målt hos røykere og ikke-røykere.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Hvis målingene i begge grupper kan antas å være normalfordelt, kan bruke man bruke: </a:t>
            </a:r>
            <a:r>
              <a:rPr lang="nb-NO" dirty="0" err="1" smtClean="0"/>
              <a:t>Independent</a:t>
            </a:r>
            <a:r>
              <a:rPr lang="nb-NO" dirty="0" smtClean="0"/>
              <a:t> Samples T test. </a:t>
            </a:r>
          </a:p>
        </p:txBody>
      </p:sp>
    </p:spTree>
    <p:extLst>
      <p:ext uri="{BB962C8B-B14F-4D97-AF65-F5344CB8AC3E}">
        <p14:creationId xmlns:p14="http://schemas.microsoft.com/office/powerpoint/2010/main" val="348932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Paret eller uavhengig oppsett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dirty="0" smtClean="0"/>
              <a:t>Når man sammenligner gjennomsnitt i forskjellige grupper må man skille mellom to ulike oppsett:</a:t>
            </a:r>
          </a:p>
          <a:p>
            <a:pPr>
              <a:buFontTx/>
              <a:buChar char="-"/>
            </a:pPr>
            <a:r>
              <a:rPr lang="nb-NO" sz="2800" dirty="0" smtClean="0"/>
              <a:t>Parede observasjoner; </a:t>
            </a:r>
            <a:r>
              <a:rPr lang="nb-NO" sz="2800" dirty="0" smtClean="0">
                <a:solidFill>
                  <a:srgbClr val="FF0000"/>
                </a:solidFill>
              </a:rPr>
              <a:t>samme</a:t>
            </a:r>
            <a:r>
              <a:rPr lang="nb-NO" sz="2800" dirty="0" smtClean="0"/>
              <a:t> individ er målt </a:t>
            </a:r>
            <a:r>
              <a:rPr lang="nb-NO" sz="2800" dirty="0" smtClean="0">
                <a:solidFill>
                  <a:srgbClr val="FF0000"/>
                </a:solidFill>
              </a:rPr>
              <a:t>to</a:t>
            </a:r>
            <a:r>
              <a:rPr lang="nb-NO" sz="2800" dirty="0" smtClean="0"/>
              <a:t> ganger, f. eks. før og etter behandling.</a:t>
            </a:r>
          </a:p>
          <a:p>
            <a:pPr>
              <a:buFontTx/>
              <a:buChar char="-"/>
            </a:pPr>
            <a:r>
              <a:rPr lang="nb-NO" sz="2800" dirty="0" smtClean="0"/>
              <a:t>To utvalg; med to </a:t>
            </a:r>
            <a:r>
              <a:rPr lang="nb-NO" sz="2800" dirty="0" smtClean="0">
                <a:solidFill>
                  <a:srgbClr val="FF0000"/>
                </a:solidFill>
              </a:rPr>
              <a:t>uavhengige</a:t>
            </a:r>
            <a:r>
              <a:rPr lang="nb-NO" sz="2800" dirty="0" smtClean="0"/>
              <a:t> grupper med individer er målt, f. eks behandling og placebo</a:t>
            </a:r>
            <a:r>
              <a:rPr lang="nb-NO" sz="2800" dirty="0"/>
              <a:t>. </a:t>
            </a:r>
            <a:endParaRPr lang="nb-NO" sz="2800" dirty="0" smtClean="0"/>
          </a:p>
        </p:txBody>
      </p:sp>
    </p:spTree>
    <p:extLst>
      <p:ext uri="{BB962C8B-B14F-4D97-AF65-F5344CB8AC3E}">
        <p14:creationId xmlns:p14="http://schemas.microsoft.com/office/powerpoint/2010/main" val="18580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nb-NO" dirty="0"/>
              <a:t>Hvordan sjekke normalitet?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/>
          </a:bodyPr>
          <a:lstStyle/>
          <a:p>
            <a:r>
              <a:rPr lang="nb-NO" sz="2800" dirty="0" smtClean="0"/>
              <a:t>Husk! Når variabelen er målt i </a:t>
            </a:r>
            <a:r>
              <a:rPr lang="nb-NO" sz="2800" dirty="0" smtClean="0">
                <a:solidFill>
                  <a:srgbClr val="FF0000"/>
                </a:solidFill>
              </a:rPr>
              <a:t>uavhengige</a:t>
            </a:r>
            <a:r>
              <a:rPr lang="nb-NO" sz="2800" dirty="0" smtClean="0"/>
              <a:t> grupper må datafilen organiseres i en </a:t>
            </a:r>
            <a:r>
              <a:rPr lang="nb-NO" sz="2800" dirty="0"/>
              <a:t>variabel</a:t>
            </a:r>
            <a:r>
              <a:rPr lang="nb-NO" sz="2800" dirty="0" smtClean="0"/>
              <a:t>kolonne og en gruppeindikator-kolonne.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" b="4789"/>
          <a:stretch/>
        </p:blipFill>
        <p:spPr bwMode="auto">
          <a:xfrm>
            <a:off x="5940152" y="2708920"/>
            <a:ext cx="2524125" cy="330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4572000" y="2204864"/>
            <a:ext cx="3096344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93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nb-NO" dirty="0"/>
              <a:t>Hvordan sjekke normalitet?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/>
          </a:bodyPr>
          <a:lstStyle/>
          <a:p>
            <a:r>
              <a:rPr lang="nb-NO" sz="2800" dirty="0" smtClean="0"/>
              <a:t>Husk! </a:t>
            </a:r>
            <a:r>
              <a:rPr lang="nb-NO" sz="2800" dirty="0"/>
              <a:t>Når variabelen er målt i </a:t>
            </a:r>
            <a:r>
              <a:rPr lang="nb-NO" sz="2800" dirty="0">
                <a:solidFill>
                  <a:srgbClr val="FF0000"/>
                </a:solidFill>
              </a:rPr>
              <a:t>uavhengige</a:t>
            </a:r>
            <a:r>
              <a:rPr lang="nb-NO" sz="2800" dirty="0"/>
              <a:t> grupper må datafilen organiseres i en variabelkolonne og en gruppeindikator-kolonne.</a:t>
            </a:r>
          </a:p>
          <a:p>
            <a:r>
              <a:rPr lang="nb-NO" sz="2800" dirty="0" smtClean="0"/>
              <a:t>Sjekker normalitet med «</a:t>
            </a:r>
            <a:r>
              <a:rPr lang="nb-NO" sz="2800" dirty="0" err="1" smtClean="0"/>
              <a:t>Analyze</a:t>
            </a:r>
            <a:r>
              <a:rPr lang="nb-NO" sz="2800" dirty="0"/>
              <a:t> </a:t>
            </a:r>
            <a:r>
              <a:rPr lang="nb-NO" sz="2800" dirty="0" smtClean="0"/>
              <a:t>=&gt; </a:t>
            </a:r>
            <a:r>
              <a:rPr lang="nb-NO" sz="2800" dirty="0" err="1" smtClean="0"/>
              <a:t>Descriptive</a:t>
            </a:r>
            <a:r>
              <a:rPr lang="nb-NO" sz="2800" dirty="0"/>
              <a:t> </a:t>
            </a:r>
            <a:r>
              <a:rPr lang="nb-NO" sz="2800" dirty="0" err="1" smtClean="0"/>
              <a:t>Statistics</a:t>
            </a:r>
            <a:r>
              <a:rPr lang="nb-NO" sz="2800" dirty="0" smtClean="0"/>
              <a:t> =&gt; </a:t>
            </a:r>
            <a:r>
              <a:rPr lang="nb-NO" sz="2800" dirty="0" err="1" smtClean="0"/>
              <a:t>Explore</a:t>
            </a:r>
            <a:r>
              <a:rPr lang="nb-NO" sz="2800" dirty="0" smtClean="0"/>
              <a:t>», men legger gruppeindikatoren under </a:t>
            </a:r>
            <a:r>
              <a:rPr lang="nb-NO" sz="2800" dirty="0" err="1" smtClean="0"/>
              <a:t>Factor</a:t>
            </a:r>
            <a:r>
              <a:rPr lang="nb-NO" sz="2800" dirty="0" smtClean="0"/>
              <a:t> List.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992"/>
            <a:ext cx="43910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419872" y="3573016"/>
            <a:ext cx="3168352" cy="10081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6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nb-NO" dirty="0"/>
              <a:t>Hvordan sjekke normalitet?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3312367"/>
          </a:xfrm>
        </p:spPr>
        <p:txBody>
          <a:bodyPr>
            <a:normAutofit/>
          </a:bodyPr>
          <a:lstStyle/>
          <a:p>
            <a:r>
              <a:rPr lang="nb-NO" sz="2800" dirty="0" smtClean="0"/>
              <a:t>Husk! Når variabelen er målt i </a:t>
            </a:r>
            <a:r>
              <a:rPr lang="nb-NO" sz="2800" dirty="0" smtClean="0">
                <a:solidFill>
                  <a:srgbClr val="FF0000"/>
                </a:solidFill>
              </a:rPr>
              <a:t>uavhengige</a:t>
            </a:r>
            <a:r>
              <a:rPr lang="nb-NO" sz="2800" dirty="0" smtClean="0"/>
              <a:t> grupper må datafilen organiseres i en variabelkolonne og en gruppeindikator-kolonne.</a:t>
            </a:r>
          </a:p>
          <a:p>
            <a:r>
              <a:rPr lang="nb-NO" sz="2800" dirty="0" smtClean="0"/>
              <a:t>Sjekker normalitet med «</a:t>
            </a:r>
            <a:r>
              <a:rPr lang="nb-NO" sz="2800" dirty="0" err="1" smtClean="0"/>
              <a:t>Analyze</a:t>
            </a:r>
            <a:r>
              <a:rPr lang="nb-NO" sz="2800" dirty="0"/>
              <a:t> </a:t>
            </a:r>
            <a:r>
              <a:rPr lang="nb-NO" sz="2800" dirty="0" smtClean="0"/>
              <a:t>=&gt; </a:t>
            </a:r>
            <a:r>
              <a:rPr lang="nb-NO" sz="2800" dirty="0" err="1" smtClean="0"/>
              <a:t>Descriptive</a:t>
            </a:r>
            <a:r>
              <a:rPr lang="nb-NO" sz="2800" dirty="0"/>
              <a:t> </a:t>
            </a:r>
            <a:r>
              <a:rPr lang="nb-NO" sz="2800" dirty="0" err="1" smtClean="0"/>
              <a:t>Statistics</a:t>
            </a:r>
            <a:r>
              <a:rPr lang="nb-NO" sz="2800" dirty="0" smtClean="0"/>
              <a:t> =&gt; </a:t>
            </a:r>
            <a:r>
              <a:rPr lang="nb-NO" sz="2800" dirty="0" err="1" smtClean="0"/>
              <a:t>Explore</a:t>
            </a:r>
            <a:r>
              <a:rPr lang="nb-NO" sz="2800" dirty="0" smtClean="0"/>
              <a:t>», men legger gruppeindikatoren under </a:t>
            </a:r>
            <a:r>
              <a:rPr lang="nb-NO" sz="2800" dirty="0" err="1" smtClean="0"/>
              <a:t>Factor</a:t>
            </a:r>
            <a:r>
              <a:rPr lang="nb-NO" sz="2800" dirty="0" smtClean="0"/>
              <a:t> List.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714" y="4005064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Klikker «Plots» og fjerner «Stem-and-</a:t>
            </a:r>
            <a:r>
              <a:rPr lang="nb-NO" sz="2400" dirty="0" err="1" smtClean="0"/>
              <a:t>leaf</a:t>
            </a:r>
            <a:r>
              <a:rPr lang="nb-NO" sz="2400" dirty="0" smtClean="0"/>
              <a:t>». Velger «Histogram» </a:t>
            </a:r>
            <a:r>
              <a:rPr lang="nb-NO" sz="2400" dirty="0"/>
              <a:t>og </a:t>
            </a:r>
            <a:r>
              <a:rPr lang="nb-NO" sz="2400" dirty="0" smtClean="0"/>
              <a:t>«</a:t>
            </a:r>
            <a:r>
              <a:rPr lang="nb-NO" sz="2400" dirty="0" err="1" smtClean="0"/>
              <a:t>Normality</a:t>
            </a:r>
            <a:r>
              <a:rPr lang="nb-NO" sz="2400" dirty="0" smtClean="0"/>
              <a:t> plots </a:t>
            </a:r>
            <a:r>
              <a:rPr lang="nb-NO" sz="2400" dirty="0" err="1" smtClean="0"/>
              <a:t>with</a:t>
            </a:r>
            <a:r>
              <a:rPr lang="nb-NO" sz="2400" dirty="0" smtClean="0"/>
              <a:t> test», som i Bolk 2. </a:t>
            </a:r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56992"/>
            <a:ext cx="3476625" cy="344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2987824" y="4005064"/>
            <a:ext cx="4104456" cy="60104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8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nb-NO" dirty="0" smtClean="0"/>
              <a:t>Hvordan sjekke normalitet?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106489"/>
          </a:xfrm>
        </p:spPr>
        <p:txBody>
          <a:bodyPr>
            <a:normAutofit/>
          </a:bodyPr>
          <a:lstStyle/>
          <a:p>
            <a:r>
              <a:rPr lang="nb-NO" sz="2800" dirty="0"/>
              <a:t>Husk! Når variabelen er målt i </a:t>
            </a:r>
            <a:r>
              <a:rPr lang="nb-NO" sz="2800" dirty="0">
                <a:solidFill>
                  <a:srgbClr val="FF0000"/>
                </a:solidFill>
              </a:rPr>
              <a:t>uavhengige</a:t>
            </a:r>
            <a:r>
              <a:rPr lang="nb-NO" sz="2800" dirty="0"/>
              <a:t> grupper må datafilen organiseres i en variabelkolonne og en gruppeindikator-kolonne.</a:t>
            </a:r>
          </a:p>
          <a:p>
            <a:r>
              <a:rPr lang="nb-NO" sz="2800" dirty="0" smtClean="0"/>
              <a:t>Sjekker normalitet med «</a:t>
            </a:r>
            <a:r>
              <a:rPr lang="nb-NO" sz="2800" dirty="0" err="1" smtClean="0"/>
              <a:t>Analyze</a:t>
            </a:r>
            <a:r>
              <a:rPr lang="nb-NO" sz="2800" dirty="0"/>
              <a:t> </a:t>
            </a:r>
            <a:r>
              <a:rPr lang="nb-NO" sz="2800" dirty="0" smtClean="0"/>
              <a:t>=&gt; </a:t>
            </a:r>
            <a:r>
              <a:rPr lang="nb-NO" sz="2800" dirty="0" err="1" smtClean="0"/>
              <a:t>Descriptive</a:t>
            </a:r>
            <a:r>
              <a:rPr lang="nb-NO" sz="2800" dirty="0"/>
              <a:t> </a:t>
            </a:r>
            <a:r>
              <a:rPr lang="nb-NO" sz="2800" dirty="0" err="1" smtClean="0"/>
              <a:t>Statistics</a:t>
            </a:r>
            <a:r>
              <a:rPr lang="nb-NO" sz="2800" dirty="0" smtClean="0"/>
              <a:t> =&gt; </a:t>
            </a:r>
            <a:r>
              <a:rPr lang="nb-NO" sz="2800" dirty="0" err="1" smtClean="0"/>
              <a:t>Explore</a:t>
            </a:r>
            <a:r>
              <a:rPr lang="nb-NO" sz="2800" dirty="0" smtClean="0"/>
              <a:t>», men legger gruppeindikatoren under </a:t>
            </a:r>
            <a:r>
              <a:rPr lang="nb-NO" sz="2800" dirty="0" err="1" smtClean="0"/>
              <a:t>Factor</a:t>
            </a:r>
            <a:r>
              <a:rPr lang="nb-NO" sz="2800" dirty="0" smtClean="0"/>
              <a:t> List.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714" y="4005064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Klikker «Plots» </a:t>
            </a:r>
            <a:r>
              <a:rPr lang="nb-NO" sz="2400" dirty="0"/>
              <a:t>og fjerner «Stem-and-</a:t>
            </a:r>
            <a:r>
              <a:rPr lang="nb-NO" sz="2400" dirty="0" err="1"/>
              <a:t>leaf</a:t>
            </a:r>
            <a:r>
              <a:rPr lang="nb-NO" sz="2400" dirty="0"/>
              <a:t>». Velger «</a:t>
            </a:r>
            <a:r>
              <a:rPr lang="nb-NO" sz="2400" dirty="0" smtClean="0"/>
              <a:t>Histogram» og «</a:t>
            </a:r>
            <a:r>
              <a:rPr lang="nb-NO" sz="2400" dirty="0" err="1" smtClean="0"/>
              <a:t>Normality</a:t>
            </a:r>
            <a:r>
              <a:rPr lang="nb-NO" sz="2400" dirty="0" smtClean="0"/>
              <a:t> plots </a:t>
            </a:r>
            <a:r>
              <a:rPr lang="nb-NO" sz="2400" dirty="0" err="1" smtClean="0"/>
              <a:t>with</a:t>
            </a:r>
            <a:r>
              <a:rPr lang="nb-NO" sz="2400" dirty="0" smtClean="0"/>
              <a:t> test», som i Bolk 2. </a:t>
            </a:r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56992"/>
            <a:ext cx="3476625" cy="344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2555776" y="4221088"/>
            <a:ext cx="4464496" cy="8021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89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nb-NO" dirty="0"/>
              <a:t>Hvordan sjekke normalitet?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3672407"/>
          </a:xfrm>
        </p:spPr>
        <p:txBody>
          <a:bodyPr>
            <a:normAutofit/>
          </a:bodyPr>
          <a:lstStyle/>
          <a:p>
            <a:r>
              <a:rPr lang="nb-NO" sz="2800" dirty="0"/>
              <a:t>Husk! Når variabelen er målt i </a:t>
            </a:r>
            <a:r>
              <a:rPr lang="nb-NO" sz="2800" dirty="0">
                <a:solidFill>
                  <a:srgbClr val="FF0000"/>
                </a:solidFill>
              </a:rPr>
              <a:t>uavhengige</a:t>
            </a:r>
            <a:r>
              <a:rPr lang="nb-NO" sz="2800" dirty="0"/>
              <a:t> grupper må datafilen organiseres i en variabelkolonne og en gruppeindikator-kolonne.</a:t>
            </a:r>
          </a:p>
          <a:p>
            <a:r>
              <a:rPr lang="nb-NO" sz="2800" dirty="0" smtClean="0"/>
              <a:t>Sjekker normalitet med «</a:t>
            </a:r>
            <a:r>
              <a:rPr lang="nb-NO" sz="2800" dirty="0" err="1" smtClean="0"/>
              <a:t>Analyze</a:t>
            </a:r>
            <a:r>
              <a:rPr lang="nb-NO" sz="2800" dirty="0"/>
              <a:t> </a:t>
            </a:r>
            <a:r>
              <a:rPr lang="nb-NO" sz="2800" dirty="0" smtClean="0"/>
              <a:t>=&gt; </a:t>
            </a:r>
            <a:r>
              <a:rPr lang="nb-NO" sz="2800" dirty="0" err="1" smtClean="0"/>
              <a:t>Descriptive</a:t>
            </a:r>
            <a:r>
              <a:rPr lang="nb-NO" sz="2800" dirty="0"/>
              <a:t> </a:t>
            </a:r>
            <a:r>
              <a:rPr lang="nb-NO" sz="2800" dirty="0" err="1" smtClean="0"/>
              <a:t>Statistics</a:t>
            </a:r>
            <a:r>
              <a:rPr lang="nb-NO" sz="2800" dirty="0" smtClean="0"/>
              <a:t> =&gt; </a:t>
            </a:r>
            <a:r>
              <a:rPr lang="nb-NO" sz="2800" dirty="0" err="1" smtClean="0"/>
              <a:t>Explore</a:t>
            </a:r>
            <a:r>
              <a:rPr lang="nb-NO" sz="2800" dirty="0" smtClean="0"/>
              <a:t>», men legger gruppeindikatoren under </a:t>
            </a:r>
            <a:r>
              <a:rPr lang="nb-NO" sz="2800" dirty="0" err="1" smtClean="0"/>
              <a:t>Factor</a:t>
            </a:r>
            <a:r>
              <a:rPr lang="nb-NO" sz="2800" dirty="0" smtClean="0"/>
              <a:t> List.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714" y="4005064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Klikker «Plots» </a:t>
            </a:r>
            <a:r>
              <a:rPr lang="nb-NO" sz="2400" dirty="0"/>
              <a:t>og fjerner «Stem-and-</a:t>
            </a:r>
            <a:r>
              <a:rPr lang="nb-NO" sz="2400" dirty="0" err="1"/>
              <a:t>leaf</a:t>
            </a:r>
            <a:r>
              <a:rPr lang="nb-NO" sz="2400" dirty="0"/>
              <a:t>». Velger «</a:t>
            </a:r>
            <a:r>
              <a:rPr lang="nb-NO" sz="2400" dirty="0" smtClean="0"/>
              <a:t>Histogram» </a:t>
            </a:r>
            <a:r>
              <a:rPr lang="nb-NO" sz="2400" dirty="0"/>
              <a:t>og </a:t>
            </a:r>
            <a:r>
              <a:rPr lang="nb-NO" sz="2400" dirty="0" smtClean="0"/>
              <a:t>«</a:t>
            </a:r>
            <a:r>
              <a:rPr lang="nb-NO" sz="2400" dirty="0" err="1" smtClean="0"/>
              <a:t>Normality</a:t>
            </a:r>
            <a:r>
              <a:rPr lang="nb-NO" sz="2400" dirty="0" smtClean="0"/>
              <a:t> plots </a:t>
            </a:r>
            <a:r>
              <a:rPr lang="nb-NO" sz="2400" dirty="0" err="1" smtClean="0"/>
              <a:t>with</a:t>
            </a:r>
            <a:r>
              <a:rPr lang="nb-NO" sz="2400" dirty="0" smtClean="0"/>
              <a:t> test», som i Bolk 2.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56992"/>
            <a:ext cx="3476625" cy="344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3635896" y="4941168"/>
            <a:ext cx="1512168" cy="45958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3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nb-NO" dirty="0"/>
              <a:t>Hvordan sjekke normalitet?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3672407"/>
          </a:xfrm>
        </p:spPr>
        <p:txBody>
          <a:bodyPr>
            <a:normAutofit/>
          </a:bodyPr>
          <a:lstStyle/>
          <a:p>
            <a:r>
              <a:rPr lang="nb-NO" sz="2800" dirty="0"/>
              <a:t>Husk! Når variabelen er målt i </a:t>
            </a:r>
            <a:r>
              <a:rPr lang="nb-NO" sz="2800" dirty="0">
                <a:solidFill>
                  <a:srgbClr val="FF0000"/>
                </a:solidFill>
              </a:rPr>
              <a:t>uavhengige</a:t>
            </a:r>
            <a:r>
              <a:rPr lang="nb-NO" sz="2800" dirty="0"/>
              <a:t> grupper må datafilen organiseres i en variabelkolonne og en gruppeindikator-kolonne.</a:t>
            </a:r>
          </a:p>
          <a:p>
            <a:r>
              <a:rPr lang="nb-NO" sz="2800" dirty="0" smtClean="0"/>
              <a:t>Sjekker normalitet med «</a:t>
            </a:r>
            <a:r>
              <a:rPr lang="nb-NO" sz="2800" dirty="0" err="1" smtClean="0"/>
              <a:t>Analyze</a:t>
            </a:r>
            <a:r>
              <a:rPr lang="nb-NO" sz="2800" dirty="0"/>
              <a:t> </a:t>
            </a:r>
            <a:r>
              <a:rPr lang="nb-NO" sz="2800" dirty="0" smtClean="0"/>
              <a:t>=&gt; </a:t>
            </a:r>
            <a:r>
              <a:rPr lang="nb-NO" sz="2800" dirty="0" err="1" smtClean="0"/>
              <a:t>Descriptive</a:t>
            </a:r>
            <a:r>
              <a:rPr lang="nb-NO" sz="2800" dirty="0"/>
              <a:t> </a:t>
            </a:r>
            <a:r>
              <a:rPr lang="nb-NO" sz="2800" dirty="0" err="1" smtClean="0"/>
              <a:t>Statistics</a:t>
            </a:r>
            <a:r>
              <a:rPr lang="nb-NO" sz="2800" dirty="0" smtClean="0"/>
              <a:t> =&gt; </a:t>
            </a:r>
            <a:r>
              <a:rPr lang="nb-NO" sz="2800" dirty="0" err="1" smtClean="0"/>
              <a:t>Explore</a:t>
            </a:r>
            <a:r>
              <a:rPr lang="nb-NO" sz="2800" dirty="0" smtClean="0"/>
              <a:t>», men legger gruppeindikatoren under </a:t>
            </a:r>
            <a:r>
              <a:rPr lang="nb-NO" sz="2800" dirty="0" err="1" smtClean="0"/>
              <a:t>Factor</a:t>
            </a:r>
            <a:r>
              <a:rPr lang="nb-NO" sz="2800" dirty="0" smtClean="0"/>
              <a:t> List.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714" y="4005064"/>
            <a:ext cx="3816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Klikker «Plots» </a:t>
            </a:r>
            <a:r>
              <a:rPr lang="nb-NO" sz="2400" dirty="0"/>
              <a:t>og fjerner «Stem-and-</a:t>
            </a:r>
            <a:r>
              <a:rPr lang="nb-NO" sz="2400" dirty="0" err="1"/>
              <a:t>leaf</a:t>
            </a:r>
            <a:r>
              <a:rPr lang="nb-NO" sz="2400" dirty="0"/>
              <a:t>». Velger «</a:t>
            </a:r>
            <a:r>
              <a:rPr lang="nb-NO" sz="2400" dirty="0" smtClean="0"/>
              <a:t>Histogram» </a:t>
            </a:r>
            <a:r>
              <a:rPr lang="nb-NO" sz="2400" dirty="0"/>
              <a:t>og </a:t>
            </a:r>
            <a:r>
              <a:rPr lang="nb-NO" sz="2400" dirty="0" smtClean="0"/>
              <a:t>«</a:t>
            </a:r>
            <a:r>
              <a:rPr lang="nb-NO" sz="2400" dirty="0" err="1" smtClean="0"/>
              <a:t>Normality</a:t>
            </a:r>
            <a:r>
              <a:rPr lang="nb-NO" sz="2400" dirty="0" smtClean="0"/>
              <a:t> plots </a:t>
            </a:r>
            <a:r>
              <a:rPr lang="nb-NO" sz="2400" dirty="0" err="1" smtClean="0"/>
              <a:t>with</a:t>
            </a:r>
            <a:r>
              <a:rPr lang="nb-NO" sz="2400" dirty="0" smtClean="0"/>
              <a:t> test», som i Bolk 2.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err="1" smtClean="0"/>
              <a:t>Boxplot</a:t>
            </a:r>
            <a:r>
              <a:rPr lang="nb-NO" sz="2400" dirty="0" smtClean="0"/>
              <a:t> er valgt.</a:t>
            </a:r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56992"/>
            <a:ext cx="3476625" cy="344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2987824" y="4005064"/>
            <a:ext cx="2232248" cy="20882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45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Får da ut normalitetsplot for de to gruppene (Røyker/Ikke-røyker) hver for seg:</a:t>
            </a:r>
            <a:endParaRPr lang="nb-NO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64" y="1746999"/>
            <a:ext cx="4846465" cy="388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61467"/>
            <a:ext cx="4810173" cy="385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93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Får da ut normalitetsplot for de to gruppene (Røyker/Ikke-røyker) hver for seg:</a:t>
            </a:r>
            <a:endParaRPr lang="nb-NO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64" y="1746999"/>
            <a:ext cx="4846465" cy="388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61467"/>
            <a:ext cx="4810173" cy="385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5650116"/>
            <a:ext cx="92890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           		Ikke-røykere			Røykere</a:t>
            </a:r>
            <a:endParaRPr lang="nb-NO" dirty="0"/>
          </a:p>
          <a:p>
            <a:r>
              <a:rPr lang="nb-NO" sz="2800" dirty="0" smtClean="0"/>
              <a:t>Det ser greit ut å anta normalfordelte data i begge grupper.  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03984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87763"/>
            <a:ext cx="40481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For å teste om forskjellen i gjennomsnitt: </a:t>
            </a:r>
          </a:p>
          <a:p>
            <a:r>
              <a:rPr lang="nb-NO" sz="2800" dirty="0" smtClean="0"/>
              <a:t>Velg «</a:t>
            </a:r>
            <a:r>
              <a:rPr lang="nb-NO" sz="2800" dirty="0" err="1" smtClean="0"/>
              <a:t>Analyze</a:t>
            </a:r>
            <a:r>
              <a:rPr lang="nb-NO" sz="2800" dirty="0" smtClean="0"/>
              <a:t> =&gt; </a:t>
            </a:r>
            <a:r>
              <a:rPr lang="nb-NO" sz="2800" dirty="0" err="1" smtClean="0"/>
              <a:t>Compare</a:t>
            </a:r>
            <a:r>
              <a:rPr lang="nb-NO" sz="2800" dirty="0" smtClean="0"/>
              <a:t> </a:t>
            </a:r>
            <a:r>
              <a:rPr lang="nb-NO" sz="2800" dirty="0" err="1" smtClean="0"/>
              <a:t>Means</a:t>
            </a:r>
            <a:r>
              <a:rPr lang="nb-NO" sz="2800" dirty="0" smtClean="0"/>
              <a:t> =&gt; </a:t>
            </a:r>
            <a:r>
              <a:rPr lang="nb-NO" sz="2800" dirty="0" err="1" smtClean="0"/>
              <a:t>Independent</a:t>
            </a:r>
            <a:r>
              <a:rPr lang="nb-NO" sz="2800" dirty="0" smtClean="0"/>
              <a:t> Samples T test» </a:t>
            </a:r>
            <a:endParaRPr lang="nb-NO" sz="28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68017" y="1787763"/>
            <a:ext cx="3464223" cy="15692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87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43815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78488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For å teste om forskjellen i gjennomsnitt: </a:t>
            </a:r>
          </a:p>
          <a:p>
            <a:r>
              <a:rPr lang="nb-NO" sz="2800" dirty="0" smtClean="0"/>
              <a:t>Velg «</a:t>
            </a:r>
            <a:r>
              <a:rPr lang="nb-NO" sz="2800" dirty="0" err="1" smtClean="0"/>
              <a:t>Analyze</a:t>
            </a:r>
            <a:r>
              <a:rPr lang="nb-NO" sz="2800" dirty="0" smtClean="0"/>
              <a:t> =&gt; </a:t>
            </a:r>
            <a:r>
              <a:rPr lang="nb-NO" sz="2800" dirty="0" err="1" smtClean="0"/>
              <a:t>Compare</a:t>
            </a:r>
            <a:r>
              <a:rPr lang="nb-NO" sz="2800" dirty="0" smtClean="0"/>
              <a:t> </a:t>
            </a:r>
            <a:r>
              <a:rPr lang="nb-NO" sz="2800" dirty="0" err="1" smtClean="0"/>
              <a:t>Means</a:t>
            </a:r>
            <a:r>
              <a:rPr lang="nb-NO" sz="2800" dirty="0" smtClean="0"/>
              <a:t> =&gt; </a:t>
            </a:r>
            <a:r>
              <a:rPr lang="nb-NO" sz="2800" dirty="0" err="1" smtClean="0"/>
              <a:t>Independent</a:t>
            </a:r>
            <a:r>
              <a:rPr lang="nb-NO" sz="2800" dirty="0" smtClean="0"/>
              <a:t> Samples T test» </a:t>
            </a:r>
          </a:p>
          <a:p>
            <a:r>
              <a:rPr lang="nb-NO" sz="2800" dirty="0" smtClean="0"/>
              <a:t>Flytt den kontinuerlige variabelen (</a:t>
            </a:r>
            <a:r>
              <a:rPr lang="nb-NO" sz="2800" dirty="0" err="1" smtClean="0"/>
              <a:t>Systolic</a:t>
            </a:r>
            <a:r>
              <a:rPr lang="nb-NO" sz="2800" dirty="0" smtClean="0"/>
              <a:t> BP) til «Test Variable(s)», </a:t>
            </a:r>
            <a:endParaRPr lang="nb-NO" sz="28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563888" y="2708920"/>
            <a:ext cx="3096344" cy="12961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9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Paret eller uavhengig oppsett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dirty="0" smtClean="0"/>
              <a:t>Når man sammenligner gjennomsnitt i forskjellige grupper må man skille mellom to ulike oppsett:</a:t>
            </a:r>
          </a:p>
          <a:p>
            <a:pPr>
              <a:buFontTx/>
              <a:buChar char="-"/>
            </a:pPr>
            <a:r>
              <a:rPr lang="nb-NO" sz="2800" dirty="0" smtClean="0"/>
              <a:t>Parede observasjoner; </a:t>
            </a:r>
            <a:r>
              <a:rPr lang="nb-NO" sz="2800" dirty="0" smtClean="0">
                <a:solidFill>
                  <a:srgbClr val="FF0000"/>
                </a:solidFill>
              </a:rPr>
              <a:t>samme</a:t>
            </a:r>
            <a:r>
              <a:rPr lang="nb-NO" sz="2800" dirty="0" smtClean="0"/>
              <a:t> individ er målt </a:t>
            </a:r>
            <a:r>
              <a:rPr lang="nb-NO" sz="2800" dirty="0" smtClean="0">
                <a:solidFill>
                  <a:srgbClr val="FF0000"/>
                </a:solidFill>
              </a:rPr>
              <a:t>to</a:t>
            </a:r>
            <a:r>
              <a:rPr lang="nb-NO" sz="2800" dirty="0" smtClean="0"/>
              <a:t> ganger, f. eks. før og etter behandling.</a:t>
            </a:r>
          </a:p>
          <a:p>
            <a:pPr>
              <a:buFontTx/>
              <a:buChar char="-"/>
            </a:pPr>
            <a:r>
              <a:rPr lang="nb-NO" sz="2800" dirty="0" smtClean="0"/>
              <a:t>To utvalg; med to </a:t>
            </a:r>
            <a:r>
              <a:rPr lang="nb-NO" sz="2800" dirty="0" smtClean="0">
                <a:solidFill>
                  <a:srgbClr val="FF0000"/>
                </a:solidFill>
              </a:rPr>
              <a:t>uavhengige</a:t>
            </a:r>
            <a:r>
              <a:rPr lang="nb-NO" sz="2800" dirty="0" smtClean="0"/>
              <a:t> grupper med individer er målt, f. eks behandling og placebo</a:t>
            </a:r>
            <a:r>
              <a:rPr lang="nb-NO" sz="2800" dirty="0"/>
              <a:t>. </a:t>
            </a:r>
            <a:endParaRPr lang="nb-NO" sz="2800" dirty="0" smtClean="0"/>
          </a:p>
          <a:p>
            <a:pPr marL="0" indent="0">
              <a:buNone/>
            </a:pPr>
            <a:r>
              <a:rPr lang="nb-NO" sz="2800" dirty="0" smtClean="0"/>
              <a:t>Dette </a:t>
            </a:r>
            <a:r>
              <a:rPr lang="nb-NO" sz="2800" dirty="0"/>
              <a:t>gir to </a:t>
            </a:r>
            <a:r>
              <a:rPr lang="nb-NO" sz="2800" dirty="0" smtClean="0"/>
              <a:t>forskjellige t-tester</a:t>
            </a:r>
            <a:r>
              <a:rPr lang="nb-NO" sz="2800" dirty="0"/>
              <a:t>: </a:t>
            </a:r>
          </a:p>
          <a:p>
            <a:r>
              <a:rPr lang="nb-NO" sz="2800" dirty="0" err="1">
                <a:solidFill>
                  <a:schemeClr val="accent1"/>
                </a:solidFill>
              </a:rPr>
              <a:t>Paired</a:t>
            </a:r>
            <a:r>
              <a:rPr lang="nb-NO" sz="2800" dirty="0">
                <a:solidFill>
                  <a:schemeClr val="accent1"/>
                </a:solidFill>
              </a:rPr>
              <a:t> sample t-test</a:t>
            </a:r>
          </a:p>
          <a:p>
            <a:r>
              <a:rPr lang="nb-NO" sz="2800" dirty="0" err="1">
                <a:solidFill>
                  <a:schemeClr val="accent1"/>
                </a:solidFill>
              </a:rPr>
              <a:t>Independent</a:t>
            </a:r>
            <a:r>
              <a:rPr lang="nb-NO" sz="2800" dirty="0">
                <a:solidFill>
                  <a:schemeClr val="accent1"/>
                </a:solidFill>
              </a:rPr>
              <a:t> sample t-test</a:t>
            </a:r>
          </a:p>
          <a:p>
            <a:pPr marL="0" indent="0">
              <a:buNone/>
            </a:pPr>
            <a:endParaRPr lang="nb-NO" sz="2800" dirty="0" smtClean="0"/>
          </a:p>
        </p:txBody>
      </p:sp>
    </p:spTree>
    <p:extLst>
      <p:ext uri="{BB962C8B-B14F-4D97-AF65-F5344CB8AC3E}">
        <p14:creationId xmlns:p14="http://schemas.microsoft.com/office/powerpoint/2010/main" val="57055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44100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78488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For å teste om forskjellen i gjennomsnitt: </a:t>
            </a:r>
          </a:p>
          <a:p>
            <a:r>
              <a:rPr lang="nb-NO" sz="2800" dirty="0" smtClean="0"/>
              <a:t>Velg «</a:t>
            </a:r>
            <a:r>
              <a:rPr lang="nb-NO" sz="2800" dirty="0" err="1" smtClean="0"/>
              <a:t>Analyze</a:t>
            </a:r>
            <a:r>
              <a:rPr lang="nb-NO" sz="2800" dirty="0" smtClean="0"/>
              <a:t> =&gt; </a:t>
            </a:r>
            <a:r>
              <a:rPr lang="nb-NO" sz="2800" dirty="0" err="1" smtClean="0"/>
              <a:t>Compare</a:t>
            </a:r>
            <a:r>
              <a:rPr lang="nb-NO" sz="2800" dirty="0" smtClean="0"/>
              <a:t> </a:t>
            </a:r>
            <a:r>
              <a:rPr lang="nb-NO" sz="2800" dirty="0" err="1" smtClean="0"/>
              <a:t>Means</a:t>
            </a:r>
            <a:r>
              <a:rPr lang="nb-NO" sz="2800" dirty="0" smtClean="0"/>
              <a:t> =&gt; </a:t>
            </a:r>
            <a:r>
              <a:rPr lang="nb-NO" sz="2800" dirty="0" err="1" smtClean="0"/>
              <a:t>Independent</a:t>
            </a:r>
            <a:r>
              <a:rPr lang="nb-NO" sz="2800" dirty="0" smtClean="0"/>
              <a:t> Samples T test» </a:t>
            </a:r>
          </a:p>
          <a:p>
            <a:r>
              <a:rPr lang="nb-NO" sz="2800" dirty="0" smtClean="0"/>
              <a:t>Flytt den kontinuerlige variabelen (</a:t>
            </a:r>
            <a:r>
              <a:rPr lang="nb-NO" sz="2800" i="1" dirty="0" err="1" smtClean="0"/>
              <a:t>Systolic</a:t>
            </a:r>
            <a:r>
              <a:rPr lang="nb-NO" sz="2800" i="1" dirty="0" smtClean="0"/>
              <a:t> BP</a:t>
            </a:r>
            <a:r>
              <a:rPr lang="nb-NO" sz="2800" dirty="0" smtClean="0"/>
              <a:t>) til «Test Variable(s)» og gruppeindikator (</a:t>
            </a:r>
            <a:r>
              <a:rPr lang="nb-NO" sz="2800" i="1" dirty="0" err="1" smtClean="0"/>
              <a:t>Smoker</a:t>
            </a:r>
            <a:r>
              <a:rPr lang="nb-NO" sz="2800" dirty="0" smtClean="0"/>
              <a:t>) til «</a:t>
            </a:r>
            <a:r>
              <a:rPr lang="nb-NO" sz="2800" dirty="0" err="1" smtClean="0"/>
              <a:t>Grouping</a:t>
            </a:r>
            <a:r>
              <a:rPr lang="nb-NO" sz="2800" dirty="0" smtClean="0"/>
              <a:t> Variable», og klikk «</a:t>
            </a:r>
            <a:r>
              <a:rPr lang="nb-NO" sz="2800" dirty="0" err="1" smtClean="0"/>
              <a:t>Define</a:t>
            </a:r>
            <a:r>
              <a:rPr lang="nb-NO" sz="2800" dirty="0" smtClean="0"/>
              <a:t> Groups»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68638" y="3341789"/>
            <a:ext cx="879626" cy="217544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49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58232"/>
            <a:ext cx="4309492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78488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For å teste om forskjellen i gjennomsnitt: </a:t>
            </a:r>
          </a:p>
          <a:p>
            <a:r>
              <a:rPr lang="nb-NO" sz="2800" dirty="0" smtClean="0"/>
              <a:t>Velg «</a:t>
            </a:r>
            <a:r>
              <a:rPr lang="nb-NO" sz="2800" dirty="0" err="1" smtClean="0"/>
              <a:t>Analyze</a:t>
            </a:r>
            <a:r>
              <a:rPr lang="nb-NO" sz="2800" dirty="0" smtClean="0"/>
              <a:t> =&gt; </a:t>
            </a:r>
            <a:r>
              <a:rPr lang="nb-NO" sz="2800" dirty="0" err="1" smtClean="0"/>
              <a:t>Compare</a:t>
            </a:r>
            <a:r>
              <a:rPr lang="nb-NO" sz="2800" dirty="0" smtClean="0"/>
              <a:t> </a:t>
            </a:r>
            <a:r>
              <a:rPr lang="nb-NO" sz="2800" dirty="0" err="1" smtClean="0"/>
              <a:t>Means</a:t>
            </a:r>
            <a:r>
              <a:rPr lang="nb-NO" sz="2800" dirty="0" smtClean="0"/>
              <a:t> =&gt; </a:t>
            </a:r>
            <a:r>
              <a:rPr lang="nb-NO" sz="2800" dirty="0" err="1" smtClean="0"/>
              <a:t>Independent</a:t>
            </a:r>
            <a:r>
              <a:rPr lang="nb-NO" sz="2800" dirty="0" smtClean="0"/>
              <a:t> Samples T test» </a:t>
            </a:r>
          </a:p>
          <a:p>
            <a:r>
              <a:rPr lang="nb-NO" sz="2800" dirty="0" smtClean="0"/>
              <a:t>Flytt den kontinuerlige variabelen (</a:t>
            </a:r>
            <a:r>
              <a:rPr lang="nb-NO" sz="2800" i="1" dirty="0" err="1" smtClean="0"/>
              <a:t>Systolic</a:t>
            </a:r>
            <a:r>
              <a:rPr lang="nb-NO" sz="2800" i="1" dirty="0" smtClean="0"/>
              <a:t> BP</a:t>
            </a:r>
            <a:r>
              <a:rPr lang="nb-NO" sz="2800" dirty="0" smtClean="0"/>
              <a:t>) til «Test Variable(s)» og gruppeindikator (</a:t>
            </a:r>
            <a:r>
              <a:rPr lang="nb-NO" sz="2800" i="1" dirty="0" err="1" smtClean="0"/>
              <a:t>Smoker</a:t>
            </a:r>
            <a:r>
              <a:rPr lang="nb-NO" sz="2800" dirty="0" smtClean="0"/>
              <a:t>) til «</a:t>
            </a:r>
            <a:r>
              <a:rPr lang="nb-NO" sz="2800" dirty="0" err="1" smtClean="0"/>
              <a:t>Grouping</a:t>
            </a:r>
            <a:r>
              <a:rPr lang="nb-NO" sz="2800" dirty="0" smtClean="0"/>
              <a:t> Variable», og klikk «</a:t>
            </a:r>
            <a:r>
              <a:rPr lang="nb-NO" sz="2800" dirty="0" err="1" smtClean="0"/>
              <a:t>Define</a:t>
            </a:r>
            <a:r>
              <a:rPr lang="nb-NO" sz="2800" dirty="0" smtClean="0"/>
              <a:t> Groups»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355976" y="4653136"/>
            <a:ext cx="2232248" cy="11478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3528" y="3357944"/>
            <a:ext cx="4320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Gruppeindikator er </a:t>
            </a:r>
            <a:r>
              <a:rPr lang="nb-NO" sz="2800" dirty="0" smtClean="0"/>
              <a:t>definert </a:t>
            </a:r>
            <a:r>
              <a:rPr lang="nb-NO" sz="2800" dirty="0"/>
              <a:t>‘Røyker=1’, ‘Ikke-røyker=0</a:t>
            </a:r>
            <a:r>
              <a:rPr lang="nb-NO" sz="2800" dirty="0" smtClean="0"/>
              <a:t>’ (sjekkes i Variable </a:t>
            </a:r>
            <a:r>
              <a:rPr lang="nb-NO" sz="2800" dirty="0" err="1" smtClean="0"/>
              <a:t>view</a:t>
            </a:r>
            <a:r>
              <a:rPr lang="nb-NO" sz="2800" dirty="0" smtClean="0"/>
              <a:t>): </a:t>
            </a:r>
            <a:endParaRPr lang="nb-NO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Skriv inn 0 ved Group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17253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501" y="3501008"/>
            <a:ext cx="4309492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78488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For å teste om forskjellen i gjennomsnitt: </a:t>
            </a:r>
          </a:p>
          <a:p>
            <a:r>
              <a:rPr lang="nb-NO" sz="2800" dirty="0" smtClean="0"/>
              <a:t>Velg «</a:t>
            </a:r>
            <a:r>
              <a:rPr lang="nb-NO" sz="2800" dirty="0" err="1" smtClean="0"/>
              <a:t>Analyze</a:t>
            </a:r>
            <a:r>
              <a:rPr lang="nb-NO" sz="2800" dirty="0" smtClean="0"/>
              <a:t> =&gt; </a:t>
            </a:r>
            <a:r>
              <a:rPr lang="nb-NO" sz="2800" dirty="0" err="1" smtClean="0"/>
              <a:t>Compare</a:t>
            </a:r>
            <a:r>
              <a:rPr lang="nb-NO" sz="2800" dirty="0" smtClean="0"/>
              <a:t> </a:t>
            </a:r>
            <a:r>
              <a:rPr lang="nb-NO" sz="2800" dirty="0" err="1" smtClean="0"/>
              <a:t>Means</a:t>
            </a:r>
            <a:r>
              <a:rPr lang="nb-NO" sz="2800" dirty="0" smtClean="0"/>
              <a:t> =&gt; </a:t>
            </a:r>
            <a:r>
              <a:rPr lang="nb-NO" sz="2800" dirty="0" err="1" smtClean="0"/>
              <a:t>Independent</a:t>
            </a:r>
            <a:r>
              <a:rPr lang="nb-NO" sz="2800" dirty="0" smtClean="0"/>
              <a:t> Samples T test» </a:t>
            </a:r>
          </a:p>
          <a:p>
            <a:r>
              <a:rPr lang="nb-NO" sz="2800" dirty="0" smtClean="0"/>
              <a:t>Flytt den kontinuerlige variabelen (</a:t>
            </a:r>
            <a:r>
              <a:rPr lang="nb-NO" sz="2800" i="1" dirty="0" err="1" smtClean="0"/>
              <a:t>Systolic</a:t>
            </a:r>
            <a:r>
              <a:rPr lang="nb-NO" sz="2800" i="1" dirty="0" smtClean="0"/>
              <a:t> BP</a:t>
            </a:r>
            <a:r>
              <a:rPr lang="nb-NO" sz="2800" dirty="0" smtClean="0"/>
              <a:t>) til «Test Variable(s)» og gruppeindikator (</a:t>
            </a:r>
            <a:r>
              <a:rPr lang="nb-NO" sz="2800" i="1" dirty="0" err="1" smtClean="0"/>
              <a:t>Smoker</a:t>
            </a:r>
            <a:r>
              <a:rPr lang="nb-NO" sz="2800" dirty="0" smtClean="0"/>
              <a:t>) til «</a:t>
            </a:r>
            <a:r>
              <a:rPr lang="nb-NO" sz="2800" dirty="0" err="1" smtClean="0"/>
              <a:t>Grouping</a:t>
            </a:r>
            <a:r>
              <a:rPr lang="nb-NO" sz="2800" dirty="0" smtClean="0"/>
              <a:t> Variable», og klikk «</a:t>
            </a:r>
            <a:r>
              <a:rPr lang="nb-NO" sz="2800" dirty="0" err="1" smtClean="0"/>
              <a:t>Define</a:t>
            </a:r>
            <a:r>
              <a:rPr lang="nb-NO" sz="2800" dirty="0" smtClean="0"/>
              <a:t> Groups»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139952" y="4858863"/>
            <a:ext cx="2664296" cy="4423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3528" y="3357944"/>
            <a:ext cx="4320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Gruppeindikator er </a:t>
            </a:r>
            <a:r>
              <a:rPr lang="nb-NO" sz="2800" dirty="0" smtClean="0"/>
              <a:t>definert </a:t>
            </a:r>
            <a:r>
              <a:rPr lang="nb-NO" sz="2800" dirty="0"/>
              <a:t>‘Røyker=1’, ‘Ikke-røyker=0</a:t>
            </a:r>
            <a:r>
              <a:rPr lang="nb-NO" sz="2800" dirty="0" smtClean="0"/>
              <a:t>’:</a:t>
            </a:r>
          </a:p>
          <a:p>
            <a:r>
              <a:rPr lang="nb-NO" sz="2800" dirty="0"/>
              <a:t>(sjekkes i Variable </a:t>
            </a:r>
            <a:r>
              <a:rPr lang="nb-NO" sz="2800" dirty="0" err="1"/>
              <a:t>view</a:t>
            </a:r>
            <a:r>
              <a:rPr lang="nb-NO" sz="2800" dirty="0"/>
              <a:t>): </a:t>
            </a:r>
            <a:r>
              <a:rPr lang="nb-NO" sz="2800" dirty="0" smtClean="0"/>
              <a:t> </a:t>
            </a:r>
            <a:endParaRPr lang="nb-NO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Skriv inn 0 ved Group 1, og skriv 1 ved Group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38695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299" y="3579877"/>
            <a:ext cx="4309492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78488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For å teste om forskjellen i gjennomsnitt: </a:t>
            </a:r>
          </a:p>
          <a:p>
            <a:r>
              <a:rPr lang="nb-NO" sz="2800" dirty="0" smtClean="0"/>
              <a:t>Velg «</a:t>
            </a:r>
            <a:r>
              <a:rPr lang="nb-NO" sz="2800" dirty="0" err="1" smtClean="0"/>
              <a:t>Analyze</a:t>
            </a:r>
            <a:r>
              <a:rPr lang="nb-NO" sz="2800" dirty="0" smtClean="0"/>
              <a:t> =&gt; </a:t>
            </a:r>
            <a:r>
              <a:rPr lang="nb-NO" sz="2800" dirty="0" err="1" smtClean="0"/>
              <a:t>Compare</a:t>
            </a:r>
            <a:r>
              <a:rPr lang="nb-NO" sz="2800" dirty="0" smtClean="0"/>
              <a:t> </a:t>
            </a:r>
            <a:r>
              <a:rPr lang="nb-NO" sz="2800" dirty="0" err="1" smtClean="0"/>
              <a:t>Means</a:t>
            </a:r>
            <a:r>
              <a:rPr lang="nb-NO" sz="2800" dirty="0" smtClean="0"/>
              <a:t> =&gt; </a:t>
            </a:r>
            <a:r>
              <a:rPr lang="nb-NO" sz="2800" dirty="0" err="1" smtClean="0"/>
              <a:t>Independent</a:t>
            </a:r>
            <a:r>
              <a:rPr lang="nb-NO" sz="2800" dirty="0" smtClean="0"/>
              <a:t> Samples T test» </a:t>
            </a:r>
          </a:p>
          <a:p>
            <a:r>
              <a:rPr lang="nb-NO" sz="2800" dirty="0"/>
              <a:t>Flytt den kontinuerlige variabelen (</a:t>
            </a:r>
            <a:r>
              <a:rPr lang="nb-NO" sz="2800" i="1" dirty="0" err="1"/>
              <a:t>Systolic</a:t>
            </a:r>
            <a:r>
              <a:rPr lang="nb-NO" sz="2800" i="1" dirty="0"/>
              <a:t> BP</a:t>
            </a:r>
            <a:r>
              <a:rPr lang="nb-NO" sz="2800" dirty="0"/>
              <a:t>) til «Test Variable(s)» og gruppeindikator (</a:t>
            </a:r>
            <a:r>
              <a:rPr lang="nb-NO" sz="2800" i="1" dirty="0" err="1"/>
              <a:t>Smoker</a:t>
            </a:r>
            <a:r>
              <a:rPr lang="nb-NO" sz="2800" dirty="0"/>
              <a:t>) til «</a:t>
            </a:r>
            <a:r>
              <a:rPr lang="nb-NO" sz="2800" dirty="0" err="1"/>
              <a:t>Grouping</a:t>
            </a:r>
            <a:r>
              <a:rPr lang="nb-NO" sz="2800" dirty="0"/>
              <a:t> Variable», og klikk «</a:t>
            </a:r>
            <a:r>
              <a:rPr lang="nb-NO" sz="2800" dirty="0" err="1"/>
              <a:t>Define</a:t>
            </a:r>
            <a:r>
              <a:rPr lang="nb-NO" sz="2800" dirty="0"/>
              <a:t> Groups»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139952" y="4858863"/>
            <a:ext cx="2664296" cy="4423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3528" y="3357944"/>
            <a:ext cx="43204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Gruppeindikator er definert ‘Røyker=1’, ‘Ikke-røyker=0’ (</a:t>
            </a:r>
            <a:r>
              <a:rPr lang="nb-NO" sz="2800" dirty="0"/>
              <a:t>sjekkes i Variable </a:t>
            </a:r>
            <a:r>
              <a:rPr lang="nb-NO" sz="2800" dirty="0" err="1"/>
              <a:t>view</a:t>
            </a:r>
            <a:r>
              <a:rPr lang="nb-NO" sz="2800" dirty="0"/>
              <a:t>): </a:t>
            </a:r>
            <a:endParaRPr lang="nb-NO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Skriv inn 0 ved Group 1, og skriv 1 ved Group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/>
              <a:t>Klikk «</a:t>
            </a:r>
            <a:r>
              <a:rPr lang="nb-NO" sz="2800" dirty="0" err="1" smtClean="0"/>
              <a:t>Continue</a:t>
            </a:r>
            <a:r>
              <a:rPr lang="nb-NO" sz="2800" dirty="0" smtClean="0"/>
              <a:t>» og «OK»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296406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4944"/>
            <a:ext cx="8922524" cy="299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473" y="260648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err="1" smtClean="0"/>
              <a:t>Independent</a:t>
            </a:r>
            <a:r>
              <a:rPr lang="nb-NO" sz="2800" dirty="0" smtClean="0"/>
              <a:t> Samples T test regnes ut for to antagelser</a:t>
            </a:r>
          </a:p>
          <a:p>
            <a:r>
              <a:rPr lang="nb-NO" sz="2800" dirty="0" smtClean="0"/>
              <a:t> - lik og ulik varians i de to gruppene – sjekkes med </a:t>
            </a:r>
          </a:p>
          <a:p>
            <a:r>
              <a:rPr lang="nb-NO" sz="2800" dirty="0" err="1" smtClean="0"/>
              <a:t>Levene’s</a:t>
            </a:r>
            <a:r>
              <a:rPr lang="nb-NO" sz="2800" dirty="0" smtClean="0"/>
              <a:t> test der nullhypotesen er at variansen er </a:t>
            </a:r>
            <a:r>
              <a:rPr lang="nb-NO" sz="2800" dirty="0" smtClean="0">
                <a:solidFill>
                  <a:srgbClr val="FF0000"/>
                </a:solidFill>
              </a:rPr>
              <a:t>lik:</a:t>
            </a:r>
            <a:endParaRPr lang="nb-NO" sz="28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17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4944"/>
            <a:ext cx="8922524" cy="299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473" y="260648"/>
            <a:ext cx="8352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err="1" smtClean="0"/>
              <a:t>Independent</a:t>
            </a:r>
            <a:r>
              <a:rPr lang="nb-NO" sz="2800" dirty="0" smtClean="0"/>
              <a:t> Samples T test regnes ut for to antagelser</a:t>
            </a:r>
          </a:p>
          <a:p>
            <a:r>
              <a:rPr lang="nb-NO" sz="2800" dirty="0" smtClean="0"/>
              <a:t> - lik og ulik varians i de to gruppene – sjekkes med </a:t>
            </a:r>
          </a:p>
          <a:p>
            <a:r>
              <a:rPr lang="nb-NO" sz="2800" dirty="0" err="1" smtClean="0"/>
              <a:t>Levene’s</a:t>
            </a:r>
            <a:r>
              <a:rPr lang="nb-NO" sz="2800" dirty="0" smtClean="0"/>
              <a:t> test der nullhypotesen er at variansen er </a:t>
            </a:r>
            <a:r>
              <a:rPr lang="nb-NO" sz="2800" dirty="0" smtClean="0">
                <a:solidFill>
                  <a:srgbClr val="FF0000"/>
                </a:solidFill>
              </a:rPr>
              <a:t>lik:</a:t>
            </a:r>
            <a:endParaRPr lang="nb-NO" sz="2800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accent1"/>
                </a:solidFill>
              </a:rPr>
              <a:t>Hvis p-verdien er &gt; 0.05 anta variansen lik, </a:t>
            </a:r>
          </a:p>
        </p:txBody>
      </p:sp>
      <p:sp>
        <p:nvSpPr>
          <p:cNvPr id="7" name="Rectangle 6"/>
          <p:cNvSpPr/>
          <p:nvPr/>
        </p:nvSpPr>
        <p:spPr>
          <a:xfrm>
            <a:off x="3635896" y="5301208"/>
            <a:ext cx="36004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401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4944"/>
            <a:ext cx="8922524" cy="299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473" y="260648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err="1" smtClean="0"/>
              <a:t>Independent</a:t>
            </a:r>
            <a:r>
              <a:rPr lang="nb-NO" sz="2800" dirty="0" smtClean="0"/>
              <a:t> Samples T test regnes ut for to antagelser</a:t>
            </a:r>
          </a:p>
          <a:p>
            <a:r>
              <a:rPr lang="nb-NO" sz="2800" dirty="0" smtClean="0"/>
              <a:t> - lik og ulik varians i de to gruppene – sjekkes med </a:t>
            </a:r>
          </a:p>
          <a:p>
            <a:r>
              <a:rPr lang="nb-NO" sz="2800" dirty="0" err="1" smtClean="0"/>
              <a:t>Levene’s</a:t>
            </a:r>
            <a:r>
              <a:rPr lang="nb-NO" sz="2800" dirty="0" smtClean="0"/>
              <a:t> test der nullhypotesen er at variansen er </a:t>
            </a:r>
            <a:r>
              <a:rPr lang="nb-NO" sz="2800" dirty="0" smtClean="0">
                <a:solidFill>
                  <a:srgbClr val="FF0000"/>
                </a:solidFill>
              </a:rPr>
              <a:t>lik:</a:t>
            </a:r>
            <a:endParaRPr lang="nb-NO" sz="2800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accent1"/>
                </a:solidFill>
              </a:rPr>
              <a:t>Hvis p-verdien er &gt; 0.05 anta variansen lik, og les av </a:t>
            </a:r>
            <a:r>
              <a:rPr lang="nb-NO" sz="2800" dirty="0" smtClean="0">
                <a:solidFill>
                  <a:srgbClr val="FF0000"/>
                </a:solidFill>
              </a:rPr>
              <a:t>første linje.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59632" y="5286497"/>
            <a:ext cx="93610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690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4944"/>
            <a:ext cx="8922524" cy="299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473" y="260648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err="1" smtClean="0"/>
              <a:t>Independent</a:t>
            </a:r>
            <a:r>
              <a:rPr lang="nb-NO" sz="2800" dirty="0" smtClean="0"/>
              <a:t> Samples T test regnes ut for to antagelser</a:t>
            </a:r>
          </a:p>
          <a:p>
            <a:r>
              <a:rPr lang="nb-NO" sz="2800" dirty="0" smtClean="0"/>
              <a:t> - lik og ulik varians i de to gruppene – sjekkes med </a:t>
            </a:r>
          </a:p>
          <a:p>
            <a:r>
              <a:rPr lang="nb-NO" sz="2800" dirty="0" err="1" smtClean="0"/>
              <a:t>Levene’s</a:t>
            </a:r>
            <a:r>
              <a:rPr lang="nb-NO" sz="2800" dirty="0" smtClean="0"/>
              <a:t> test der nullhypotesen er at variansen er </a:t>
            </a:r>
            <a:r>
              <a:rPr lang="nb-NO" sz="2800" dirty="0" smtClean="0">
                <a:solidFill>
                  <a:srgbClr val="FF0000"/>
                </a:solidFill>
              </a:rPr>
              <a:t>lik:</a:t>
            </a:r>
            <a:endParaRPr lang="nb-NO" sz="2800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accent1"/>
                </a:solidFill>
              </a:rPr>
              <a:t>Hvis p-verdien er &gt; 0.05 anta variansen lik, og les av første linje.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accent1"/>
                </a:solidFill>
              </a:rPr>
              <a:t>Hvis p-verdien er &lt; 0.05 anta variansen ulik, </a:t>
            </a:r>
          </a:p>
        </p:txBody>
      </p:sp>
      <p:sp>
        <p:nvSpPr>
          <p:cNvPr id="6" name="Rectangle 5"/>
          <p:cNvSpPr/>
          <p:nvPr/>
        </p:nvSpPr>
        <p:spPr>
          <a:xfrm>
            <a:off x="3635896" y="5301208"/>
            <a:ext cx="36004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372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4944"/>
            <a:ext cx="8922524" cy="299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473" y="260648"/>
            <a:ext cx="83529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err="1" smtClean="0"/>
              <a:t>Independent</a:t>
            </a:r>
            <a:r>
              <a:rPr lang="nb-NO" sz="2800" dirty="0" smtClean="0"/>
              <a:t> Samples T test regnes ut for to antagelser</a:t>
            </a:r>
          </a:p>
          <a:p>
            <a:r>
              <a:rPr lang="nb-NO" sz="2800" dirty="0" smtClean="0"/>
              <a:t> - lik og ulik varians i de to gruppene – sjekkes med </a:t>
            </a:r>
          </a:p>
          <a:p>
            <a:r>
              <a:rPr lang="nb-NO" sz="2800" dirty="0" err="1" smtClean="0"/>
              <a:t>Levene’s</a:t>
            </a:r>
            <a:r>
              <a:rPr lang="nb-NO" sz="2800" dirty="0" smtClean="0"/>
              <a:t> test der nullhypotesen er at variansen er </a:t>
            </a:r>
            <a:r>
              <a:rPr lang="nb-NO" sz="2800" dirty="0" smtClean="0">
                <a:solidFill>
                  <a:srgbClr val="FF0000"/>
                </a:solidFill>
              </a:rPr>
              <a:t>lik:</a:t>
            </a:r>
            <a:endParaRPr lang="nb-NO" sz="2800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accent1"/>
                </a:solidFill>
              </a:rPr>
              <a:t>Hvis p-verdien er &gt; 0.05 anta variansen lik, og les av første linje.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accent1"/>
                </a:solidFill>
              </a:rPr>
              <a:t>Hvis p-verdien er &lt; 0.05 anta variansen ulik, og les av </a:t>
            </a:r>
            <a:r>
              <a:rPr lang="nb-NO" sz="2800" dirty="0" smtClean="0">
                <a:solidFill>
                  <a:srgbClr val="FF0000"/>
                </a:solidFill>
              </a:rPr>
              <a:t>andre linje.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259830" y="5517232"/>
            <a:ext cx="1008112" cy="3282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449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24944"/>
            <a:ext cx="8922524" cy="299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473" y="260648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For </a:t>
            </a:r>
            <a:r>
              <a:rPr lang="nb-NO" sz="2800" dirty="0" err="1" smtClean="0"/>
              <a:t>Systolic</a:t>
            </a:r>
            <a:r>
              <a:rPr lang="nb-NO" sz="2800" dirty="0" smtClean="0"/>
              <a:t> Blood </a:t>
            </a:r>
            <a:r>
              <a:rPr lang="nb-NO" sz="2800" dirty="0" err="1" smtClean="0"/>
              <a:t>pressure</a:t>
            </a:r>
            <a:r>
              <a:rPr lang="nb-NO" sz="2800" dirty="0" smtClean="0"/>
              <a:t> i </a:t>
            </a:r>
            <a:r>
              <a:rPr lang="nb-NO" sz="2800" dirty="0" err="1" smtClean="0"/>
              <a:t>Smoker</a:t>
            </a:r>
            <a:r>
              <a:rPr lang="nb-NO" sz="2800" dirty="0" smtClean="0"/>
              <a:t> og Non-</a:t>
            </a:r>
            <a:r>
              <a:rPr lang="nb-NO" sz="2800" dirty="0" err="1" smtClean="0"/>
              <a:t>Smoker</a:t>
            </a:r>
            <a:r>
              <a:rPr lang="nb-NO" sz="2800" dirty="0"/>
              <a:t> </a:t>
            </a:r>
            <a:r>
              <a:rPr lang="nb-NO" sz="2800" dirty="0" smtClean="0"/>
              <a:t>er </a:t>
            </a:r>
            <a:r>
              <a:rPr lang="nb-NO" sz="2800" dirty="0" err="1" smtClean="0"/>
              <a:t>Levene’s</a:t>
            </a:r>
            <a:r>
              <a:rPr lang="nb-NO" sz="2800" dirty="0" smtClean="0"/>
              <a:t> test ikke signifikant (p=0.7). Vi antar derfor lik varians i de to gruppene </a:t>
            </a:r>
          </a:p>
        </p:txBody>
      </p:sp>
      <p:sp>
        <p:nvSpPr>
          <p:cNvPr id="5" name="Rectangle 4"/>
          <p:cNvSpPr/>
          <p:nvPr/>
        </p:nvSpPr>
        <p:spPr>
          <a:xfrm>
            <a:off x="5148064" y="5280323"/>
            <a:ext cx="64807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123728" y="1412776"/>
            <a:ext cx="1800200" cy="39604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77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Eksempler</a:t>
            </a:r>
            <a:endParaRPr lang="nb-NO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467570"/>
              </p:ext>
            </p:extLst>
          </p:nvPr>
        </p:nvGraphicFramePr>
        <p:xfrm>
          <a:off x="971600" y="1484784"/>
          <a:ext cx="7200800" cy="4258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2447"/>
                <a:gridCol w="3628353"/>
              </a:tblGrid>
              <a:tr h="473202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Paret oppsett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Uavhengig</a:t>
                      </a:r>
                      <a:r>
                        <a:rPr lang="nb-NO" sz="2400" baseline="0" dirty="0" smtClean="0"/>
                        <a:t> oppsett</a:t>
                      </a:r>
                      <a:endParaRPr lang="nb-NO" sz="2400" dirty="0"/>
                    </a:p>
                  </a:txBody>
                  <a:tcPr/>
                </a:tc>
              </a:tr>
              <a:tr h="851764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Før</a:t>
                      </a:r>
                      <a:r>
                        <a:rPr lang="nb-NO" sz="2400" baseline="0" dirty="0" smtClean="0"/>
                        <a:t> og etter behandling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400" dirty="0" smtClean="0"/>
                        <a:t>Menn</a:t>
                      </a:r>
                      <a:r>
                        <a:rPr lang="nb-NO" sz="2400" baseline="0" dirty="0" smtClean="0"/>
                        <a:t> og kvinner</a:t>
                      </a:r>
                      <a:endParaRPr lang="nb-NO" sz="2400" dirty="0"/>
                    </a:p>
                  </a:txBody>
                  <a:tcPr/>
                </a:tc>
              </a:tr>
              <a:tr h="1230324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To ulike behandlinger</a:t>
                      </a:r>
                      <a:r>
                        <a:rPr lang="nb-NO" sz="2400" baseline="0" dirty="0" smtClean="0"/>
                        <a:t> på samme individ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Behandling</a:t>
                      </a:r>
                      <a:r>
                        <a:rPr lang="nb-NO" sz="2400" baseline="0" dirty="0" smtClean="0"/>
                        <a:t> og placebo i to uavhengige grupper</a:t>
                      </a:r>
                      <a:endParaRPr lang="nb-NO" sz="2400" dirty="0" smtClean="0"/>
                    </a:p>
                  </a:txBody>
                  <a:tcPr/>
                </a:tc>
              </a:tr>
              <a:tr h="1230324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Behandling</a:t>
                      </a:r>
                      <a:r>
                        <a:rPr lang="nb-NO" sz="2400" baseline="0" dirty="0" smtClean="0"/>
                        <a:t> og placebo med eneggede tvillinger 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Case og</a:t>
                      </a:r>
                      <a:r>
                        <a:rPr lang="nb-NO" sz="2400" baseline="0" dirty="0" smtClean="0"/>
                        <a:t> kontroll </a:t>
                      </a:r>
                      <a:endParaRPr lang="nb-NO" sz="2400" dirty="0"/>
                    </a:p>
                  </a:txBody>
                  <a:tcPr/>
                </a:tc>
              </a:tr>
              <a:tr h="473202"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…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 smtClean="0"/>
                        <a:t>…</a:t>
                      </a:r>
                      <a:endParaRPr lang="nb-NO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99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43" y="2564904"/>
            <a:ext cx="8922524" cy="299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473" y="260648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For systolisk blodtrykk hos røykere og ikke-røykere er </a:t>
            </a:r>
            <a:r>
              <a:rPr lang="nb-NO" sz="2800" dirty="0" err="1" smtClean="0"/>
              <a:t>Levene’s</a:t>
            </a:r>
            <a:r>
              <a:rPr lang="nb-NO" sz="2800" dirty="0" smtClean="0"/>
              <a:t> test ikke signifikant (p=0.7). Vi antar derfor lik varians i de to gruppene og bruker øverste linje, </a:t>
            </a:r>
          </a:p>
        </p:txBody>
      </p:sp>
      <p:sp>
        <p:nvSpPr>
          <p:cNvPr id="5" name="Rectangle 4"/>
          <p:cNvSpPr/>
          <p:nvPr/>
        </p:nvSpPr>
        <p:spPr>
          <a:xfrm>
            <a:off x="5292080" y="4941168"/>
            <a:ext cx="64807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/>
          <p:cNvSpPr/>
          <p:nvPr/>
        </p:nvSpPr>
        <p:spPr>
          <a:xfrm>
            <a:off x="2771800" y="3429000"/>
            <a:ext cx="504056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646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43" y="2564904"/>
            <a:ext cx="8922524" cy="299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473" y="260648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For systolisk blodtrykk hos røykere og ikke-røykere er </a:t>
            </a:r>
            <a:r>
              <a:rPr lang="nb-NO" sz="2800" dirty="0" err="1" smtClean="0"/>
              <a:t>Levene’s</a:t>
            </a:r>
            <a:r>
              <a:rPr lang="nb-NO" sz="2800" dirty="0" smtClean="0"/>
              <a:t> test ikke signifikant (p=0.7). Vi antar derfor lik varians i de to gruppene og bruker øverste linje, </a:t>
            </a:r>
          </a:p>
          <a:p>
            <a:r>
              <a:rPr lang="nb-NO" sz="2800" dirty="0" smtClean="0"/>
              <a:t>p-verdien for forskjellen mellom gjennomsnittene i gruppene er ikke signifikant.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292080" y="4941168"/>
            <a:ext cx="64807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/>
          <p:cNvSpPr/>
          <p:nvPr/>
        </p:nvSpPr>
        <p:spPr>
          <a:xfrm>
            <a:off x="2771800" y="3429000"/>
            <a:ext cx="504056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ctangle 1"/>
          <p:cNvSpPr/>
          <p:nvPr/>
        </p:nvSpPr>
        <p:spPr>
          <a:xfrm>
            <a:off x="323528" y="5811438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800" dirty="0"/>
              <a:t>Konklusjon: Det er ikke forskjell i systolisk blodtrykk hos røykere og ikke-røykere. </a:t>
            </a:r>
            <a:r>
              <a:rPr lang="nb-NO" sz="2800" dirty="0" smtClean="0"/>
              <a:t>Mystisk? Kommer tilbake!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61789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err="1" smtClean="0"/>
              <a:t>Caerphilly</a:t>
            </a:r>
            <a:r>
              <a:rPr lang="nb-NO" dirty="0" smtClean="0"/>
              <a:t>-studien registrerte mange ulike livstilmarkører og målinger fra blod, bl. a. røyking (</a:t>
            </a:r>
            <a:r>
              <a:rPr lang="nb-NO" i="1" dirty="0" err="1" smtClean="0"/>
              <a:t>cursmoke</a:t>
            </a:r>
            <a:r>
              <a:rPr lang="nb-NO" dirty="0" smtClean="0"/>
              <a:t>) og HLD kolesterol (</a:t>
            </a:r>
            <a:r>
              <a:rPr lang="nb-NO" i="1" dirty="0" err="1" smtClean="0"/>
              <a:t>hdlchol</a:t>
            </a:r>
            <a:r>
              <a:rPr lang="nb-NO" dirty="0" smtClean="0"/>
              <a:t>).</a:t>
            </a:r>
            <a:endParaRPr lang="nb-NO" i="1" dirty="0" smtClean="0"/>
          </a:p>
          <a:p>
            <a:pPr marL="0" indent="0">
              <a:buNone/>
            </a:pPr>
            <a:endParaRPr lang="nb-NO" i="1" dirty="0"/>
          </a:p>
          <a:p>
            <a:pPr marL="0" indent="0">
              <a:buNone/>
            </a:pPr>
            <a:r>
              <a:rPr lang="nb-NO" dirty="0" smtClean="0"/>
              <a:t>Avgjør om nivået av HLD kolesterol er forskjellig hos røykere og ikke-røykere.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3444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Ikke-parametriske tester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Det hender at variablene man er interessert i ikke er normalfordelt, f. eks. kan fordelingen være svært skjev eller ha mange </a:t>
            </a:r>
            <a:r>
              <a:rPr lang="nb-NO" dirty="0"/>
              <a:t>ekstreme verdier/</a:t>
            </a:r>
            <a:r>
              <a:rPr lang="nb-NO" dirty="0" err="1"/>
              <a:t>outliers</a:t>
            </a:r>
            <a:r>
              <a:rPr lang="nb-NO" dirty="0"/>
              <a:t>.</a:t>
            </a: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40799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Ikke-parametriske tester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Det hender at variablene man er interessert i ikke er normalfordelt, f. eks. kan fordelingen være svært skjev eller ha mange ekstreme verdier/</a:t>
            </a:r>
            <a:r>
              <a:rPr lang="nb-NO" dirty="0" err="1" smtClean="0"/>
              <a:t>outliers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r>
              <a:rPr lang="nb-NO" dirty="0" smtClean="0"/>
              <a:t>Da har man to muligheter: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Transformasjon av variabelen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Ikke-parametriske tester.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90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220" y="247186"/>
            <a:ext cx="3960440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Vi ser på fordeling av </a:t>
            </a:r>
            <a:r>
              <a:rPr lang="nb-NO" dirty="0" err="1" smtClean="0"/>
              <a:t>triglyserider</a:t>
            </a:r>
            <a:r>
              <a:rPr lang="nb-NO" dirty="0"/>
              <a:t> (mg/</a:t>
            </a:r>
            <a:r>
              <a:rPr lang="nb-NO" dirty="0" err="1"/>
              <a:t>dL</a:t>
            </a:r>
            <a:r>
              <a:rPr lang="nb-NO" dirty="0" smtClean="0"/>
              <a:t>) i </a:t>
            </a:r>
            <a:r>
              <a:rPr lang="nb-NO" dirty="0" err="1" smtClean="0"/>
              <a:t>Caerphilly</a:t>
            </a:r>
            <a:r>
              <a:rPr lang="nb-NO" dirty="0" smtClean="0"/>
              <a:t>-studien. </a:t>
            </a:r>
          </a:p>
          <a:p>
            <a:pPr marL="0" indent="0">
              <a:buNone/>
            </a:pPr>
            <a:r>
              <a:rPr lang="nb-NO" dirty="0" smtClean="0">
                <a:solidFill>
                  <a:srgbClr val="FF0000"/>
                </a:solidFill>
              </a:rPr>
              <a:t>Ikke normalfordelt!</a:t>
            </a:r>
            <a:endParaRPr lang="nb-NO" dirty="0">
              <a:solidFill>
                <a:srgbClr val="FF0000"/>
              </a:soli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83888"/>
            <a:ext cx="5155852" cy="413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8640"/>
            <a:ext cx="4165485" cy="359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510" y="3680212"/>
            <a:ext cx="3965930" cy="317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05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r>
              <a:rPr lang="nb-NO" dirty="0" smtClean="0"/>
              <a:t>Vi ønsker å teste om det forskjell i </a:t>
            </a:r>
            <a:r>
              <a:rPr lang="nb-NO" dirty="0" err="1" smtClean="0"/>
              <a:t>triglyserider</a:t>
            </a:r>
            <a:r>
              <a:rPr lang="nb-NO" dirty="0" smtClean="0"/>
              <a:t> mellom røykere og ikke-røykere, men vi kan ikke bruke t-testen direkte. </a:t>
            </a:r>
          </a:p>
          <a:p>
            <a:r>
              <a:rPr lang="nb-NO" dirty="0" smtClean="0"/>
              <a:t>Et alternativ er å bruke en ikke-parametrisk test og de vanligste er:</a:t>
            </a:r>
          </a:p>
        </p:txBody>
      </p:sp>
    </p:spTree>
    <p:extLst>
      <p:ext uri="{BB962C8B-B14F-4D97-AF65-F5344CB8AC3E}">
        <p14:creationId xmlns:p14="http://schemas.microsoft.com/office/powerpoint/2010/main" val="234564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320479"/>
          </a:xfrm>
        </p:spPr>
        <p:txBody>
          <a:bodyPr/>
          <a:lstStyle/>
          <a:p>
            <a:r>
              <a:rPr lang="nb-NO" dirty="0" smtClean="0"/>
              <a:t>Vi ønsker å teste om det forskjell i </a:t>
            </a:r>
            <a:r>
              <a:rPr lang="nb-NO" dirty="0" err="1" smtClean="0"/>
              <a:t>triglyserider</a:t>
            </a:r>
            <a:r>
              <a:rPr lang="nb-NO" dirty="0" smtClean="0"/>
              <a:t> mellom røykere og ikke-røykere, men vi kan ikke bruke t-testen direkte. </a:t>
            </a:r>
          </a:p>
          <a:p>
            <a:r>
              <a:rPr lang="nb-NO" dirty="0" smtClean="0"/>
              <a:t>Et alternativ er å bruke en ikke-parametrisk test og de vanligste er:</a:t>
            </a:r>
          </a:p>
          <a:p>
            <a:pPr marL="1314450" lvl="2" indent="-514350"/>
            <a:r>
              <a:rPr lang="nb-NO" sz="2800" dirty="0" err="1" smtClean="0">
                <a:solidFill>
                  <a:srgbClr val="FF0000"/>
                </a:solidFill>
              </a:rPr>
              <a:t>Wilcoxon</a:t>
            </a:r>
            <a:r>
              <a:rPr lang="nb-NO" sz="2800" dirty="0" smtClean="0">
                <a:solidFill>
                  <a:srgbClr val="FF0000"/>
                </a:solidFill>
              </a:rPr>
              <a:t> </a:t>
            </a:r>
            <a:r>
              <a:rPr lang="nb-NO" sz="2800" dirty="0" err="1" smtClean="0">
                <a:solidFill>
                  <a:srgbClr val="FF0000"/>
                </a:solidFill>
              </a:rPr>
              <a:t>signed</a:t>
            </a:r>
            <a:r>
              <a:rPr lang="nb-NO" sz="2800" dirty="0" smtClean="0">
                <a:solidFill>
                  <a:srgbClr val="FF0000"/>
                </a:solidFill>
              </a:rPr>
              <a:t> rank test </a:t>
            </a:r>
            <a:r>
              <a:rPr lang="nb-NO" sz="2800" dirty="0" smtClean="0"/>
              <a:t>for paret t-test</a:t>
            </a:r>
          </a:p>
          <a:p>
            <a:pPr marL="1314450" lvl="2" indent="-514350"/>
            <a:r>
              <a:rPr lang="nb-NO" sz="2800" dirty="0" smtClean="0">
                <a:solidFill>
                  <a:srgbClr val="FF0000"/>
                </a:solidFill>
              </a:rPr>
              <a:t>Mann-Whitney U test </a:t>
            </a:r>
            <a:r>
              <a:rPr lang="nb-NO" sz="2800" dirty="0" smtClean="0"/>
              <a:t>for uavhengig sample t-test (kalles også </a:t>
            </a:r>
            <a:r>
              <a:rPr lang="nb-NO" sz="2800" dirty="0" err="1" smtClean="0"/>
              <a:t>Wilcoxon</a:t>
            </a:r>
            <a:r>
              <a:rPr lang="nb-NO" sz="2800" dirty="0" smtClean="0"/>
              <a:t> rank sum test)</a:t>
            </a:r>
          </a:p>
        </p:txBody>
      </p:sp>
    </p:spTree>
    <p:extLst>
      <p:ext uri="{BB962C8B-B14F-4D97-AF65-F5344CB8AC3E}">
        <p14:creationId xmlns:p14="http://schemas.microsoft.com/office/powerpoint/2010/main" val="53950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>
            <a:noAutofit/>
          </a:bodyPr>
          <a:lstStyle/>
          <a:p>
            <a:r>
              <a:rPr lang="nb-NO" dirty="0" smtClean="0"/>
              <a:t>Vi ønsker å teste om det forskjell i </a:t>
            </a:r>
            <a:r>
              <a:rPr lang="nb-NO" dirty="0" err="1" smtClean="0"/>
              <a:t>triglyserider</a:t>
            </a:r>
            <a:r>
              <a:rPr lang="nb-NO" dirty="0" smtClean="0"/>
              <a:t> mellom røykere og ikke-røykere, men vi kan ikke bruke t-testen direkte. </a:t>
            </a:r>
          </a:p>
          <a:p>
            <a:r>
              <a:rPr lang="nb-NO" dirty="0" smtClean="0"/>
              <a:t>Et alternativ er å bruke en ikke-parametrisk </a:t>
            </a:r>
            <a:r>
              <a:rPr lang="nb-NO" dirty="0"/>
              <a:t>test og de vanligste er:</a:t>
            </a:r>
          </a:p>
          <a:p>
            <a:pPr marL="1314450" lvl="2" indent="-514350"/>
            <a:r>
              <a:rPr lang="nb-NO" sz="2800" dirty="0" err="1">
                <a:solidFill>
                  <a:srgbClr val="FF0000"/>
                </a:solidFill>
              </a:rPr>
              <a:t>Wilcoxon</a:t>
            </a:r>
            <a:r>
              <a:rPr lang="nb-NO" sz="2800" dirty="0">
                <a:solidFill>
                  <a:srgbClr val="FF0000"/>
                </a:solidFill>
              </a:rPr>
              <a:t> </a:t>
            </a:r>
            <a:r>
              <a:rPr lang="nb-NO" sz="2800" dirty="0" err="1">
                <a:solidFill>
                  <a:srgbClr val="FF0000"/>
                </a:solidFill>
              </a:rPr>
              <a:t>signed</a:t>
            </a:r>
            <a:r>
              <a:rPr lang="nb-NO" sz="2800" dirty="0">
                <a:solidFill>
                  <a:srgbClr val="FF0000"/>
                </a:solidFill>
              </a:rPr>
              <a:t> rank test </a:t>
            </a:r>
            <a:r>
              <a:rPr lang="nb-NO" sz="2800" dirty="0"/>
              <a:t>for paret t-test</a:t>
            </a:r>
          </a:p>
          <a:p>
            <a:pPr marL="1314450" lvl="2" indent="-514350"/>
            <a:r>
              <a:rPr lang="nb-NO" sz="2800" dirty="0">
                <a:solidFill>
                  <a:srgbClr val="FF0000"/>
                </a:solidFill>
              </a:rPr>
              <a:t>Mann-Whitney U test </a:t>
            </a:r>
            <a:r>
              <a:rPr lang="nb-NO" sz="2800" dirty="0"/>
              <a:t>for uavhengig sample t-test (kalles også </a:t>
            </a:r>
            <a:r>
              <a:rPr lang="nb-NO" sz="2800" dirty="0" err="1"/>
              <a:t>Wilcoxon</a:t>
            </a:r>
            <a:r>
              <a:rPr lang="nb-NO" sz="2800" dirty="0"/>
              <a:t> rank sum test)</a:t>
            </a:r>
          </a:p>
          <a:p>
            <a:r>
              <a:rPr lang="nb-NO" dirty="0" smtClean="0"/>
              <a:t>For å teste forskjell mellom røykere og ikke-røykere må vi bruke en uavhengig sample test som Mann-Whitney U testen.</a:t>
            </a:r>
          </a:p>
        </p:txBody>
      </p:sp>
    </p:spTree>
    <p:extLst>
      <p:ext uri="{BB962C8B-B14F-4D97-AF65-F5344CB8AC3E}">
        <p14:creationId xmlns:p14="http://schemas.microsoft.com/office/powerpoint/2010/main" val="193529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nb-NO" dirty="0" smtClean="0"/>
              <a:t>Alt. 1: Mann-Whitney U test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3312368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Gå inn på «</a:t>
            </a:r>
            <a:r>
              <a:rPr lang="nb-NO" dirty="0" err="1" smtClean="0"/>
              <a:t>Analyze</a:t>
            </a:r>
            <a:r>
              <a:rPr lang="nb-NO" dirty="0" smtClean="0"/>
              <a:t> =&gt; Non-</a:t>
            </a:r>
            <a:r>
              <a:rPr lang="nb-NO" dirty="0" err="1" smtClean="0"/>
              <a:t>parametric</a:t>
            </a:r>
            <a:r>
              <a:rPr lang="nb-NO" dirty="0" smtClean="0"/>
              <a:t> test =&gt;</a:t>
            </a:r>
          </a:p>
          <a:p>
            <a:pPr marL="0" indent="0">
              <a:buNone/>
            </a:pPr>
            <a:r>
              <a:rPr lang="nb-NO" dirty="0" smtClean="0"/>
              <a:t>Legacy Dialogs =&gt; 2 </a:t>
            </a:r>
            <a:r>
              <a:rPr lang="nb-NO" dirty="0" err="1" smtClean="0"/>
              <a:t>Independent</a:t>
            </a:r>
            <a:r>
              <a:rPr lang="nb-NO" dirty="0" smtClean="0"/>
              <a:t> Samples»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1219438"/>
            <a:ext cx="5311933" cy="512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74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Paret og uavhengig oppsett i SPSS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I SPSS (i motsett til Excel) kan hver rad kun inneholde et individ. Derfor må man sette opp dataen forskjellig for paret og uavhengig oppsett.</a:t>
            </a:r>
          </a:p>
          <a:p>
            <a:pPr marL="0" indent="0">
              <a:buNone/>
            </a:pPr>
            <a:r>
              <a:rPr lang="nb-NO" sz="2800" dirty="0" smtClean="0"/>
              <a:t>	</a:t>
            </a:r>
            <a:r>
              <a:rPr lang="nb-NO" sz="2800" dirty="0" err="1" smtClean="0"/>
              <a:t>Paired</a:t>
            </a:r>
            <a:r>
              <a:rPr lang="nb-NO" sz="2800" dirty="0" smtClean="0"/>
              <a:t>				</a:t>
            </a:r>
            <a:r>
              <a:rPr lang="nb-NO" sz="2800" dirty="0" err="1" smtClean="0"/>
              <a:t>Independent</a:t>
            </a:r>
            <a:r>
              <a:rPr lang="nb-NO" sz="2800" dirty="0" smtClean="0"/>
              <a:t> </a:t>
            </a:r>
            <a:endParaRPr lang="nb-NO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0" b="19198"/>
          <a:stretch/>
        </p:blipFill>
        <p:spPr bwMode="auto">
          <a:xfrm>
            <a:off x="899592" y="3046071"/>
            <a:ext cx="2838450" cy="337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1" b="4789"/>
          <a:stretch/>
        </p:blipFill>
        <p:spPr bwMode="auto">
          <a:xfrm>
            <a:off x="4788024" y="3081157"/>
            <a:ext cx="2524125" cy="330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49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42588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Testen følger det samme oppsettet som </a:t>
            </a:r>
            <a:r>
              <a:rPr lang="nb-NO" sz="2800" dirty="0" err="1" smtClean="0"/>
              <a:t>Independent</a:t>
            </a:r>
            <a:r>
              <a:rPr lang="nb-NO" sz="2800" dirty="0" smtClean="0"/>
              <a:t> Samples T test</a:t>
            </a:r>
          </a:p>
          <a:p>
            <a:r>
              <a:rPr lang="nb-NO" sz="2800" dirty="0" smtClean="0"/>
              <a:t>Flytt Triglyserid til Test Variable List</a:t>
            </a:r>
            <a:r>
              <a:rPr lang="nb-NO" sz="2800" dirty="0"/>
              <a:t>, 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2576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2699792" y="2132856"/>
            <a:ext cx="3672408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51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42588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Testen følger det samme oppsettet som </a:t>
            </a:r>
            <a:r>
              <a:rPr lang="nb-NO" sz="2800" dirty="0" err="1" smtClean="0"/>
              <a:t>Independent</a:t>
            </a:r>
            <a:r>
              <a:rPr lang="nb-NO" sz="2800" dirty="0" smtClean="0"/>
              <a:t> Samples T test</a:t>
            </a:r>
          </a:p>
          <a:p>
            <a:r>
              <a:rPr lang="nb-NO" sz="2800" dirty="0" smtClean="0"/>
              <a:t>Flytt Triglyserid til Test Variable List</a:t>
            </a:r>
            <a:r>
              <a:rPr lang="nb-NO" sz="2800" dirty="0"/>
              <a:t>, </a:t>
            </a:r>
            <a:r>
              <a:rPr lang="nb-NO" sz="2800" dirty="0" err="1"/>
              <a:t>Smoker</a:t>
            </a:r>
            <a:r>
              <a:rPr lang="nb-NO" sz="2800" dirty="0"/>
              <a:t> til </a:t>
            </a:r>
            <a:r>
              <a:rPr lang="nb-NO" sz="2800" dirty="0" err="1"/>
              <a:t>Grouping</a:t>
            </a:r>
            <a:r>
              <a:rPr lang="nb-NO" sz="2800" dirty="0"/>
              <a:t> Variable og klikk «</a:t>
            </a:r>
            <a:r>
              <a:rPr lang="nb-NO" sz="2800" dirty="0" err="1"/>
              <a:t>Define</a:t>
            </a:r>
            <a:r>
              <a:rPr lang="nb-NO" sz="2800" dirty="0"/>
              <a:t> Groups</a:t>
            </a:r>
            <a:r>
              <a:rPr lang="nb-NO" sz="2800" dirty="0" smtClean="0"/>
              <a:t>» </a:t>
            </a:r>
            <a:endParaRPr lang="nb-NO" sz="28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2576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067944" y="3429000"/>
            <a:ext cx="2416869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42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4258816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dirty="0" smtClean="0"/>
              <a:t>Testen følger det samme oppsettet som </a:t>
            </a:r>
            <a:r>
              <a:rPr lang="nb-NO" sz="2800" dirty="0" err="1" smtClean="0"/>
              <a:t>Independent</a:t>
            </a:r>
            <a:r>
              <a:rPr lang="nb-NO" sz="2800" dirty="0" smtClean="0"/>
              <a:t> Samples T test</a:t>
            </a:r>
          </a:p>
          <a:p>
            <a:r>
              <a:rPr lang="nb-NO" sz="2800" dirty="0" smtClean="0"/>
              <a:t>Flytt Triglyserid til Test Variable List, </a:t>
            </a:r>
            <a:r>
              <a:rPr lang="nb-NO" sz="2800" dirty="0" err="1" smtClean="0"/>
              <a:t>Smoker</a:t>
            </a:r>
            <a:r>
              <a:rPr lang="nb-NO" sz="2800" dirty="0" smtClean="0"/>
              <a:t> til </a:t>
            </a:r>
            <a:r>
              <a:rPr lang="nb-NO" sz="2800" dirty="0" err="1" smtClean="0"/>
              <a:t>Grouping</a:t>
            </a:r>
            <a:r>
              <a:rPr lang="nb-NO" sz="2800" dirty="0" smtClean="0"/>
              <a:t> Variable og klikk «</a:t>
            </a:r>
            <a:r>
              <a:rPr lang="nb-NO" sz="2800" dirty="0" err="1" smtClean="0"/>
              <a:t>Define</a:t>
            </a:r>
            <a:r>
              <a:rPr lang="nb-NO" sz="2800" dirty="0" smtClean="0"/>
              <a:t> Groups»</a:t>
            </a:r>
          </a:p>
          <a:p>
            <a:r>
              <a:rPr lang="nb-NO" sz="2800" dirty="0" smtClean="0"/>
              <a:t>Skriv inn 0 (ikke-røyker</a:t>
            </a:r>
            <a:r>
              <a:rPr lang="nb-NO" sz="2800" dirty="0"/>
              <a:t>)</a:t>
            </a:r>
            <a:r>
              <a:rPr lang="nb-NO" sz="2800" dirty="0" smtClean="0"/>
              <a:t> som Group 1, skriv inn    1 </a:t>
            </a:r>
            <a:r>
              <a:rPr lang="nb-NO" sz="2800" dirty="0"/>
              <a:t>(</a:t>
            </a:r>
            <a:r>
              <a:rPr lang="nb-NO" sz="2800" dirty="0" smtClean="0"/>
              <a:t>røyker) som Group 2.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2576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500" y="1575842"/>
            <a:ext cx="423862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211960" y="3212976"/>
            <a:ext cx="2152622" cy="15841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2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425881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dirty="0" smtClean="0"/>
              <a:t>Testen følger det samme oppsettet som </a:t>
            </a:r>
            <a:r>
              <a:rPr lang="nb-NO" sz="2800" dirty="0" err="1" smtClean="0"/>
              <a:t>Independent</a:t>
            </a:r>
            <a:r>
              <a:rPr lang="nb-NO" sz="2800" dirty="0" smtClean="0"/>
              <a:t> Samples T test</a:t>
            </a:r>
          </a:p>
          <a:p>
            <a:r>
              <a:rPr lang="nb-NO" sz="2800" dirty="0" smtClean="0"/>
              <a:t>Flytt Triglyserid til Test Variable List, </a:t>
            </a:r>
            <a:r>
              <a:rPr lang="nb-NO" sz="2800" dirty="0" err="1" smtClean="0"/>
              <a:t>Smoker</a:t>
            </a:r>
            <a:r>
              <a:rPr lang="nb-NO" sz="2800" dirty="0" smtClean="0"/>
              <a:t> til </a:t>
            </a:r>
            <a:r>
              <a:rPr lang="nb-NO" sz="2800" dirty="0" err="1" smtClean="0"/>
              <a:t>Grouping</a:t>
            </a:r>
            <a:r>
              <a:rPr lang="nb-NO" sz="2800" dirty="0" smtClean="0"/>
              <a:t> Variable og klikk «</a:t>
            </a:r>
            <a:r>
              <a:rPr lang="nb-NO" sz="2800" dirty="0" err="1" smtClean="0"/>
              <a:t>Define</a:t>
            </a:r>
            <a:r>
              <a:rPr lang="nb-NO" sz="2800" dirty="0" smtClean="0"/>
              <a:t> Groups»</a:t>
            </a:r>
          </a:p>
          <a:p>
            <a:r>
              <a:rPr lang="nb-NO" sz="2800" dirty="0"/>
              <a:t>Skriv inn 0 (ikke-røyker) som Group 1, skriv inn    1 (røyker) som Group 2.</a:t>
            </a:r>
          </a:p>
          <a:p>
            <a:r>
              <a:rPr lang="nb-NO" sz="2800" dirty="0" smtClean="0"/>
              <a:t>Velg «Mann-Whitney U test» under Test type. </a:t>
            </a:r>
          </a:p>
          <a:p>
            <a:r>
              <a:rPr lang="nb-NO" sz="2800" dirty="0" smtClean="0"/>
              <a:t>Trykk «OK»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2576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1575842"/>
            <a:ext cx="425767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396511" y="4077072"/>
            <a:ext cx="496783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17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nb-NO" dirty="0" smtClean="0"/>
              <a:t>Output</a:t>
            </a:r>
            <a:endParaRPr lang="nb-NO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1628800"/>
            <a:ext cx="4596442" cy="37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052736"/>
            <a:ext cx="37444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Det viktigste i outputen </a:t>
            </a:r>
            <a:r>
              <a:rPr lang="nb-NO" sz="2800" dirty="0"/>
              <a:t> for Mann-Whitney U </a:t>
            </a:r>
            <a:r>
              <a:rPr lang="nb-NO" sz="2800" dirty="0" smtClean="0"/>
              <a:t>testen er p-verdien som befinner seg under</a:t>
            </a:r>
          </a:p>
          <a:p>
            <a:r>
              <a:rPr lang="nb-NO" sz="2800" dirty="0" err="1" smtClean="0"/>
              <a:t>Asymp</a:t>
            </a:r>
            <a:r>
              <a:rPr lang="nb-NO" sz="2800" dirty="0" smtClean="0"/>
              <a:t>. Sig (2-tailed). </a:t>
            </a:r>
          </a:p>
          <a:p>
            <a:endParaRPr lang="nb-NO" sz="2800" dirty="0"/>
          </a:p>
          <a:p>
            <a:r>
              <a:rPr lang="nb-NO" sz="2800" dirty="0" smtClean="0"/>
              <a:t>I dette tilfellet er p-verdien ikke signifikant og det ikke grunnlag for å si at det forskjell på triglyseridnivået mellom røykere og ikke-røykere.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6203760" y="4726523"/>
            <a:ext cx="432048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528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Alt. 2: Transformere data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7571184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S</a:t>
            </a:r>
            <a:r>
              <a:rPr lang="nb-NO" dirty="0" smtClean="0"/>
              <a:t>kjevfordelte data kan også bli tilnærmet normalfordelt ved å </a:t>
            </a:r>
            <a:r>
              <a:rPr lang="nb-NO" dirty="0"/>
              <a:t>transformere </a:t>
            </a:r>
            <a:r>
              <a:rPr lang="nb-NO" dirty="0" smtClean="0"/>
              <a:t>variabelen f. eks. til logaritme-skala.   Da kan man </a:t>
            </a:r>
            <a:r>
              <a:rPr lang="nb-NO" dirty="0" err="1" smtClean="0"/>
              <a:t>forsatt</a:t>
            </a:r>
            <a:r>
              <a:rPr lang="nb-NO" dirty="0" smtClean="0"/>
              <a:t> bruke t-testene som vanlig.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/>
              <a:t>Gå inn på «</a:t>
            </a:r>
            <a:r>
              <a:rPr lang="nb-NO" dirty="0" err="1" smtClean="0"/>
              <a:t>Transform</a:t>
            </a:r>
            <a:r>
              <a:rPr lang="nb-NO" dirty="0" smtClean="0"/>
              <a:t> =&gt;</a:t>
            </a:r>
          </a:p>
          <a:p>
            <a:pPr marL="0" indent="0">
              <a:buNone/>
            </a:pPr>
            <a:r>
              <a:rPr lang="nb-NO" dirty="0" err="1" smtClean="0"/>
              <a:t>Compute</a:t>
            </a:r>
            <a:r>
              <a:rPr lang="nb-NO" dirty="0" smtClean="0"/>
              <a:t> variable»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27077"/>
            <a:ext cx="4355976" cy="334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00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52736"/>
            <a:ext cx="5327823" cy="422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76672"/>
            <a:ext cx="44644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/>
              <a:t>Skriv inn navn på ny variabel under     «Target variable»      </a:t>
            </a:r>
            <a:r>
              <a:rPr lang="nb-NO" sz="3200" dirty="0" smtClean="0">
                <a:solidFill>
                  <a:srgbClr val="FF0000"/>
                </a:solidFill>
              </a:rPr>
              <a:t>OBS! </a:t>
            </a:r>
            <a:r>
              <a:rPr lang="nb-NO" sz="3200" dirty="0"/>
              <a:t>Navnet kan        ikke inneholde mellomrom</a:t>
            </a:r>
            <a:r>
              <a:rPr lang="nb-NO" sz="32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3200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499992" y="692696"/>
            <a:ext cx="3448" cy="72568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84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76672"/>
            <a:ext cx="439248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Skriv inn navn på ny variabel under     «Target variable»    </a:t>
            </a:r>
            <a:r>
              <a:rPr lang="nb-NO" sz="3200" dirty="0" smtClean="0">
                <a:solidFill>
                  <a:srgbClr val="FF0000"/>
                </a:solidFill>
              </a:rPr>
              <a:t>OBS</a:t>
            </a:r>
            <a:r>
              <a:rPr lang="nb-NO" sz="3200" dirty="0">
                <a:solidFill>
                  <a:srgbClr val="FF0000"/>
                </a:solidFill>
              </a:rPr>
              <a:t>! </a:t>
            </a:r>
            <a:r>
              <a:rPr lang="nb-NO" sz="3200" dirty="0" smtClean="0"/>
              <a:t>Navnet kan        ikke inneholde mellomrom.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Skriv inn   Lg10(</a:t>
            </a:r>
            <a:r>
              <a:rPr lang="nb-NO" sz="3200" i="1" dirty="0" smtClean="0"/>
              <a:t>variabel</a:t>
            </a:r>
            <a:r>
              <a:rPr lang="nb-NO" sz="3200" dirty="0" smtClean="0"/>
              <a:t>) </a:t>
            </a:r>
            <a:r>
              <a:rPr lang="nb-NO" sz="3200" dirty="0"/>
              <a:t> </a:t>
            </a:r>
            <a:r>
              <a:rPr lang="nb-NO" sz="3200" dirty="0" smtClean="0"/>
              <a:t>                     Ln(</a:t>
            </a:r>
            <a:r>
              <a:rPr lang="nb-NO" sz="3200" i="1" dirty="0" smtClean="0"/>
              <a:t>variabel</a:t>
            </a:r>
            <a:r>
              <a:rPr lang="nb-NO" sz="3200" dirty="0" smtClean="0"/>
              <a:t>) i vinduet           «</a:t>
            </a:r>
            <a:r>
              <a:rPr lang="nb-NO" sz="3200" dirty="0" err="1" smtClean="0"/>
              <a:t>Numeric</a:t>
            </a:r>
            <a:r>
              <a:rPr lang="nb-NO" sz="3200" dirty="0"/>
              <a:t> </a:t>
            </a:r>
            <a:r>
              <a:rPr lang="nb-NO" sz="3200" dirty="0" smtClean="0"/>
              <a:t>Expression»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Klikk «OK»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8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48" b="50000"/>
          <a:stretch/>
        </p:blipFill>
        <p:spPr bwMode="auto">
          <a:xfrm>
            <a:off x="3563888" y="1124744"/>
            <a:ext cx="528785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050040" y="1772816"/>
            <a:ext cx="2919629" cy="24482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05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07295"/>
            <a:ext cx="3754760" cy="6114203"/>
          </a:xfrm>
        </p:spPr>
        <p:txBody>
          <a:bodyPr>
            <a:normAutofit/>
          </a:bodyPr>
          <a:lstStyle/>
          <a:p>
            <a:r>
              <a:rPr lang="nb-NO" dirty="0" smtClean="0"/>
              <a:t>Det gir en ny variabel med navnet </a:t>
            </a:r>
            <a:r>
              <a:rPr lang="nb-NO" i="1" dirty="0" err="1" smtClean="0"/>
              <a:t>LogTrig</a:t>
            </a:r>
            <a:r>
              <a:rPr lang="nb-NO" dirty="0" smtClean="0"/>
              <a:t>, logaritmen av </a:t>
            </a:r>
            <a:r>
              <a:rPr lang="nb-NO" i="1" dirty="0" err="1" smtClean="0"/>
              <a:t>trig</a:t>
            </a:r>
            <a:r>
              <a:rPr lang="nb-NO" dirty="0"/>
              <a:t>-</a:t>
            </a:r>
            <a:r>
              <a:rPr lang="nb-NO" dirty="0" smtClean="0"/>
              <a:t>variabelen.  </a:t>
            </a:r>
          </a:p>
          <a:p>
            <a:r>
              <a:rPr lang="nb-NO" dirty="0" smtClean="0"/>
              <a:t>Hvis man er «heldig», er den nye variabelen normalfordelt. </a:t>
            </a:r>
          </a:p>
          <a:p>
            <a:r>
              <a:rPr lang="nb-NO" dirty="0" smtClean="0"/>
              <a:t>Vi sjekker </a:t>
            </a:r>
            <a:r>
              <a:rPr lang="nb-NO" i="1" dirty="0" err="1" smtClean="0"/>
              <a:t>LogTrig</a:t>
            </a:r>
            <a:endParaRPr lang="nb-NO" i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734" y="620688"/>
            <a:ext cx="428625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79993" y="3174504"/>
            <a:ext cx="43204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/>
          <p:cNvSpPr/>
          <p:nvPr/>
        </p:nvSpPr>
        <p:spPr>
          <a:xfrm>
            <a:off x="8265217" y="3174504"/>
            <a:ext cx="43204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433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Ser ganske bra ut! Kjører t-test.</a:t>
            </a:r>
            <a:endParaRPr lang="nb-NO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2" y="1484784"/>
            <a:ext cx="5541889" cy="44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84784"/>
            <a:ext cx="475252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82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T-tester &amp; normalitet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dirty="0" smtClean="0"/>
              <a:t>Hvis variablene er omtrent normalfordelte, bruker vi </a:t>
            </a:r>
            <a:endParaRPr lang="nb-NO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>
                <a:solidFill>
                  <a:schemeClr val="accent1"/>
                </a:solidFill>
              </a:rPr>
              <a:t>T-test</a:t>
            </a:r>
            <a:endParaRPr lang="nb-NO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74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143000"/>
          </a:xfrm>
        </p:spPr>
        <p:txBody>
          <a:bodyPr/>
          <a:lstStyle/>
          <a:p>
            <a:r>
              <a:rPr lang="nb-NO" dirty="0" smtClean="0"/>
              <a:t>Oppgave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2060848"/>
            <a:ext cx="6923112" cy="4281339"/>
          </a:xfrm>
        </p:spPr>
        <p:txBody>
          <a:bodyPr/>
          <a:lstStyle/>
          <a:p>
            <a:r>
              <a:rPr lang="nb-NO" dirty="0" smtClean="0"/>
              <a:t>Log-transformere variabelen </a:t>
            </a:r>
            <a:r>
              <a:rPr lang="nb-NO" i="1" dirty="0" err="1" smtClean="0"/>
              <a:t>triglys</a:t>
            </a:r>
            <a:r>
              <a:rPr lang="nb-NO" i="1" dirty="0" smtClean="0"/>
              <a:t>,</a:t>
            </a:r>
            <a:r>
              <a:rPr lang="nb-NO" dirty="0" smtClean="0"/>
              <a:t> og test om det forskjell i </a:t>
            </a:r>
            <a:r>
              <a:rPr lang="nb-NO" dirty="0"/>
              <a:t>triglyserid-nivå på log-skala mellom røykere og </a:t>
            </a:r>
            <a:r>
              <a:rPr lang="nb-NO" dirty="0" smtClean="0"/>
              <a:t>ikke-røykere. </a:t>
            </a:r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16542050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879" y="2276872"/>
            <a:ext cx="5627052" cy="414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9" y="3140968"/>
            <a:ext cx="3528392" cy="1287016"/>
          </a:xfrm>
        </p:spPr>
        <p:txBody>
          <a:bodyPr/>
          <a:lstStyle/>
          <a:p>
            <a:r>
              <a:rPr lang="nb-NO" dirty="0" smtClean="0"/>
              <a:t>Regresjon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Vi kan også ønske å undersøke sammenhengen mellom to kontinuerlige variable, f. eks. BMI og kolesterol. </a:t>
            </a:r>
          </a:p>
          <a:p>
            <a:pPr marL="0" indent="0">
              <a:buNone/>
            </a:pPr>
            <a:r>
              <a:rPr lang="nb-NO" dirty="0" smtClean="0"/>
              <a:t>Kan gjøres grafisk med </a:t>
            </a:r>
            <a:r>
              <a:rPr lang="nb-NO" dirty="0" err="1" smtClean="0"/>
              <a:t>scatterplottet</a:t>
            </a:r>
            <a:r>
              <a:rPr lang="nb-NO" dirty="0" smtClean="0"/>
              <a:t> fra i Bolk 2, eller… </a:t>
            </a:r>
          </a:p>
        </p:txBody>
      </p:sp>
    </p:spTree>
    <p:extLst>
      <p:ext uri="{BB962C8B-B14F-4D97-AF65-F5344CB8AC3E}">
        <p14:creationId xmlns:p14="http://schemas.microsoft.com/office/powerpoint/2010/main" val="387736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976664"/>
          </a:xfrm>
        </p:spPr>
        <p:txBody>
          <a:bodyPr>
            <a:normAutofit/>
          </a:bodyPr>
          <a:lstStyle/>
          <a:p>
            <a:r>
              <a:rPr lang="nb-NO" dirty="0" smtClean="0"/>
              <a:t>Sammenhengen mellom variablene kan også studeres gjennom en regresjonsmodell:</a:t>
            </a:r>
          </a:p>
        </p:txBody>
      </p:sp>
    </p:spTree>
    <p:extLst>
      <p:ext uri="{BB962C8B-B14F-4D97-AF65-F5344CB8AC3E}">
        <p14:creationId xmlns:p14="http://schemas.microsoft.com/office/powerpoint/2010/main" val="51427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692696"/>
                <a:ext cx="8229600" cy="6048672"/>
              </a:xfrm>
            </p:spPr>
            <p:txBody>
              <a:bodyPr>
                <a:normAutofit/>
              </a:bodyPr>
              <a:lstStyle/>
              <a:p>
                <a:r>
                  <a:rPr lang="nb-NO" dirty="0" smtClean="0"/>
                  <a:t>Sammenhengen mellom variablene kan også studeres gjennom en regresjonsmodell: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latin typeface="Cambria Math"/>
                        </a:rPr>
                        <m:t>𝑐h𝑜𝑙𝑒𝑠𝑡𝑒𝑟𝑜𝑙</m:t>
                      </m:r>
                      <m:r>
                        <a:rPr lang="nb-NO" i="1">
                          <a:latin typeface="Cambria Math"/>
                        </a:rPr>
                        <m:t> =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𝑂</m:t>
                          </m:r>
                        </m:sub>
                      </m:sSub>
                      <m:r>
                        <a:rPr lang="nb-NO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nb-NO" i="1">
                          <a:latin typeface="Cambria Math"/>
                        </a:rPr>
                        <m:t>𝐵𝑀𝐼</m:t>
                      </m:r>
                      <m:r>
                        <a:rPr lang="nb-NO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nb-NO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nb-NO" i="1">
                          <a:latin typeface="Cambria Math"/>
                        </a:rPr>
                        <m:t>𝑠𝑚𝑜𝑘𝑒𝑟</m:t>
                      </m:r>
                    </m:oMath>
                  </m:oMathPara>
                </a14:m>
                <a:endParaRPr lang="nb-NO" dirty="0"/>
              </a:p>
              <a:p>
                <a:pPr marL="0" indent="0">
                  <a:buNone/>
                </a:pPr>
                <a:endParaRPr lang="nb-NO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692696"/>
                <a:ext cx="8229600" cy="6048672"/>
              </a:xfrm>
              <a:blipFill rotWithShape="1">
                <a:blip r:embed="rId2"/>
                <a:stretch>
                  <a:fillRect l="-1704" t="-131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04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692696"/>
                <a:ext cx="8229600" cy="5904656"/>
              </a:xfrm>
            </p:spPr>
            <p:txBody>
              <a:bodyPr>
                <a:normAutofit/>
              </a:bodyPr>
              <a:lstStyle/>
              <a:p>
                <a:r>
                  <a:rPr lang="nb-NO" dirty="0" smtClean="0"/>
                  <a:t>Sammenhengen mellom variablene kan også studeres gjennom en regresjonsmodell: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latin typeface="Cambria Math"/>
                        </a:rPr>
                        <m:t>𝑐h𝑜𝑙𝑒𝑠𝑡𝑒𝑟𝑜𝑙</m:t>
                      </m:r>
                      <m:r>
                        <a:rPr lang="nb-NO" i="1">
                          <a:latin typeface="Cambria Math"/>
                        </a:rPr>
                        <m:t> =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𝑂</m:t>
                          </m:r>
                        </m:sub>
                      </m:sSub>
                      <m:r>
                        <a:rPr lang="nb-NO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nb-NO" i="1">
                          <a:latin typeface="Cambria Math"/>
                        </a:rPr>
                        <m:t>𝐵𝑀𝐼</m:t>
                      </m:r>
                      <m:r>
                        <a:rPr lang="nb-NO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nb-NO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nb-NO" i="1">
                          <a:latin typeface="Cambria Math"/>
                        </a:rPr>
                        <m:t>𝑠𝑚𝑜𝑘𝑒𝑟</m:t>
                      </m:r>
                    </m:oMath>
                  </m:oMathPara>
                </a14:m>
                <a:endParaRPr lang="nb-NO" dirty="0"/>
              </a:p>
              <a:p>
                <a:pPr marL="0" indent="0">
                  <a:buNone/>
                </a:pPr>
                <a:r>
                  <a:rPr lang="nb-NO" dirty="0" smtClean="0"/>
                  <a:t>To fordeler:</a:t>
                </a:r>
              </a:p>
              <a:p>
                <a:pPr lvl="1"/>
                <a:r>
                  <a:rPr lang="nb-NO" dirty="0" smtClean="0"/>
                  <a:t>Ved flere uavhengige variabler vil man få justerte effektestimater og unngå konfundering</a:t>
                </a:r>
              </a:p>
              <a:p>
                <a:pPr lvl="1"/>
                <a:r>
                  <a:rPr lang="nb-NO" dirty="0" smtClean="0"/>
                  <a:t>Hvis to grupper kodes som 0 og 1, vil en regresjonsmodell gi samme svar som t-testen.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692696"/>
                <a:ext cx="8229600" cy="5904656"/>
              </a:xfrm>
              <a:blipFill rotWithShape="1">
                <a:blip r:embed="rId2"/>
                <a:stretch>
                  <a:fillRect l="-1926" t="-134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643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692696"/>
                <a:ext cx="8229600" cy="6165304"/>
              </a:xfrm>
            </p:spPr>
            <p:txBody>
              <a:bodyPr>
                <a:normAutofit/>
              </a:bodyPr>
              <a:lstStyle/>
              <a:p>
                <a:r>
                  <a:rPr lang="nb-NO" dirty="0" smtClean="0"/>
                  <a:t>Sammenhengen mellom variablene kan også studeres gjennom en regresjonsmodell:</a:t>
                </a:r>
              </a:p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latin typeface="Cambria Math"/>
                        </a:rPr>
                        <m:t>𝑐h𝑜𝑙𝑒𝑠𝑡𝑒𝑟𝑜𝑙</m:t>
                      </m:r>
                      <m:r>
                        <a:rPr lang="nb-NO" i="1">
                          <a:latin typeface="Cambria Math"/>
                        </a:rPr>
                        <m:t> =</m:t>
                      </m:r>
                      <m:sSub>
                        <m:sSubPr>
                          <m:ctrlPr>
                            <a:rPr lang="nb-NO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b="0" i="1" smtClean="0">
                              <a:latin typeface="Cambria Math"/>
                            </a:rPr>
                            <m:t>𝑂</m:t>
                          </m:r>
                        </m:sub>
                      </m:sSub>
                      <m:r>
                        <a:rPr lang="nb-NO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nb-NO" b="0" i="1" smtClean="0">
                          <a:latin typeface="Cambria Math"/>
                        </a:rPr>
                        <m:t>𝐵𝑀𝐼</m:t>
                      </m:r>
                      <m:r>
                        <a:rPr lang="nb-NO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nb-NO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nb-NO" b="0" i="1" smtClean="0">
                          <a:latin typeface="Cambria Math"/>
                        </a:rPr>
                        <m:t>𝑠𝑚𝑜𝑘𝑒𝑟</m:t>
                      </m:r>
                    </m:oMath>
                  </m:oMathPara>
                </a14:m>
                <a:endParaRPr lang="nb-NO" dirty="0" smtClean="0"/>
              </a:p>
              <a:p>
                <a:pPr marL="0" indent="0">
                  <a:buNone/>
                </a:pPr>
                <a:r>
                  <a:rPr lang="nb-NO" dirty="0"/>
                  <a:t>To fordeler:</a:t>
                </a:r>
              </a:p>
              <a:p>
                <a:pPr lvl="1"/>
                <a:r>
                  <a:rPr lang="nb-NO" dirty="0"/>
                  <a:t>Ved flere uavhengige variabler vil man få justerte effektestimater og unngå konfundering</a:t>
                </a:r>
              </a:p>
              <a:p>
                <a:pPr lvl="1"/>
                <a:r>
                  <a:rPr lang="nb-NO" dirty="0" smtClean="0"/>
                  <a:t>Hvis to grupper kodes som 0 og 1, vil en regresjonsmodell gi samme svar som t-testen.</a:t>
                </a:r>
              </a:p>
              <a:p>
                <a:r>
                  <a:rPr lang="nb-NO" dirty="0"/>
                  <a:t>Man kan bruke regresjon til å få en versjon av t-testen der man justerer for andre variabler. </a:t>
                </a:r>
                <a:endParaRPr lang="nb-NO" dirty="0" smtClean="0"/>
              </a:p>
              <a:p>
                <a:pPr marL="0" indent="0">
                  <a:buNone/>
                </a:pPr>
                <a:r>
                  <a:rPr lang="nb-NO" dirty="0" smtClean="0"/>
                  <a:t>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692696"/>
                <a:ext cx="8229600" cy="6165304"/>
              </a:xfrm>
              <a:blipFill rotWithShape="1">
                <a:blip r:embed="rId2"/>
                <a:stretch>
                  <a:fillRect l="-1926" t="-1286" r="-296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02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Ordbruken i SPSS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7559" y="1268760"/>
                <a:ext cx="8363272" cy="1540767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latin typeface="Cambria Math"/>
                        </a:rPr>
                        <m:t>𝑐h𝑜𝑙𝑒𝑠𝑡𝑒𝑟𝑜𝑙</m:t>
                      </m:r>
                      <m:r>
                        <a:rPr lang="nb-NO" i="1">
                          <a:latin typeface="Cambria Math"/>
                        </a:rPr>
                        <m:t> =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𝑂</m:t>
                          </m:r>
                        </m:sub>
                      </m:sSub>
                      <m:r>
                        <a:rPr lang="nb-NO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i="1">
                          <a:latin typeface="Cambria Math"/>
                        </a:rPr>
                        <m:t>𝐵𝑀𝐼</m:t>
                      </m:r>
                      <m:r>
                        <a:rPr lang="nb-NO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nb-NO" i="1">
                          <a:latin typeface="Cambria Math"/>
                        </a:rPr>
                        <m:t>𝑠𝑚𝑜𝑘𝑒𝑟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7559" y="1268760"/>
                <a:ext cx="8363272" cy="1540767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11560" y="2492896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5400" dirty="0" smtClean="0"/>
              <a:t>Utfall/</a:t>
            </a:r>
            <a:r>
              <a:rPr lang="nb-NO" sz="5400" dirty="0" err="1" smtClean="0"/>
              <a:t>outcome</a:t>
            </a:r>
            <a:r>
              <a:rPr lang="nb-NO" sz="5400" dirty="0" smtClean="0"/>
              <a:t> - </a:t>
            </a:r>
            <a:r>
              <a:rPr lang="nb-NO" sz="5400" dirty="0" smtClean="0">
                <a:solidFill>
                  <a:srgbClr val="FF0000"/>
                </a:solidFill>
              </a:rPr>
              <a:t>Dependent variable</a:t>
            </a:r>
          </a:p>
        </p:txBody>
      </p:sp>
      <p:sp>
        <p:nvSpPr>
          <p:cNvPr id="5" name="Rectangle 4"/>
          <p:cNvSpPr/>
          <p:nvPr/>
        </p:nvSpPr>
        <p:spPr>
          <a:xfrm>
            <a:off x="777260" y="1628800"/>
            <a:ext cx="2376264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4420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Ordbruken i SPSS</a:t>
            </a:r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7559" y="1268760"/>
                <a:ext cx="8363272" cy="1540767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latin typeface="Cambria Math"/>
                        </a:rPr>
                        <m:t>𝑐h𝑜𝑙𝑒𝑠𝑡𝑒𝑟𝑜𝑙</m:t>
                      </m:r>
                      <m:r>
                        <a:rPr lang="nb-NO" i="1">
                          <a:latin typeface="Cambria Math"/>
                        </a:rPr>
                        <m:t> =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𝑂</m:t>
                          </m:r>
                        </m:sub>
                      </m:sSub>
                      <m:r>
                        <a:rPr lang="nb-NO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nb-NO" i="1">
                          <a:latin typeface="Cambria Math"/>
                        </a:rPr>
                        <m:t>𝐵𝑀𝐼</m:t>
                      </m:r>
                      <m:r>
                        <a:rPr lang="nb-NO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nb-NO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nb-NO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nb-NO" i="1">
                          <a:latin typeface="Cambria Math"/>
                        </a:rPr>
                        <m:t>𝑠𝑚𝑜𝑘𝑒𝑟</m:t>
                      </m:r>
                    </m:oMath>
                  </m:oMathPara>
                </a14:m>
                <a:endParaRPr lang="nb-NO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7559" y="1268760"/>
                <a:ext cx="8363272" cy="1540767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11560" y="2492896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5400" dirty="0"/>
              <a:t>Utfall/</a:t>
            </a:r>
            <a:r>
              <a:rPr lang="nb-NO" sz="5400" dirty="0" err="1"/>
              <a:t>outcome</a:t>
            </a:r>
            <a:r>
              <a:rPr lang="nb-NO" sz="5400" dirty="0"/>
              <a:t> - Dependent variable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5400" dirty="0" err="1"/>
              <a:t>Kovariater</a:t>
            </a:r>
            <a:r>
              <a:rPr lang="nb-NO" sz="5400" dirty="0"/>
              <a:t>, </a:t>
            </a:r>
            <a:r>
              <a:rPr lang="nb-NO" sz="5400" dirty="0" err="1"/>
              <a:t>prediktorer</a:t>
            </a:r>
            <a:r>
              <a:rPr lang="nb-NO" sz="5400" dirty="0"/>
              <a:t> – </a:t>
            </a:r>
            <a:r>
              <a:rPr lang="nb-NO" sz="5400" dirty="0" err="1">
                <a:solidFill>
                  <a:srgbClr val="FF0000"/>
                </a:solidFill>
              </a:rPr>
              <a:t>Independent</a:t>
            </a:r>
            <a:r>
              <a:rPr lang="nb-NO" sz="5400" dirty="0">
                <a:solidFill>
                  <a:srgbClr val="FF0000"/>
                </a:solidFill>
              </a:rPr>
              <a:t> variables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32040" y="1628800"/>
            <a:ext cx="864096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Rectangle 6"/>
          <p:cNvSpPr/>
          <p:nvPr/>
        </p:nvSpPr>
        <p:spPr>
          <a:xfrm>
            <a:off x="6588224" y="1628800"/>
            <a:ext cx="1512168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0066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Regresjonslinje i </a:t>
            </a:r>
            <a:r>
              <a:rPr lang="nb-NO" dirty="0" err="1" smtClean="0"/>
              <a:t>scatterplot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5184576" cy="4525963"/>
          </a:xfrm>
        </p:spPr>
        <p:txBody>
          <a:bodyPr/>
          <a:lstStyle/>
          <a:p>
            <a:r>
              <a:rPr lang="nb-NO" dirty="0" err="1" smtClean="0"/>
              <a:t>Dobbelklikk</a:t>
            </a:r>
            <a:r>
              <a:rPr lang="nb-NO" dirty="0" smtClean="0"/>
              <a:t> på plottet, så man får opp «Chart Editor»</a:t>
            </a:r>
            <a:endParaRPr lang="nb-N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64904"/>
            <a:ext cx="4732759" cy="377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55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Regresjonslinje i </a:t>
            </a:r>
            <a:r>
              <a:rPr lang="nb-NO" dirty="0" err="1" smtClean="0"/>
              <a:t>scatterplot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5184576" cy="4525963"/>
          </a:xfrm>
        </p:spPr>
        <p:txBody>
          <a:bodyPr/>
          <a:lstStyle/>
          <a:p>
            <a:r>
              <a:rPr lang="nb-NO" dirty="0" err="1" smtClean="0"/>
              <a:t>Dobbelklikk</a:t>
            </a:r>
            <a:r>
              <a:rPr lang="nb-NO" dirty="0" smtClean="0"/>
              <a:t> på plottet, så man får opp «Chart Editor»</a:t>
            </a:r>
          </a:p>
          <a:p>
            <a:r>
              <a:rPr lang="nb-NO" dirty="0"/>
              <a:t>Klikk på «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Fit</a:t>
            </a:r>
            <a:r>
              <a:rPr lang="nb-NO" dirty="0"/>
              <a:t> line at Total»</a:t>
            </a:r>
          </a:p>
          <a:p>
            <a:endParaRPr lang="nb-NO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022" y="2434547"/>
            <a:ext cx="3971114" cy="384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644008" y="2780928"/>
            <a:ext cx="1512168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00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T-tester &amp; normalitet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dirty="0" smtClean="0"/>
              <a:t>Hvis variablene er omtrent normalfordelte, bruker vi </a:t>
            </a:r>
            <a:endParaRPr lang="nb-NO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>
                <a:solidFill>
                  <a:schemeClr val="accent1"/>
                </a:solidFill>
              </a:rPr>
              <a:t>T-test</a:t>
            </a:r>
            <a:endParaRPr lang="nb-NO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nb-NO" sz="2800" dirty="0"/>
              <a:t>hvis </a:t>
            </a:r>
            <a:r>
              <a:rPr lang="nb-NO" sz="2800" dirty="0" smtClean="0"/>
              <a:t>ikke normalfordeling virker rimelig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>
                <a:solidFill>
                  <a:schemeClr val="accent1"/>
                </a:solidFill>
              </a:rPr>
              <a:t>Ikke-parametrisk (non-</a:t>
            </a:r>
            <a:r>
              <a:rPr lang="nb-NO" dirty="0" err="1" smtClean="0">
                <a:solidFill>
                  <a:schemeClr val="accent1"/>
                </a:solidFill>
              </a:rPr>
              <a:t>parametric</a:t>
            </a:r>
            <a:r>
              <a:rPr lang="nb-NO" dirty="0" smtClean="0">
                <a:solidFill>
                  <a:schemeClr val="accent1"/>
                </a:solidFill>
              </a:rPr>
              <a:t>) test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>
                <a:solidFill>
                  <a:schemeClr val="accent1"/>
                </a:solidFill>
              </a:rPr>
              <a:t>Transformasjon av data (f eks log-skala)</a:t>
            </a:r>
          </a:p>
        </p:txBody>
      </p:sp>
    </p:spTree>
    <p:extLst>
      <p:ext uri="{BB962C8B-B14F-4D97-AF65-F5344CB8AC3E}">
        <p14:creationId xmlns:p14="http://schemas.microsoft.com/office/powerpoint/2010/main" val="19411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Regresjonslinje i </a:t>
            </a:r>
            <a:r>
              <a:rPr lang="nb-NO" dirty="0" err="1" smtClean="0"/>
              <a:t>scatterplot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5184576" cy="4525963"/>
          </a:xfrm>
        </p:spPr>
        <p:txBody>
          <a:bodyPr/>
          <a:lstStyle/>
          <a:p>
            <a:r>
              <a:rPr lang="nb-NO" dirty="0" err="1" smtClean="0"/>
              <a:t>Dobbelklikk</a:t>
            </a:r>
            <a:r>
              <a:rPr lang="nb-NO" dirty="0" smtClean="0"/>
              <a:t> på plottet, så man får opp «Chart Editor»</a:t>
            </a:r>
          </a:p>
          <a:p>
            <a:r>
              <a:rPr lang="nb-NO" dirty="0"/>
              <a:t>Klikk på «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Fit</a:t>
            </a:r>
            <a:r>
              <a:rPr lang="nb-NO" dirty="0"/>
              <a:t> line at Total</a:t>
            </a:r>
            <a:r>
              <a:rPr lang="nb-NO" dirty="0" smtClean="0"/>
              <a:t>»</a:t>
            </a:r>
          </a:p>
          <a:p>
            <a:r>
              <a:rPr lang="nb-NO" dirty="0" smtClean="0"/>
              <a:t>Under «</a:t>
            </a:r>
            <a:r>
              <a:rPr lang="nb-NO" dirty="0" err="1" smtClean="0"/>
              <a:t>Fit</a:t>
            </a:r>
            <a:r>
              <a:rPr lang="nb-NO" dirty="0" smtClean="0"/>
              <a:t> Line»,</a:t>
            </a:r>
            <a:endParaRPr lang="nb-NO" dirty="0"/>
          </a:p>
          <a:p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6"/>
            <a:ext cx="3257178" cy="417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491880" y="2060848"/>
            <a:ext cx="3600400" cy="172819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43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Regresjonslinje i </a:t>
            </a:r>
            <a:r>
              <a:rPr lang="nb-NO" dirty="0" err="1" smtClean="0"/>
              <a:t>scatterplot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5472608" cy="4525963"/>
          </a:xfrm>
        </p:spPr>
        <p:txBody>
          <a:bodyPr/>
          <a:lstStyle/>
          <a:p>
            <a:r>
              <a:rPr lang="nb-NO" dirty="0" err="1" smtClean="0"/>
              <a:t>Dobbelklikk</a:t>
            </a:r>
            <a:r>
              <a:rPr lang="nb-NO" dirty="0" smtClean="0"/>
              <a:t> på plottet, så man får opp «Chart Editor»</a:t>
            </a:r>
          </a:p>
          <a:p>
            <a:r>
              <a:rPr lang="nb-NO" dirty="0"/>
              <a:t>Klikk på «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Fit</a:t>
            </a:r>
            <a:r>
              <a:rPr lang="nb-NO" dirty="0"/>
              <a:t> line at Total</a:t>
            </a:r>
            <a:r>
              <a:rPr lang="nb-NO" dirty="0" smtClean="0"/>
              <a:t>»</a:t>
            </a:r>
          </a:p>
          <a:p>
            <a:r>
              <a:rPr lang="nb-NO" dirty="0" smtClean="0"/>
              <a:t>Under «</a:t>
            </a:r>
            <a:r>
              <a:rPr lang="nb-NO" dirty="0" err="1" smtClean="0"/>
              <a:t>Fit</a:t>
            </a:r>
            <a:r>
              <a:rPr lang="nb-NO" dirty="0" smtClean="0"/>
              <a:t> Line», huk av «Linear» under «</a:t>
            </a:r>
            <a:r>
              <a:rPr lang="nb-NO" dirty="0" err="1" smtClean="0"/>
              <a:t>Fit</a:t>
            </a:r>
            <a:r>
              <a:rPr lang="nb-NO" dirty="0" smtClean="0"/>
              <a:t> </a:t>
            </a:r>
            <a:r>
              <a:rPr lang="nb-NO" dirty="0" err="1" smtClean="0"/>
              <a:t>method</a:t>
            </a:r>
            <a:r>
              <a:rPr lang="nb-NO" dirty="0" smtClean="0"/>
              <a:t>»</a:t>
            </a:r>
            <a:endParaRPr lang="nb-NO" dirty="0"/>
          </a:p>
          <a:p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6"/>
            <a:ext cx="3257178" cy="417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5652120" y="2996954"/>
            <a:ext cx="720080" cy="12961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94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Regresjonslinje i </a:t>
            </a:r>
            <a:r>
              <a:rPr lang="nb-NO" dirty="0" err="1" smtClean="0"/>
              <a:t>scatterplot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5472608" cy="4525963"/>
          </a:xfrm>
        </p:spPr>
        <p:txBody>
          <a:bodyPr/>
          <a:lstStyle/>
          <a:p>
            <a:r>
              <a:rPr lang="nb-NO" dirty="0" err="1" smtClean="0"/>
              <a:t>Dobbelklikk</a:t>
            </a:r>
            <a:r>
              <a:rPr lang="nb-NO" dirty="0" smtClean="0"/>
              <a:t> på plottet, så man får opp «Chart Editor»</a:t>
            </a:r>
          </a:p>
          <a:p>
            <a:r>
              <a:rPr lang="nb-NO" dirty="0"/>
              <a:t>Klikk på «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Fit</a:t>
            </a:r>
            <a:r>
              <a:rPr lang="nb-NO" dirty="0"/>
              <a:t> line at Total</a:t>
            </a:r>
            <a:r>
              <a:rPr lang="nb-NO" dirty="0" smtClean="0"/>
              <a:t>»</a:t>
            </a:r>
          </a:p>
          <a:p>
            <a:r>
              <a:rPr lang="nb-NO" dirty="0" smtClean="0"/>
              <a:t>Under «</a:t>
            </a:r>
            <a:r>
              <a:rPr lang="nb-NO" dirty="0" err="1" smtClean="0"/>
              <a:t>Fit</a:t>
            </a:r>
            <a:r>
              <a:rPr lang="nb-NO" dirty="0" smtClean="0"/>
              <a:t> Line», huk av «Linear» under «</a:t>
            </a:r>
            <a:r>
              <a:rPr lang="nb-NO" dirty="0" err="1" smtClean="0"/>
              <a:t>Fit</a:t>
            </a:r>
            <a:r>
              <a:rPr lang="nb-NO" dirty="0" smtClean="0"/>
              <a:t> </a:t>
            </a:r>
            <a:r>
              <a:rPr lang="nb-NO" dirty="0" err="1" smtClean="0"/>
              <a:t>method</a:t>
            </a:r>
            <a:r>
              <a:rPr lang="nb-NO" dirty="0" smtClean="0"/>
              <a:t>» og </a:t>
            </a:r>
            <a:r>
              <a:rPr lang="nb-NO" dirty="0"/>
              <a:t>«None» under «</a:t>
            </a:r>
            <a:r>
              <a:rPr lang="nb-NO" dirty="0" err="1"/>
              <a:t>Confidence</a:t>
            </a:r>
            <a:r>
              <a:rPr lang="nb-NO" dirty="0"/>
              <a:t> </a:t>
            </a:r>
            <a:r>
              <a:rPr lang="nb-NO" dirty="0" err="1" smtClean="0"/>
              <a:t>Intervals</a:t>
            </a:r>
            <a:r>
              <a:rPr lang="nb-NO" dirty="0" smtClean="0"/>
              <a:t>»</a:t>
            </a:r>
            <a:endParaRPr lang="nb-NO" dirty="0"/>
          </a:p>
          <a:p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6"/>
            <a:ext cx="3257178" cy="417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4572000" y="4149080"/>
            <a:ext cx="1800200" cy="11521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15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Regresjonslinje i </a:t>
            </a:r>
            <a:r>
              <a:rPr lang="nb-NO" dirty="0" err="1" smtClean="0"/>
              <a:t>scatterplot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5472608" cy="5400600"/>
          </a:xfrm>
        </p:spPr>
        <p:txBody>
          <a:bodyPr>
            <a:normAutofit/>
          </a:bodyPr>
          <a:lstStyle/>
          <a:p>
            <a:r>
              <a:rPr lang="nb-NO" dirty="0" err="1" smtClean="0"/>
              <a:t>Dobbelklikk</a:t>
            </a:r>
            <a:r>
              <a:rPr lang="nb-NO" dirty="0" smtClean="0"/>
              <a:t> på plottet, så man får opp «Chart Editor»</a:t>
            </a:r>
          </a:p>
          <a:p>
            <a:r>
              <a:rPr lang="nb-NO" dirty="0"/>
              <a:t>Klikk på «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Fit</a:t>
            </a:r>
            <a:r>
              <a:rPr lang="nb-NO" dirty="0"/>
              <a:t> line at Total</a:t>
            </a:r>
            <a:r>
              <a:rPr lang="nb-NO" dirty="0" smtClean="0"/>
              <a:t>»</a:t>
            </a:r>
          </a:p>
          <a:p>
            <a:r>
              <a:rPr lang="nb-NO" dirty="0" smtClean="0"/>
              <a:t>Under «</a:t>
            </a:r>
            <a:r>
              <a:rPr lang="nb-NO" dirty="0" err="1" smtClean="0"/>
              <a:t>Fit</a:t>
            </a:r>
            <a:r>
              <a:rPr lang="nb-NO" dirty="0" smtClean="0"/>
              <a:t> Line», huk av «Linear» under «</a:t>
            </a:r>
            <a:r>
              <a:rPr lang="nb-NO" dirty="0" err="1" smtClean="0"/>
              <a:t>Fit</a:t>
            </a:r>
            <a:r>
              <a:rPr lang="nb-NO" dirty="0" smtClean="0"/>
              <a:t> </a:t>
            </a:r>
            <a:r>
              <a:rPr lang="nb-NO" dirty="0" err="1" smtClean="0"/>
              <a:t>method</a:t>
            </a:r>
            <a:r>
              <a:rPr lang="nb-NO" dirty="0" smtClean="0"/>
              <a:t>» og </a:t>
            </a:r>
            <a:r>
              <a:rPr lang="nb-NO" dirty="0"/>
              <a:t>«None» under «</a:t>
            </a:r>
            <a:r>
              <a:rPr lang="nb-NO" dirty="0" err="1"/>
              <a:t>Confidence</a:t>
            </a:r>
            <a:r>
              <a:rPr lang="nb-NO" dirty="0"/>
              <a:t> </a:t>
            </a:r>
            <a:r>
              <a:rPr lang="nb-NO" dirty="0" err="1" smtClean="0"/>
              <a:t>Intervals</a:t>
            </a:r>
            <a:r>
              <a:rPr lang="nb-NO" dirty="0" smtClean="0"/>
              <a:t>»</a:t>
            </a:r>
          </a:p>
          <a:p>
            <a:r>
              <a:rPr lang="nb-NO" dirty="0" err="1" smtClean="0"/>
              <a:t>Avhuk</a:t>
            </a:r>
            <a:r>
              <a:rPr lang="nb-NO" dirty="0" smtClean="0"/>
              <a:t> «</a:t>
            </a:r>
            <a:r>
              <a:rPr lang="nb-NO" dirty="0" err="1" smtClean="0"/>
              <a:t>Attach</a:t>
            </a:r>
            <a:r>
              <a:rPr lang="nb-NO" dirty="0" smtClean="0"/>
              <a:t> </a:t>
            </a:r>
            <a:r>
              <a:rPr lang="nb-NO" dirty="0" err="1" smtClean="0"/>
              <a:t>label</a:t>
            </a:r>
            <a:r>
              <a:rPr lang="nb-NO" dirty="0" smtClean="0"/>
              <a:t> to line» og klikk </a:t>
            </a:r>
            <a:r>
              <a:rPr lang="nb-NO" dirty="0"/>
              <a:t>«</a:t>
            </a:r>
            <a:r>
              <a:rPr lang="nb-NO" dirty="0" err="1"/>
              <a:t>Apply</a:t>
            </a:r>
            <a:r>
              <a:rPr lang="nb-NO" dirty="0"/>
              <a:t>»</a:t>
            </a:r>
          </a:p>
          <a:p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6"/>
            <a:ext cx="3257178" cy="417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5400092" y="5013178"/>
            <a:ext cx="828092" cy="7920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75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Da får vi en regresjonslinje med i </a:t>
            </a:r>
            <a:r>
              <a:rPr lang="nb-NO" dirty="0" err="1" smtClean="0"/>
              <a:t>scatterplottet</a:t>
            </a:r>
            <a:r>
              <a:rPr lang="nb-NO" dirty="0" smtClean="0"/>
              <a:t> som representerer regresjonsmodellen. </a:t>
            </a:r>
            <a:endParaRPr lang="nb-NO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76872"/>
            <a:ext cx="4608512" cy="369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31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Regresjonsmodell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nb-NO" dirty="0" smtClean="0"/>
              <a:t>Vi setter først opp en enkel regresjonsmodell med HDL kolesterol som funksjon av BMI. </a:t>
            </a:r>
          </a:p>
          <a:p>
            <a:r>
              <a:rPr lang="nb-NO" dirty="0" smtClean="0"/>
              <a:t>Klikk på «</a:t>
            </a:r>
            <a:r>
              <a:rPr lang="nb-NO" dirty="0" err="1" smtClean="0"/>
              <a:t>Analyze</a:t>
            </a:r>
            <a:r>
              <a:rPr lang="nb-NO" dirty="0" smtClean="0"/>
              <a:t> =&gt; </a:t>
            </a:r>
            <a:r>
              <a:rPr lang="nb-NO" dirty="0" err="1" smtClean="0"/>
              <a:t>Regression</a:t>
            </a:r>
            <a:r>
              <a:rPr lang="nb-NO" dirty="0" smtClean="0"/>
              <a:t> =&gt; Linear»</a:t>
            </a:r>
          </a:p>
        </p:txBody>
      </p:sp>
    </p:spTree>
    <p:extLst>
      <p:ext uri="{BB962C8B-B14F-4D97-AF65-F5344CB8AC3E}">
        <p14:creationId xmlns:p14="http://schemas.microsoft.com/office/powerpoint/2010/main" val="138232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Regresjonsmodell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nb-NO" dirty="0" smtClean="0"/>
              <a:t>Vi setter først opp en enkel regresjonsmodell med HDL kolesterol som funksjon av BMI. </a:t>
            </a:r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84" y="2348880"/>
            <a:ext cx="4792202" cy="383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2276872"/>
            <a:ext cx="3636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Flytt først utfallet, HDL</a:t>
            </a:r>
            <a:r>
              <a:rPr lang="nb-NO" sz="3200" dirty="0"/>
              <a:t> </a:t>
            </a:r>
            <a:r>
              <a:rPr lang="nb-NO" sz="3200" dirty="0" err="1" smtClean="0"/>
              <a:t>cholesterol</a:t>
            </a:r>
            <a:r>
              <a:rPr lang="nb-NO" sz="3200" dirty="0" smtClean="0"/>
              <a:t>, til Dependent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915816" y="2924944"/>
            <a:ext cx="3240360" cy="64807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08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Regresjonsmodell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nb-NO" dirty="0" smtClean="0"/>
              <a:t>Vi setter først opp en enkel regresjonsmodell med HDL kolesterol som funksjon av BMI. </a:t>
            </a:r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84" y="2348880"/>
            <a:ext cx="4792202" cy="383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2276872"/>
            <a:ext cx="36362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Flytt først utfallet, HDL</a:t>
            </a:r>
            <a:r>
              <a:rPr lang="nb-NO" sz="3200" dirty="0"/>
              <a:t> </a:t>
            </a:r>
            <a:r>
              <a:rPr lang="nb-NO" sz="3200" dirty="0" err="1" smtClean="0"/>
              <a:t>cholesterol</a:t>
            </a:r>
            <a:r>
              <a:rPr lang="nb-NO" sz="3200" dirty="0" smtClean="0"/>
              <a:t>, til Dependent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Flytt </a:t>
            </a:r>
            <a:r>
              <a:rPr lang="nb-NO" sz="3200" dirty="0" err="1" smtClean="0"/>
              <a:t>kovariaten</a:t>
            </a:r>
            <a:r>
              <a:rPr lang="nb-NO" sz="3200" dirty="0" smtClean="0"/>
              <a:t>(e), BMI til </a:t>
            </a:r>
            <a:r>
              <a:rPr lang="nb-NO" sz="3200" dirty="0" err="1" smtClean="0"/>
              <a:t>Independent</a:t>
            </a:r>
            <a:r>
              <a:rPr lang="nb-NO" sz="3200" dirty="0" smtClean="0"/>
              <a:t>(s).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563888" y="3800366"/>
            <a:ext cx="2592288" cy="12848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53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Regresjonsmodell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3"/>
            <a:ext cx="8229600" cy="1152128"/>
          </a:xfrm>
        </p:spPr>
        <p:txBody>
          <a:bodyPr/>
          <a:lstStyle/>
          <a:p>
            <a:r>
              <a:rPr lang="nb-NO" dirty="0" smtClean="0"/>
              <a:t>Vi setter først opp en enkel regresjonsmodell med HDL kolesterol som funksjon av BMI. </a:t>
            </a:r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84" y="2348880"/>
            <a:ext cx="4792202" cy="383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2276872"/>
            <a:ext cx="36362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Flytt først utfallet, HDL</a:t>
            </a:r>
            <a:r>
              <a:rPr lang="nb-NO" sz="3200" dirty="0"/>
              <a:t> </a:t>
            </a:r>
            <a:r>
              <a:rPr lang="nb-NO" sz="3200" dirty="0" err="1" smtClean="0"/>
              <a:t>cholesterol</a:t>
            </a:r>
            <a:r>
              <a:rPr lang="nb-NO" sz="3200" dirty="0" smtClean="0"/>
              <a:t>, til Dependent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Flytt </a:t>
            </a:r>
            <a:r>
              <a:rPr lang="nb-NO" sz="3200" dirty="0" err="1" smtClean="0"/>
              <a:t>kovariaten</a:t>
            </a:r>
            <a:r>
              <a:rPr lang="nb-NO" sz="3200" dirty="0" smtClean="0"/>
              <a:t>(e), BMI til </a:t>
            </a:r>
            <a:r>
              <a:rPr lang="nb-NO" sz="3200" dirty="0" err="1" smtClean="0"/>
              <a:t>Independent</a:t>
            </a:r>
            <a:r>
              <a:rPr lang="nb-NO" sz="3200" dirty="0" smtClean="0"/>
              <a:t>(s).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La «Method» stå på «Enter»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 smtClean="0"/>
              <a:t>Klikk «OK»</a:t>
            </a:r>
            <a:endParaRPr lang="nb-NO" sz="32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987824" y="4437112"/>
            <a:ext cx="3584061" cy="15728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86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2736304" cy="4209331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Lang output!</a:t>
            </a:r>
          </a:p>
          <a:p>
            <a:pPr marL="0" indent="0">
              <a:buNone/>
            </a:pPr>
            <a:r>
              <a:rPr lang="nb-NO" dirty="0" smtClean="0"/>
              <a:t>Det mest interessante nederst: </a:t>
            </a:r>
          </a:p>
          <a:p>
            <a:r>
              <a:rPr lang="nb-NO" dirty="0" smtClean="0"/>
              <a:t>Regresjons-koeffisienten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7289"/>
            <a:ext cx="5496069" cy="628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36096" y="6165304"/>
            <a:ext cx="43204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838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T-tester &amp; normalitet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800" dirty="0" smtClean="0"/>
              <a:t>Hvis variablene er omtrent normalfordelte, bruker vi </a:t>
            </a:r>
            <a:endParaRPr lang="nb-NO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>
                <a:solidFill>
                  <a:schemeClr val="accent1"/>
                </a:solidFill>
              </a:rPr>
              <a:t>T-test, </a:t>
            </a:r>
          </a:p>
          <a:p>
            <a:pPr marL="0" indent="0">
              <a:buNone/>
            </a:pPr>
            <a:r>
              <a:rPr lang="nb-NO" sz="2800" dirty="0"/>
              <a:t>hvis </a:t>
            </a:r>
            <a:r>
              <a:rPr lang="nb-NO" sz="2800" dirty="0" smtClean="0"/>
              <a:t>ikke normalfordeling virker rimelig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>
                <a:solidFill>
                  <a:schemeClr val="accent1"/>
                </a:solidFill>
              </a:rPr>
              <a:t>Ikke-parametrisk (non-</a:t>
            </a:r>
            <a:r>
              <a:rPr lang="nb-NO" dirty="0" err="1" smtClean="0">
                <a:solidFill>
                  <a:schemeClr val="accent1"/>
                </a:solidFill>
              </a:rPr>
              <a:t>parametric</a:t>
            </a:r>
            <a:r>
              <a:rPr lang="nb-NO" dirty="0" smtClean="0">
                <a:solidFill>
                  <a:schemeClr val="accent1"/>
                </a:solidFill>
              </a:rPr>
              <a:t>) test.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dirty="0" smtClean="0">
                <a:solidFill>
                  <a:schemeClr val="accent1"/>
                </a:solidFill>
              </a:rPr>
              <a:t>Transformasjon av data (f eks log-skala)</a:t>
            </a:r>
          </a:p>
          <a:p>
            <a:pPr marL="0" indent="0">
              <a:buNone/>
            </a:pPr>
            <a:r>
              <a:rPr lang="nb-NO" sz="2800" dirty="0" smtClean="0"/>
              <a:t>Sjekker antagelsen om normalitet med visuelle plot, slik som i Bolk 2: </a:t>
            </a:r>
          </a:p>
          <a:p>
            <a:pPr marL="1314450" lvl="2" indent="-514350">
              <a:buFont typeface="+mj-lt"/>
              <a:buAutoNum type="arabicPeriod"/>
            </a:pPr>
            <a:r>
              <a:rPr lang="nb-NO" sz="2800" dirty="0" smtClean="0">
                <a:solidFill>
                  <a:srgbClr val="FF0000"/>
                </a:solidFill>
              </a:rPr>
              <a:t>Histogram</a:t>
            </a:r>
            <a:r>
              <a:rPr lang="nb-NO" sz="2800" dirty="0" smtClean="0"/>
              <a:t> (én topp, symmetri)</a:t>
            </a:r>
          </a:p>
          <a:p>
            <a:pPr marL="1314450" lvl="2" indent="-514350">
              <a:buFont typeface="+mj-lt"/>
              <a:buAutoNum type="arabicPeriod"/>
            </a:pPr>
            <a:r>
              <a:rPr lang="nb-NO" sz="2800" dirty="0" err="1" smtClean="0">
                <a:solidFill>
                  <a:srgbClr val="FF0000"/>
                </a:solidFill>
              </a:rPr>
              <a:t>Boxplot</a:t>
            </a:r>
            <a:r>
              <a:rPr lang="nb-NO" sz="2800" dirty="0" smtClean="0"/>
              <a:t> (symmetri)</a:t>
            </a:r>
          </a:p>
          <a:p>
            <a:pPr marL="1314450" lvl="2" indent="-514350">
              <a:buFont typeface="+mj-lt"/>
              <a:buAutoNum type="arabicPeriod"/>
            </a:pPr>
            <a:r>
              <a:rPr lang="nb-NO" sz="2800" dirty="0" smtClean="0">
                <a:solidFill>
                  <a:srgbClr val="FF0000"/>
                </a:solidFill>
              </a:rPr>
              <a:t>QQ-plot</a:t>
            </a:r>
            <a:r>
              <a:rPr lang="nb-NO" sz="2800" dirty="0" smtClean="0"/>
              <a:t> (på linje, ingen «tunge haler»)</a:t>
            </a:r>
          </a:p>
        </p:txBody>
      </p:sp>
    </p:spTree>
    <p:extLst>
      <p:ext uri="{BB962C8B-B14F-4D97-AF65-F5344CB8AC3E}">
        <p14:creationId xmlns:p14="http://schemas.microsoft.com/office/powerpoint/2010/main" val="250329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2736304" cy="42093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dirty="0" smtClean="0"/>
              <a:t>Lang output!</a:t>
            </a:r>
          </a:p>
          <a:p>
            <a:pPr marL="0" indent="0">
              <a:buNone/>
            </a:pPr>
            <a:r>
              <a:rPr lang="nb-NO" dirty="0" smtClean="0"/>
              <a:t>Det mest interessante nederst: </a:t>
            </a:r>
          </a:p>
          <a:p>
            <a:r>
              <a:rPr lang="nb-NO" dirty="0" smtClean="0"/>
              <a:t>Regresjons-koeffisienten</a:t>
            </a:r>
          </a:p>
          <a:p>
            <a:r>
              <a:rPr lang="nb-NO" dirty="0" smtClean="0"/>
              <a:t>P-verdien for </a:t>
            </a:r>
            <a:r>
              <a:rPr lang="nb-NO" dirty="0" err="1" smtClean="0"/>
              <a:t>reg.koef</a:t>
            </a:r>
            <a:r>
              <a:rPr lang="nb-NO" dirty="0" smtClean="0"/>
              <a:t>.</a:t>
            </a:r>
          </a:p>
          <a:p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endParaRPr lang="nb-NO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7289"/>
            <a:ext cx="5496069" cy="628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172400" y="6154533"/>
            <a:ext cx="43204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747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2736304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dirty="0" smtClean="0"/>
              <a:t>Lang output!</a:t>
            </a:r>
          </a:p>
          <a:p>
            <a:pPr marL="0" indent="0">
              <a:buNone/>
            </a:pPr>
            <a:r>
              <a:rPr lang="nb-NO" dirty="0" smtClean="0"/>
              <a:t>Det mest interessante nederst: </a:t>
            </a:r>
          </a:p>
          <a:p>
            <a:r>
              <a:rPr lang="nb-NO" dirty="0" smtClean="0"/>
              <a:t>Regresjons-koeffisienten</a:t>
            </a:r>
          </a:p>
          <a:p>
            <a:r>
              <a:rPr lang="nb-NO" dirty="0" smtClean="0"/>
              <a:t>P-verdien for </a:t>
            </a:r>
            <a:r>
              <a:rPr lang="nb-NO" dirty="0" err="1" smtClean="0"/>
              <a:t>reg.koef</a:t>
            </a:r>
            <a:r>
              <a:rPr lang="nb-NO" dirty="0" smtClean="0"/>
              <a:t>.</a:t>
            </a:r>
          </a:p>
          <a:p>
            <a:r>
              <a:rPr lang="nb-NO" dirty="0" err="1" smtClean="0"/>
              <a:t>Evt</a:t>
            </a:r>
            <a:r>
              <a:rPr lang="nb-NO" dirty="0" smtClean="0"/>
              <a:t> modell-tilpasningen R</a:t>
            </a:r>
            <a:r>
              <a:rPr lang="nb-NO" baseline="30000" dirty="0" smtClean="0"/>
              <a:t>2</a:t>
            </a: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endParaRPr lang="nb-NO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7289"/>
            <a:ext cx="5496069" cy="628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0" y="2924944"/>
            <a:ext cx="43204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45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352928" cy="4525963"/>
          </a:xfrm>
        </p:spPr>
        <p:txBody>
          <a:bodyPr/>
          <a:lstStyle/>
          <a:p>
            <a:r>
              <a:rPr lang="nb-NO" dirty="0" smtClean="0"/>
              <a:t>Lag en regresjonsmodell med blodtrykk (</a:t>
            </a:r>
            <a:r>
              <a:rPr lang="nb-NO" i="1" dirty="0" err="1" smtClean="0"/>
              <a:t>bpsyst</a:t>
            </a:r>
            <a:r>
              <a:rPr lang="nb-NO" dirty="0" smtClean="0"/>
              <a:t>) gitt av røyking (</a:t>
            </a:r>
            <a:r>
              <a:rPr lang="nb-NO" i="1" dirty="0" err="1" smtClean="0"/>
              <a:t>cursmoke</a:t>
            </a:r>
            <a:r>
              <a:rPr lang="nb-NO" dirty="0" smtClean="0"/>
              <a:t>) </a:t>
            </a:r>
          </a:p>
          <a:p>
            <a:r>
              <a:rPr lang="nb-NO" dirty="0" smtClean="0"/>
              <a:t>Sammenlign p-verdien til regresjonskoeffisienten for effekten av røyking på blodtrykk med p-verdien fra t-testen som sammenligner røyker og ikke-røykere (slide 49) </a:t>
            </a:r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2"/>
          <a:stretch/>
        </p:blipFill>
        <p:spPr bwMode="auto">
          <a:xfrm>
            <a:off x="107504" y="4869160"/>
            <a:ext cx="8922524" cy="156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86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953" y="764704"/>
            <a:ext cx="8229600" cy="4525963"/>
          </a:xfrm>
        </p:spPr>
        <p:txBody>
          <a:bodyPr/>
          <a:lstStyle/>
          <a:p>
            <a:r>
              <a:rPr lang="nb-NO" dirty="0" smtClean="0"/>
              <a:t>Når man skal inkludere mer enn én uavhengig variables kan de ulike kombinasjonene av variabler kontrollers gjennom «Blocks»- og «Method»-funksjonene.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188" y="2924944"/>
            <a:ext cx="4540002" cy="363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36096" y="3788744"/>
            <a:ext cx="57606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Rectangle 5"/>
          <p:cNvSpPr/>
          <p:nvPr/>
        </p:nvSpPr>
        <p:spPr>
          <a:xfrm>
            <a:off x="4644008" y="4742684"/>
            <a:ext cx="57606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6615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Blocks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4248472" cy="4525963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Ved «Blocks» kan vi sette opp og test ulike regresjonsmodeller.</a:t>
            </a:r>
          </a:p>
          <a:p>
            <a:r>
              <a:rPr lang="nb-NO" dirty="0" smtClean="0"/>
              <a:t>Begynn med samme modell som tidligere, klikk «</a:t>
            </a:r>
            <a:r>
              <a:rPr lang="nb-NO" dirty="0" err="1" smtClean="0"/>
              <a:t>Next</a:t>
            </a:r>
            <a:r>
              <a:rPr lang="nb-NO" dirty="0" smtClean="0"/>
              <a:t>», velg så både </a:t>
            </a:r>
            <a:r>
              <a:rPr lang="nb-NO" dirty="0" err="1" smtClean="0"/>
              <a:t>Smoker</a:t>
            </a:r>
            <a:r>
              <a:rPr lang="nb-NO" dirty="0" smtClean="0"/>
              <a:t> og BMI som </a:t>
            </a:r>
            <a:r>
              <a:rPr lang="nb-NO" dirty="0" err="1" smtClean="0"/>
              <a:t>Independent</a:t>
            </a:r>
            <a:r>
              <a:rPr lang="nb-NO" dirty="0" smtClean="0"/>
              <a:t> i Block 2.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415" y="1268760"/>
            <a:ext cx="4483333" cy="365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415" y="1268760"/>
            <a:ext cx="4536503" cy="367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4067944" y="2060848"/>
            <a:ext cx="2016224" cy="295101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36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Method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4176464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Ved mange uavhengige variabler (5-10) kan de tas inn/ut etter bestemte prosedyrer</a:t>
            </a:r>
          </a:p>
          <a:p>
            <a:r>
              <a:rPr lang="nb-NO" sz="2400" dirty="0" smtClean="0"/>
              <a:t>Enter: alle med en gang</a:t>
            </a:r>
          </a:p>
          <a:p>
            <a:r>
              <a:rPr lang="nb-NO" sz="2400" dirty="0" err="1" smtClean="0"/>
              <a:t>Stepwise</a:t>
            </a:r>
            <a:r>
              <a:rPr lang="nb-NO" sz="2400" dirty="0" smtClean="0"/>
              <a:t>: «størst effekt» velges inn først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4484802" cy="361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32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Oppgave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Vi ønsker i å teste effekten av røyking (</a:t>
            </a:r>
            <a:r>
              <a:rPr lang="nb-NO" i="1" dirty="0" err="1" smtClean="0"/>
              <a:t>cursmoke</a:t>
            </a:r>
            <a:r>
              <a:rPr lang="nb-NO" dirty="0" smtClean="0"/>
              <a:t>) på systolisk blodtrykk (</a:t>
            </a:r>
            <a:r>
              <a:rPr lang="nb-NO" i="1" dirty="0" err="1" smtClean="0"/>
              <a:t>bpsyst</a:t>
            </a:r>
            <a:r>
              <a:rPr lang="nb-NO" dirty="0" smtClean="0"/>
              <a:t>) justert for BMI (</a:t>
            </a:r>
            <a:r>
              <a:rPr lang="nb-NO" i="1" dirty="0" err="1" smtClean="0"/>
              <a:t>bmi</a:t>
            </a:r>
            <a:r>
              <a:rPr lang="nb-NO" dirty="0"/>
              <a:t>)</a:t>
            </a:r>
            <a:r>
              <a:rPr lang="nb-NO" dirty="0" smtClean="0"/>
              <a:t> i datamaterialet i filen fra </a:t>
            </a:r>
            <a:r>
              <a:rPr lang="nb-NO" dirty="0" err="1" smtClean="0"/>
              <a:t>Caerphilly</a:t>
            </a:r>
            <a:r>
              <a:rPr lang="nb-NO" dirty="0" smtClean="0"/>
              <a:t>-studien.</a:t>
            </a:r>
          </a:p>
          <a:p>
            <a:pPr marL="0" indent="0">
              <a:buNone/>
            </a:pPr>
            <a:r>
              <a:rPr lang="nb-NO" dirty="0" smtClean="0"/>
              <a:t>Bruk «Blocks» til å lage to regresjonsmodeller, med blodtrykk som utfall mot</a:t>
            </a:r>
          </a:p>
          <a:p>
            <a:pPr marL="1314450" lvl="2" indent="-514350">
              <a:buFont typeface="+mj-lt"/>
              <a:buAutoNum type="arabicPeriod"/>
            </a:pPr>
            <a:r>
              <a:rPr lang="nb-NO" sz="3200" dirty="0"/>
              <a:t>Røyking (</a:t>
            </a:r>
            <a:r>
              <a:rPr lang="nb-NO" sz="3200" i="1" dirty="0" err="1"/>
              <a:t>cursmoke</a:t>
            </a:r>
            <a:r>
              <a:rPr lang="nb-NO" sz="3200" dirty="0" smtClean="0"/>
              <a:t>),</a:t>
            </a:r>
          </a:p>
          <a:p>
            <a:pPr marL="1314450" lvl="2" indent="-514350">
              <a:buFont typeface="+mj-lt"/>
              <a:buAutoNum type="arabicPeriod"/>
            </a:pPr>
            <a:r>
              <a:rPr lang="nb-NO" sz="3200" dirty="0"/>
              <a:t>Røyking (</a:t>
            </a:r>
            <a:r>
              <a:rPr lang="nb-NO" sz="3200" i="1" dirty="0" err="1"/>
              <a:t>cursmoke</a:t>
            </a:r>
            <a:r>
              <a:rPr lang="nb-NO" sz="3200" dirty="0" smtClean="0"/>
              <a:t>) og </a:t>
            </a:r>
            <a:r>
              <a:rPr lang="nb-NO" sz="3200" dirty="0"/>
              <a:t>BMI (</a:t>
            </a:r>
            <a:r>
              <a:rPr lang="nb-NO" sz="3200" i="1" dirty="0" err="1"/>
              <a:t>bmi</a:t>
            </a:r>
            <a:r>
              <a:rPr lang="nb-NO" sz="3200" dirty="0"/>
              <a:t>) .</a:t>
            </a:r>
            <a:endParaRPr lang="nb-NO" sz="3200" dirty="0" smtClean="0"/>
          </a:p>
          <a:p>
            <a:pPr marL="0" indent="0">
              <a:buNone/>
            </a:pPr>
            <a:r>
              <a:rPr lang="nb-NO" dirty="0" smtClean="0"/>
              <a:t>Hva kan vi konkludere?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371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>
            <a:normAutofit/>
          </a:bodyPr>
          <a:lstStyle/>
          <a:p>
            <a:r>
              <a:rPr lang="nb-NO" dirty="0" smtClean="0"/>
              <a:t>T-test sammenligner gjennomsnitt til kontinuerlig variabel mellom grupper: </a:t>
            </a:r>
          </a:p>
          <a:p>
            <a:pPr lvl="1"/>
            <a:r>
              <a:rPr lang="nb-NO" dirty="0" smtClean="0"/>
              <a:t>Paret t-test (f. eks. ved før og etter behandling)</a:t>
            </a:r>
          </a:p>
          <a:p>
            <a:pPr lvl="1"/>
            <a:r>
              <a:rPr lang="nb-NO" dirty="0" smtClean="0"/>
              <a:t>Uavhengig utvalgs t-test (f. eks. </a:t>
            </a:r>
            <a:r>
              <a:rPr lang="nb-NO" dirty="0" err="1" smtClean="0"/>
              <a:t>behand</a:t>
            </a:r>
            <a:r>
              <a:rPr lang="nb-NO" dirty="0" smtClean="0"/>
              <a:t>/placebo)</a:t>
            </a:r>
          </a:p>
          <a:p>
            <a:pPr marL="0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21437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>
            <a:normAutofit/>
          </a:bodyPr>
          <a:lstStyle/>
          <a:p>
            <a:r>
              <a:rPr lang="nb-NO" dirty="0" smtClean="0"/>
              <a:t>T-test sammenligner gjennomsnitt til kontinuerlig variabel mellom grupper: </a:t>
            </a:r>
          </a:p>
          <a:p>
            <a:pPr lvl="1"/>
            <a:r>
              <a:rPr lang="nb-NO" dirty="0" smtClean="0"/>
              <a:t>Paret t-test (f. eks. ved før og etter behandling)</a:t>
            </a:r>
          </a:p>
          <a:p>
            <a:pPr lvl="1"/>
            <a:r>
              <a:rPr lang="nb-NO" dirty="0" smtClean="0"/>
              <a:t>Uavhengig utvalgs t-test (f. eks. </a:t>
            </a:r>
            <a:r>
              <a:rPr lang="nb-NO" dirty="0" err="1" smtClean="0"/>
              <a:t>behand</a:t>
            </a:r>
            <a:r>
              <a:rPr lang="nb-NO" dirty="0" smtClean="0"/>
              <a:t>/placebo)</a:t>
            </a:r>
          </a:p>
          <a:p>
            <a:r>
              <a:rPr lang="nb-NO" dirty="0" smtClean="0"/>
              <a:t>T-tester krever normalfordelte data, ellers</a:t>
            </a:r>
          </a:p>
          <a:p>
            <a:pPr lvl="1"/>
            <a:r>
              <a:rPr lang="nb-NO" dirty="0" smtClean="0"/>
              <a:t>Ikke-parametriske tester</a:t>
            </a:r>
          </a:p>
          <a:p>
            <a:pPr lvl="1"/>
            <a:r>
              <a:rPr lang="nb-NO" dirty="0" smtClean="0"/>
              <a:t>Transformere data, f. eks. til logaritmeskala. </a:t>
            </a:r>
            <a:endParaRPr lang="nb-NO" dirty="0"/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59994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Oppsummering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>
            <a:normAutofit/>
          </a:bodyPr>
          <a:lstStyle/>
          <a:p>
            <a:r>
              <a:rPr lang="nb-NO" dirty="0" smtClean="0"/>
              <a:t>T-test sammenligner gjennomsnitt til kontinuerlig variabel mellom grupper: </a:t>
            </a:r>
          </a:p>
          <a:p>
            <a:pPr lvl="1"/>
            <a:r>
              <a:rPr lang="nb-NO" dirty="0" smtClean="0"/>
              <a:t>Paret t-test (f. eks. ved før og etter behandling)</a:t>
            </a:r>
          </a:p>
          <a:p>
            <a:pPr lvl="1"/>
            <a:r>
              <a:rPr lang="nb-NO" dirty="0" smtClean="0"/>
              <a:t>Uavhengig utvalgs t-test (f. eks. </a:t>
            </a:r>
            <a:r>
              <a:rPr lang="nb-NO" dirty="0" err="1" smtClean="0"/>
              <a:t>behand</a:t>
            </a:r>
            <a:r>
              <a:rPr lang="nb-NO" dirty="0" smtClean="0"/>
              <a:t>/placebo)</a:t>
            </a:r>
          </a:p>
          <a:p>
            <a:r>
              <a:rPr lang="nb-NO" dirty="0" smtClean="0"/>
              <a:t>T-tester krever normalfordelte data, ellers</a:t>
            </a:r>
          </a:p>
          <a:p>
            <a:pPr lvl="1"/>
            <a:r>
              <a:rPr lang="nb-NO" dirty="0" smtClean="0"/>
              <a:t>Ikke-parametriske tester</a:t>
            </a:r>
          </a:p>
          <a:p>
            <a:pPr lvl="1"/>
            <a:r>
              <a:rPr lang="nb-NO" dirty="0" smtClean="0"/>
              <a:t>Transformere data, f. eks. til logaritmeskala.</a:t>
            </a:r>
          </a:p>
          <a:p>
            <a:r>
              <a:rPr lang="nb-NO" dirty="0" smtClean="0"/>
              <a:t>Kan også bruke regresjon til å teste, hvis gruppene kodes 0 og 1. </a:t>
            </a:r>
            <a:endParaRPr lang="nb-NO" dirty="0"/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402424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1735</TotalTime>
  <Words>3948</Words>
  <Application>Microsoft Office PowerPoint</Application>
  <PresentationFormat>On-screen Show (4:3)</PresentationFormat>
  <Paragraphs>428</Paragraphs>
  <Slides>99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0" baseType="lpstr">
      <vt:lpstr>Office Theme</vt:lpstr>
      <vt:lpstr>SPSS-kurs</vt:lpstr>
      <vt:lpstr>Sammenligne gjennomsnitt</vt:lpstr>
      <vt:lpstr>Paret eller uavhengig oppsett</vt:lpstr>
      <vt:lpstr>Paret eller uavhengig oppsett</vt:lpstr>
      <vt:lpstr>Eksempler</vt:lpstr>
      <vt:lpstr>Paret og uavhengig oppsett i SPSS</vt:lpstr>
      <vt:lpstr>T-tester &amp; normalitet</vt:lpstr>
      <vt:lpstr>T-tester &amp; normalitet</vt:lpstr>
      <vt:lpstr>T-tester &amp; normalitet</vt:lpstr>
      <vt:lpstr>T-test for et utvalg</vt:lpstr>
      <vt:lpstr>T-test for et utvalg</vt:lpstr>
      <vt:lpstr>T-test for et utvalg</vt:lpstr>
      <vt:lpstr>T-test for et utvalg</vt:lpstr>
      <vt:lpstr>Paired-Samples T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Paired-Samples T Test</vt:lpstr>
      <vt:lpstr>Paired-Samples T Test</vt:lpstr>
      <vt:lpstr>Paired-Samples T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Oppgave - Kolestrol </vt:lpstr>
      <vt:lpstr>Independent Samples T test</vt:lpstr>
      <vt:lpstr>Hvordan sjekke normalitet?</vt:lpstr>
      <vt:lpstr>Hvordan sjekke normalitet?</vt:lpstr>
      <vt:lpstr>Hvordan sjekke normalitet?</vt:lpstr>
      <vt:lpstr>Hvordan sjekke normalitet?</vt:lpstr>
      <vt:lpstr>Hvordan sjekke normalitet?</vt:lpstr>
      <vt:lpstr>Hvordan sjekke normalitet?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Oppgave</vt:lpstr>
      <vt:lpstr>Ikke-parametriske tester</vt:lpstr>
      <vt:lpstr>Ikke-parametriske tester</vt:lpstr>
      <vt:lpstr>PowerPoint Presentation</vt:lpstr>
      <vt:lpstr>PowerPoint Presentation</vt:lpstr>
      <vt:lpstr>PowerPoint Presentation</vt:lpstr>
      <vt:lpstr>PowerPoint Presentation</vt:lpstr>
      <vt:lpstr>Alt. 1: Mann-Whitney U test</vt:lpstr>
      <vt:lpstr>PowerPoint Presentation</vt:lpstr>
      <vt:lpstr>PowerPoint Presentation</vt:lpstr>
      <vt:lpstr>PowerPoint Presentation</vt:lpstr>
      <vt:lpstr>PowerPoint Presentation</vt:lpstr>
      <vt:lpstr>Output</vt:lpstr>
      <vt:lpstr>Alt. 2: Transformere data</vt:lpstr>
      <vt:lpstr>PowerPoint Presentation</vt:lpstr>
      <vt:lpstr>PowerPoint Presentation</vt:lpstr>
      <vt:lpstr>PowerPoint Presentation</vt:lpstr>
      <vt:lpstr>Ser ganske bra ut! Kjører t-test.</vt:lpstr>
      <vt:lpstr>Oppgave</vt:lpstr>
      <vt:lpstr>Regresjon</vt:lpstr>
      <vt:lpstr>PowerPoint Presentation</vt:lpstr>
      <vt:lpstr>PowerPoint Presentation</vt:lpstr>
      <vt:lpstr>PowerPoint Presentation</vt:lpstr>
      <vt:lpstr>PowerPoint Presentation</vt:lpstr>
      <vt:lpstr>Ordbruken i SPSS</vt:lpstr>
      <vt:lpstr>Ordbruken i SPSS</vt:lpstr>
      <vt:lpstr>Regresjonslinje i scatterplot</vt:lpstr>
      <vt:lpstr>Regresjonslinje i scatterplot</vt:lpstr>
      <vt:lpstr>Regresjonslinje i scatterplot</vt:lpstr>
      <vt:lpstr>Regresjonslinje i scatterplot</vt:lpstr>
      <vt:lpstr>Regresjonslinje i scatterplot</vt:lpstr>
      <vt:lpstr>Regresjonslinje i scatterplot</vt:lpstr>
      <vt:lpstr>PowerPoint Presentation</vt:lpstr>
      <vt:lpstr>Regresjonsmodell</vt:lpstr>
      <vt:lpstr>Regresjonsmodell</vt:lpstr>
      <vt:lpstr>Regresjonsmodell</vt:lpstr>
      <vt:lpstr>Regresjonsmodell</vt:lpstr>
      <vt:lpstr>PowerPoint Presentation</vt:lpstr>
      <vt:lpstr>PowerPoint Presentation</vt:lpstr>
      <vt:lpstr>PowerPoint Presentation</vt:lpstr>
      <vt:lpstr>Oppgave</vt:lpstr>
      <vt:lpstr>PowerPoint Presentation</vt:lpstr>
      <vt:lpstr>Blocks</vt:lpstr>
      <vt:lpstr>Method</vt:lpstr>
      <vt:lpstr>Oppgave</vt:lpstr>
      <vt:lpstr>Oppsummering</vt:lpstr>
      <vt:lpstr>Oppsummering</vt:lpstr>
      <vt:lpstr>Oppsummering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SPSS-kurs</dc:title>
  <dc:creator>Kristoffer Herland Hellton</dc:creator>
  <cp:lastModifiedBy>Morten Valberg</cp:lastModifiedBy>
  <cp:revision>95</cp:revision>
  <dcterms:created xsi:type="dcterms:W3CDTF">2015-04-20T15:45:46Z</dcterms:created>
  <dcterms:modified xsi:type="dcterms:W3CDTF">2015-11-27T14:19:19Z</dcterms:modified>
</cp:coreProperties>
</file>