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257" r:id="rId3"/>
    <p:sldId id="388" r:id="rId4"/>
    <p:sldId id="391" r:id="rId5"/>
    <p:sldId id="394" r:id="rId6"/>
    <p:sldId id="390" r:id="rId7"/>
    <p:sldId id="259" r:id="rId8"/>
    <p:sldId id="393" r:id="rId9"/>
    <p:sldId id="392" r:id="rId10"/>
    <p:sldId id="337" r:id="rId11"/>
    <p:sldId id="395" r:id="rId12"/>
    <p:sldId id="397" r:id="rId13"/>
    <p:sldId id="396" r:id="rId14"/>
    <p:sldId id="262" r:id="rId15"/>
    <p:sldId id="289" r:id="rId16"/>
    <p:sldId id="290" r:id="rId17"/>
    <p:sldId id="292" r:id="rId18"/>
    <p:sldId id="291" r:id="rId19"/>
    <p:sldId id="293" r:id="rId20"/>
    <p:sldId id="288" r:id="rId21"/>
    <p:sldId id="282" r:id="rId22"/>
    <p:sldId id="283" r:id="rId23"/>
    <p:sldId id="268" r:id="rId24"/>
    <p:sldId id="284" r:id="rId25"/>
    <p:sldId id="285" r:id="rId26"/>
    <p:sldId id="286" r:id="rId27"/>
    <p:sldId id="287" r:id="rId28"/>
    <p:sldId id="269" r:id="rId29"/>
    <p:sldId id="271" r:id="rId30"/>
    <p:sldId id="297" r:id="rId31"/>
    <p:sldId id="304" r:id="rId32"/>
    <p:sldId id="303" r:id="rId33"/>
    <p:sldId id="298" r:id="rId34"/>
    <p:sldId id="302" r:id="rId35"/>
    <p:sldId id="301" r:id="rId36"/>
    <p:sldId id="299" r:id="rId37"/>
    <p:sldId id="300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9" r:id="rId50"/>
    <p:sldId id="318" r:id="rId51"/>
    <p:sldId id="320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6" r:id="rId61"/>
    <p:sldId id="334" r:id="rId62"/>
    <p:sldId id="335" r:id="rId63"/>
    <p:sldId id="339" r:id="rId64"/>
    <p:sldId id="372" r:id="rId65"/>
    <p:sldId id="373" r:id="rId66"/>
    <p:sldId id="374" r:id="rId67"/>
    <p:sldId id="375" r:id="rId68"/>
    <p:sldId id="376" r:id="rId69"/>
    <p:sldId id="402" r:id="rId70"/>
    <p:sldId id="341" r:id="rId71"/>
    <p:sldId id="385" r:id="rId72"/>
    <p:sldId id="400" r:id="rId73"/>
    <p:sldId id="399" r:id="rId74"/>
    <p:sldId id="398" r:id="rId75"/>
    <p:sldId id="386" r:id="rId76"/>
    <p:sldId id="401" r:id="rId77"/>
    <p:sldId id="346" r:id="rId78"/>
    <p:sldId id="348" r:id="rId79"/>
    <p:sldId id="349" r:id="rId80"/>
    <p:sldId id="350" r:id="rId81"/>
    <p:sldId id="352" r:id="rId82"/>
    <p:sldId id="354" r:id="rId83"/>
    <p:sldId id="355" r:id="rId84"/>
    <p:sldId id="356" r:id="rId85"/>
    <p:sldId id="359" r:id="rId86"/>
    <p:sldId id="358" r:id="rId87"/>
    <p:sldId id="360" r:id="rId88"/>
    <p:sldId id="361" r:id="rId89"/>
    <p:sldId id="362" r:id="rId90"/>
    <p:sldId id="363" r:id="rId91"/>
    <p:sldId id="364" r:id="rId92"/>
    <p:sldId id="365" r:id="rId93"/>
    <p:sldId id="366" r:id="rId94"/>
    <p:sldId id="367" r:id="rId95"/>
    <p:sldId id="368" r:id="rId96"/>
    <p:sldId id="378" r:id="rId97"/>
    <p:sldId id="382" r:id="rId98"/>
    <p:sldId id="381" r:id="rId99"/>
    <p:sldId id="379" r:id="rId10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23" d="100"/>
          <a:sy n="123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AAAC0-1AF1-4C08-8E46-CE65ADE56CDE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51561-66F3-441D-A6DB-C4407B3EE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2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74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t>55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0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5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5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6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2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1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4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3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7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3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0C30-AC5B-49FF-BB0F-39AD174085A9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7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3 – Sammenligne gjennomsnitt i ulike grupper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</p:txBody>
      </p:sp>
    </p:spTree>
    <p:extLst>
      <p:ext uri="{BB962C8B-B14F-4D97-AF65-F5344CB8AC3E}">
        <p14:creationId xmlns:p14="http://schemas.microsoft.com/office/powerpoint/2010/main" val="37064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  <a:p>
            <a:r>
              <a:rPr lang="nb-NO" sz="2400" dirty="0"/>
              <a:t>Klikk «Options», og velg 95% CI</a:t>
            </a:r>
            <a:r>
              <a:rPr lang="nb-NO" sz="2400" dirty="0" smtClean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  <a:p>
            <a:r>
              <a:rPr lang="nb-NO" sz="2400" dirty="0"/>
              <a:t>Klikk «Options», og velg 95% CI</a:t>
            </a:r>
            <a:r>
              <a:rPr lang="nb-NO" sz="2400" dirty="0" smtClean="0"/>
              <a:t>.</a:t>
            </a:r>
          </a:p>
          <a:p>
            <a:r>
              <a:rPr lang="nb-NO" sz="2400" dirty="0"/>
              <a:t>Klikk «</a:t>
            </a:r>
            <a:r>
              <a:rPr lang="nb-NO" sz="2400" dirty="0" err="1"/>
              <a:t>Continue</a:t>
            </a:r>
            <a:r>
              <a:rPr lang="nb-NO" sz="2400" dirty="0"/>
              <a:t>» og «OK» i den opprinnelige dialogboksen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Kommer tilbake til dette i andre settinger. </a:t>
            </a:r>
            <a:endParaRPr lang="nb-NO" dirty="0"/>
          </a:p>
          <a:p>
            <a:endParaRPr lang="nb-NO" sz="2400" dirty="0" smtClean="0"/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Vi ønsker å teste om det er signifikant forskjell i blodtrykk før og etter en behandling. For å kunne bruke t-testen må vi sjekke normalitet, men for et paret oppsett holder det å sjekke at differansen mellom før og etter er normalfordelt.</a:t>
            </a:r>
          </a:p>
          <a:p>
            <a:r>
              <a:rPr lang="nb-NO" sz="2400" dirty="0" smtClean="0"/>
              <a:t>Lager først en variabel med differansen: «</a:t>
            </a:r>
            <a:r>
              <a:rPr lang="nb-NO" sz="2400" dirty="0" err="1" smtClean="0"/>
              <a:t>Transform</a:t>
            </a:r>
            <a:r>
              <a:rPr lang="nb-NO" sz="2400" dirty="0" smtClean="0"/>
              <a:t> =&gt; </a:t>
            </a:r>
            <a:r>
              <a:rPr lang="nb-NO" sz="2400" dirty="0" err="1" smtClean="0"/>
              <a:t>Compute</a:t>
            </a:r>
            <a:r>
              <a:rPr lang="nb-NO" sz="2400" dirty="0" smtClean="0"/>
              <a:t> variable»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533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03848" y="3475090"/>
            <a:ext cx="3240360" cy="67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0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684326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Skriv først inn navn på ny variabel: </a:t>
            </a:r>
            <a:r>
              <a:rPr lang="nb-NO" sz="2400" i="1" dirty="0" err="1" smtClean="0"/>
              <a:t>Diff</a:t>
            </a:r>
            <a:r>
              <a:rPr lang="nb-NO" sz="2400" i="1" dirty="0" smtClean="0"/>
              <a:t> 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54" y="260648"/>
            <a:ext cx="6048672" cy="47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339752" y="908720"/>
            <a:ext cx="772058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Skriv først inn navn på ny variabel: </a:t>
            </a:r>
            <a:r>
              <a:rPr lang="nb-NO" sz="2400" i="1" dirty="0" err="1" smtClean="0"/>
              <a:t>Diff</a:t>
            </a:r>
            <a:r>
              <a:rPr lang="nb-NO" sz="2400" i="1" dirty="0" smtClean="0"/>
              <a:t> 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BPbefore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BPbefore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5996694" cy="47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43808" y="836712"/>
            <a:ext cx="2088232" cy="28860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Skriv først inn navn på ny variabel: </a:t>
            </a:r>
            <a:r>
              <a:rPr lang="nb-NO" sz="2400" i="1" dirty="0" err="1" smtClean="0"/>
              <a:t>Diff</a:t>
            </a:r>
            <a:r>
              <a:rPr lang="nb-NO" sz="2400" i="1" dirty="0" smtClean="0"/>
              <a:t> 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BPbefore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BPbefore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sz="2400" dirty="0" smtClean="0"/>
              <a:t>Her kan man også velge variabler i tabellen og </a:t>
            </a:r>
            <a:r>
              <a:rPr lang="nb-NO" sz="2400" dirty="0" err="1" smtClean="0"/>
              <a:t>dobbelklikke</a:t>
            </a:r>
            <a:r>
              <a:rPr lang="nb-NO" sz="2400" dirty="0" smtClean="0"/>
              <a:t>/dra.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5996694" cy="47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483768" y="1600903"/>
            <a:ext cx="1512168" cy="34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Skriv først inn navn på ny variabel: </a:t>
            </a:r>
            <a:r>
              <a:rPr lang="nb-NO" sz="2400" i="1" dirty="0" err="1" smtClean="0"/>
              <a:t>Diff</a:t>
            </a:r>
            <a:r>
              <a:rPr lang="nb-NO" sz="2400" i="1" dirty="0" smtClean="0"/>
              <a:t> 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BPbefore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BPbefore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Her kan man også velge variabler i tabellen og </a:t>
            </a:r>
            <a:r>
              <a:rPr lang="nb-NO" sz="2400" dirty="0" err="1"/>
              <a:t>dobbelklikke</a:t>
            </a:r>
            <a:r>
              <a:rPr lang="nb-NO" sz="2400" dirty="0"/>
              <a:t>/dra.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Klikk </a:t>
            </a:r>
            <a:r>
              <a:rPr lang="nb-NO" sz="2400" dirty="0"/>
              <a:t>«OK»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5996694" cy="47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835696" y="4869160"/>
            <a:ext cx="3168352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35896" y="569725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OBS – hvis enten før eller etter er </a:t>
            </a:r>
            <a:r>
              <a:rPr lang="nb-NO" sz="2400" dirty="0" smtClean="0">
                <a:solidFill>
                  <a:srgbClr val="FF0000"/>
                </a:solidFill>
              </a:rPr>
              <a:t>MISSING blir </a:t>
            </a:r>
            <a:r>
              <a:rPr lang="nb-NO" sz="2400" dirty="0" smtClean="0">
                <a:solidFill>
                  <a:srgbClr val="FF0000"/>
                </a:solidFill>
              </a:rPr>
              <a:t>også differansen </a:t>
            </a:r>
            <a:r>
              <a:rPr lang="nb-NO" sz="2400" dirty="0" smtClean="0">
                <a:solidFill>
                  <a:srgbClr val="FF0000"/>
                </a:solidFill>
              </a:rPr>
              <a:t>MISSING.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4768"/>
            <a:ext cx="4623684" cy="370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0365"/>
            <a:ext cx="4680520" cy="26445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Så kan vi lage histogram, </a:t>
            </a:r>
            <a:r>
              <a:rPr lang="nb-NO" dirty="0" err="1" smtClean="0"/>
              <a:t>boxplot</a:t>
            </a:r>
            <a:r>
              <a:rPr lang="nb-NO" dirty="0" smtClean="0"/>
              <a:t> og QQ-plot over differansen </a:t>
            </a:r>
            <a:r>
              <a:rPr lang="nb-NO" i="1" dirty="0" err="1" smtClean="0"/>
              <a:t>Diff</a:t>
            </a:r>
            <a:r>
              <a:rPr lang="nb-NO" dirty="0"/>
              <a:t> </a:t>
            </a:r>
            <a:r>
              <a:rPr lang="nb-NO" dirty="0" smtClean="0"/>
              <a:t>(Bolk 2). </a:t>
            </a:r>
          </a:p>
          <a:p>
            <a:pPr marL="0" indent="0">
              <a:buNone/>
            </a:pPr>
            <a:r>
              <a:rPr lang="nb-NO" dirty="0" smtClean="0"/>
              <a:t>Normalitet ser ut til å være oppfylt: </a:t>
            </a:r>
            <a:r>
              <a:rPr lang="nb-NO" dirty="0" smtClean="0">
                <a:solidFill>
                  <a:srgbClr val="FF0000"/>
                </a:solidFill>
              </a:rPr>
              <a:t>T-test er greit!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46" y="74820"/>
            <a:ext cx="3600400" cy="329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95" y="3284984"/>
            <a:ext cx="3528392" cy="32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33653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topp 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Symmetrisk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5525047" y="4046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På linje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88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gjennomsnitt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32848" cy="4525963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nb-NO" dirty="0" smtClean="0"/>
              <a:t>Ønsker ofte å sammenligne gjennomsnittet til en kontinuerlig variabel i ulike grupper.</a:t>
            </a:r>
          </a:p>
          <a:p>
            <a:pPr marL="0" indent="0">
              <a:buNone/>
            </a:pPr>
            <a:r>
              <a:rPr lang="nb-NO" dirty="0" smtClean="0"/>
              <a:t>Eksempler: 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20906"/>
              </p:ext>
            </p:extLst>
          </p:nvPr>
        </p:nvGraphicFramePr>
        <p:xfrm>
          <a:off x="1331640" y="314096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999656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Kontinuerlig</a:t>
                      </a:r>
                      <a:r>
                        <a:rPr lang="nb-NO" baseline="0" dirty="0" smtClean="0"/>
                        <a:t> variabel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Kategorisk variabel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Høyde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Før</a:t>
                      </a:r>
                      <a:r>
                        <a:rPr lang="nb-NO" baseline="0" dirty="0" smtClean="0"/>
                        <a:t> og etter en behandling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Vekt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Behandling</a:t>
                      </a:r>
                      <a:r>
                        <a:rPr lang="nb-NO" baseline="0" dirty="0" smtClean="0"/>
                        <a:t> og placebo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Blodtrykk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Menn</a:t>
                      </a:r>
                      <a:r>
                        <a:rPr lang="nb-NO" baseline="0" dirty="0" smtClean="0"/>
                        <a:t> og kvinner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Triglyserider</a:t>
                      </a:r>
                      <a:r>
                        <a:rPr lang="nb-NO" baseline="0" dirty="0" smtClean="0"/>
                        <a:t> i blod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 ulike behandlinger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CD4-nivå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Syke og frisk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Kolesterol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Under-</a:t>
                      </a:r>
                      <a:r>
                        <a:rPr lang="nb-NO" baseline="0" dirty="0" smtClean="0"/>
                        <a:t>, normal- og overvekt</a:t>
                      </a:r>
                      <a:endParaRPr lang="nb-N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…..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72000" y="2801101"/>
            <a:ext cx="2736304" cy="195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8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</a:p>
          <a:p>
            <a:r>
              <a:rPr lang="nb-NO" sz="2400" dirty="0"/>
              <a:t>Flytt over </a:t>
            </a:r>
            <a:r>
              <a:rPr lang="nb-NO" sz="2400" dirty="0" err="1" smtClean="0"/>
              <a:t>BPbefore</a:t>
            </a:r>
            <a:r>
              <a:rPr lang="nb-NO" sz="2400" dirty="0" smtClean="0"/>
              <a:t> </a:t>
            </a:r>
            <a:r>
              <a:rPr lang="nb-NO" sz="2400" dirty="0"/>
              <a:t>til </a:t>
            </a:r>
            <a:r>
              <a:rPr lang="nb-NO" sz="2400" dirty="0" smtClean="0"/>
              <a:t>Variabel1 </a:t>
            </a:r>
            <a:r>
              <a:rPr lang="nb-NO" sz="2400" dirty="0"/>
              <a:t>og flytt </a:t>
            </a:r>
            <a:r>
              <a:rPr lang="nb-NO" sz="2400" dirty="0" err="1" smtClean="0"/>
              <a:t>BPafter</a:t>
            </a:r>
            <a:r>
              <a:rPr lang="nb-NO" sz="2400" dirty="0" smtClean="0"/>
              <a:t> </a:t>
            </a:r>
            <a:r>
              <a:rPr lang="nb-NO" sz="2400" dirty="0" smtClean="0"/>
              <a:t>til </a:t>
            </a:r>
            <a:r>
              <a:rPr lang="nb-NO" sz="2400" dirty="0"/>
              <a:t>Variable2</a:t>
            </a:r>
            <a:r>
              <a:rPr lang="nb-NO" sz="2400" dirty="0" smtClean="0"/>
              <a:t>.</a:t>
            </a:r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54" y="3861048"/>
            <a:ext cx="4536504" cy="24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16016" y="3573016"/>
            <a:ext cx="1914998" cy="6164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</a:p>
          <a:p>
            <a:r>
              <a:rPr lang="nb-NO" sz="2400" dirty="0"/>
              <a:t>Flytt over </a:t>
            </a:r>
            <a:r>
              <a:rPr lang="nb-NO" sz="2400" dirty="0" err="1" smtClean="0"/>
              <a:t>BPbefore</a:t>
            </a:r>
            <a:r>
              <a:rPr lang="nb-NO" sz="2400" dirty="0" smtClean="0"/>
              <a:t> </a:t>
            </a:r>
            <a:r>
              <a:rPr lang="nb-NO" sz="2400" dirty="0"/>
              <a:t>til </a:t>
            </a:r>
            <a:r>
              <a:rPr lang="nb-NO" sz="2400" dirty="0" smtClean="0"/>
              <a:t>Variabel1 </a:t>
            </a:r>
            <a:r>
              <a:rPr lang="nb-NO" sz="2400" dirty="0"/>
              <a:t>og flytt </a:t>
            </a:r>
            <a:r>
              <a:rPr lang="nb-NO" sz="2400" dirty="0" err="1" smtClean="0"/>
              <a:t>BPafter</a:t>
            </a:r>
            <a:r>
              <a:rPr lang="nb-NO" sz="2400" dirty="0" smtClean="0"/>
              <a:t> til </a:t>
            </a:r>
            <a:r>
              <a:rPr lang="nb-NO" sz="2400" dirty="0"/>
              <a:t>Variable2.</a:t>
            </a:r>
          </a:p>
          <a:p>
            <a:r>
              <a:rPr lang="nb-NO" sz="2400" dirty="0"/>
              <a:t>Klikk «OK».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54" y="3861048"/>
            <a:ext cx="4536504" cy="24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11960" y="3861048"/>
            <a:ext cx="2952328" cy="349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2" y="2636912"/>
            <a:ext cx="7724362" cy="32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57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Det viktigste i output  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40357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1" y="2699403"/>
            <a:ext cx="7724362" cy="32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57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</a:t>
            </a:r>
            <a:endParaRPr lang="nb-NO" sz="4000" dirty="0"/>
          </a:p>
        </p:txBody>
      </p:sp>
      <p:sp>
        <p:nvSpPr>
          <p:cNvPr id="3" name="Rectangle 2"/>
          <p:cNvSpPr/>
          <p:nvPr/>
        </p:nvSpPr>
        <p:spPr>
          <a:xfrm>
            <a:off x="2235303" y="3202305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3563888" y="3174685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2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1" y="2699403"/>
            <a:ext cx="7724362" cy="32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574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rgbClr val="FF0000"/>
                </a:solidFill>
              </a:rPr>
              <a:t>Gjennomsnittlig differanse </a:t>
            </a:r>
            <a:r>
              <a:rPr lang="nb-NO" sz="1600" dirty="0" smtClean="0"/>
              <a:t>mellom før og etter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7783" y="5589240"/>
            <a:ext cx="487935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7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1" y="2699403"/>
            <a:ext cx="7724362" cy="32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57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Gjennomsnittlig differanse mellom før og 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rgbClr val="FF0000"/>
                </a:solidFill>
              </a:rPr>
              <a:t>P-verdien</a:t>
            </a:r>
            <a:r>
              <a:rPr lang="nb-NO" sz="1600" dirty="0" smtClean="0"/>
              <a:t> til testen om gjennomsnittlig differanse er lik 0. Her er p-verdien større enn 0.05 og ikke signifikant.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812360" y="5589240"/>
            <a:ext cx="432048" cy="303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1" y="2704328"/>
            <a:ext cx="7724362" cy="32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5741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Gjennomsnittlig differanse mellom før og etter,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FF0000"/>
                </a:solidFill>
              </a:rPr>
              <a:t>P-verdien</a:t>
            </a:r>
            <a:r>
              <a:rPr lang="nb-NO" sz="1600" dirty="0"/>
              <a:t> til testen om gjennomsnittlig differanse er lik 0. Her er p-verdien større enn 0.05 og ikke signifikant.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Også interessant med </a:t>
            </a:r>
            <a:r>
              <a:rPr lang="nb-NO" sz="1600" dirty="0" smtClean="0">
                <a:solidFill>
                  <a:srgbClr val="FF0000"/>
                </a:solidFill>
              </a:rPr>
              <a:t>konfidensintervallet</a:t>
            </a:r>
            <a:r>
              <a:rPr lang="nb-NO" sz="1600" dirty="0" smtClean="0"/>
              <a:t> for gjennomsnittlig differanse.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8024" y="5649204"/>
            <a:ext cx="1584176" cy="181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/>
          <p:cNvSpPr/>
          <p:nvPr/>
        </p:nvSpPr>
        <p:spPr>
          <a:xfrm>
            <a:off x="755576" y="5977505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OBS </a:t>
            </a:r>
            <a:r>
              <a:rPr lang="nb-NO" dirty="0"/>
              <a:t>- SPSS tester differansen Variabel1 – Variabel2, </a:t>
            </a:r>
            <a:r>
              <a:rPr lang="nb-NO" dirty="0" smtClean="0"/>
              <a:t>her altså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smtClean="0"/>
              <a:t>minus </a:t>
            </a:r>
            <a:r>
              <a:rPr lang="nb-NO" dirty="0" err="1" smtClean="0"/>
              <a:t>After</a:t>
            </a:r>
            <a:r>
              <a:rPr lang="nb-NO" dirty="0" smtClean="0"/>
              <a:t>, så en </a:t>
            </a:r>
            <a:r>
              <a:rPr lang="nb-NO" dirty="0"/>
              <a:t>økning </a:t>
            </a:r>
            <a:r>
              <a:rPr lang="nb-NO" dirty="0" smtClean="0"/>
              <a:t>vil gi en negativ </a:t>
            </a:r>
            <a:r>
              <a:rPr lang="nb-NO" dirty="0"/>
              <a:t>differanse. </a:t>
            </a:r>
            <a:r>
              <a:rPr lang="nb-NO" dirty="0" smtClean="0"/>
              <a:t>Hvis man ønsker omvendt, må man velge </a:t>
            </a:r>
            <a:r>
              <a:rPr lang="nb-NO" dirty="0" err="1" smtClean="0"/>
              <a:t>After</a:t>
            </a:r>
            <a:r>
              <a:rPr lang="nb-NO" dirty="0" smtClean="0"/>
              <a:t> som Variable1 og </a:t>
            </a:r>
            <a:r>
              <a:rPr lang="nb-NO" dirty="0" err="1" smtClean="0"/>
              <a:t>Before</a:t>
            </a:r>
            <a:r>
              <a:rPr lang="nb-NO" dirty="0" smtClean="0"/>
              <a:t> som Variabel2.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4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- </a:t>
            </a:r>
            <a:r>
              <a:rPr lang="nb-NO" dirty="0" err="1" smtClean="0"/>
              <a:t>Kolestrol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Caerphilly</a:t>
            </a:r>
            <a:r>
              <a:rPr lang="nb-NO" dirty="0" smtClean="0"/>
              <a:t>-studien målte total kolesterol ved to forskjellige legebesøk (</a:t>
            </a:r>
            <a:r>
              <a:rPr lang="nb-NO" i="1" dirty="0" err="1" smtClean="0"/>
              <a:t>totchol</a:t>
            </a:r>
            <a:r>
              <a:rPr lang="nb-NO" i="1" dirty="0" smtClean="0"/>
              <a:t> </a:t>
            </a:r>
            <a:r>
              <a:rPr lang="nb-NO" dirty="0" smtClean="0"/>
              <a:t>og </a:t>
            </a:r>
            <a:r>
              <a:rPr lang="nb-NO" i="1" dirty="0" smtClean="0"/>
              <a:t>totchol2</a:t>
            </a:r>
            <a:r>
              <a:rPr lang="nb-NO" dirty="0" smtClean="0"/>
              <a:t>).</a:t>
            </a:r>
          </a:p>
          <a:p>
            <a:pPr marL="0" indent="0">
              <a:buNone/>
            </a:pPr>
            <a:r>
              <a:rPr lang="nb-NO" dirty="0" smtClean="0"/>
              <a:t>Undersøk om det er signifikant forskjell i total kolesterol mellom første og andre legebesøk.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Hint: </a:t>
            </a:r>
          </a:p>
          <a:p>
            <a:r>
              <a:rPr lang="nb-NO" dirty="0" smtClean="0"/>
              <a:t>Sjekk normalitet</a:t>
            </a:r>
          </a:p>
          <a:p>
            <a:r>
              <a:rPr lang="nb-NO" dirty="0" err="1" smtClean="0"/>
              <a:t>Paired</a:t>
            </a:r>
            <a:r>
              <a:rPr lang="nb-NO" dirty="0" smtClean="0"/>
              <a:t> samples T test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8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ønsker å avgjøre om gjennomsnittet i to ulike grupper er forskjellig: f. eks. blodtrykk målt hos røykere og ikke-røykere.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Hvis målingene i begge grupper kan antas å være normalfordelt, kan bruke man bruke: </a:t>
            </a:r>
            <a:r>
              <a:rPr lang="nb-NO" dirty="0" err="1" smtClean="0"/>
              <a:t>Independent</a:t>
            </a:r>
            <a:r>
              <a:rPr lang="nb-NO" dirty="0" smtClean="0"/>
              <a:t> Samples T test. </a:t>
            </a:r>
          </a:p>
        </p:txBody>
      </p:sp>
    </p:spTree>
    <p:extLst>
      <p:ext uri="{BB962C8B-B14F-4D97-AF65-F5344CB8AC3E}">
        <p14:creationId xmlns:p14="http://schemas.microsoft.com/office/powerpoint/2010/main" val="34893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Paret eller uavhengig oppsett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Når man sammenligner gjennomsnitt i forskjellige grupper må man skille mellom to ulike oppsett:</a:t>
            </a:r>
          </a:p>
          <a:p>
            <a:pPr>
              <a:buFontTx/>
              <a:buChar char="-"/>
            </a:pPr>
            <a:r>
              <a:rPr lang="nb-NO" sz="2800" dirty="0" smtClean="0"/>
              <a:t>Parede observasjoner; </a:t>
            </a:r>
            <a:r>
              <a:rPr lang="nb-NO" sz="2800" dirty="0" smtClean="0">
                <a:solidFill>
                  <a:srgbClr val="FF0000"/>
                </a:solidFill>
              </a:rPr>
              <a:t>samme</a:t>
            </a:r>
            <a:r>
              <a:rPr lang="nb-NO" sz="2800" dirty="0" smtClean="0"/>
              <a:t> individ er målt </a:t>
            </a:r>
            <a:r>
              <a:rPr lang="nb-NO" sz="2800" dirty="0" smtClean="0">
                <a:solidFill>
                  <a:srgbClr val="FF0000"/>
                </a:solidFill>
              </a:rPr>
              <a:t>to</a:t>
            </a:r>
            <a:r>
              <a:rPr lang="nb-NO" sz="2800" dirty="0" smtClean="0"/>
              <a:t> ganger, f. eks. før og etter behandling.</a:t>
            </a:r>
          </a:p>
          <a:p>
            <a:pPr>
              <a:buFontTx/>
              <a:buChar char="-"/>
            </a:pPr>
            <a:r>
              <a:rPr lang="nb-NO" sz="2800" dirty="0" smtClean="0"/>
              <a:t>To utvalg; med to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med individer er målt, f. eks behandling og placebo</a:t>
            </a:r>
            <a:r>
              <a:rPr lang="nb-NO" sz="2800" dirty="0"/>
              <a:t>. 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1858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Når variabelen er målt i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må datafilen organiseres i en </a:t>
            </a:r>
            <a:r>
              <a:rPr lang="nb-NO" sz="2800" dirty="0"/>
              <a:t>variabel</a:t>
            </a:r>
            <a:r>
              <a:rPr lang="nb-NO" sz="2800" dirty="0" smtClean="0"/>
              <a:t>kolonne og en gruppeindikator-kolonne.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5940152" y="2708920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572000" y="2204864"/>
            <a:ext cx="309634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</a:t>
            </a:r>
            <a:r>
              <a:rPr lang="nb-NO" sz="2800" dirty="0"/>
              <a:t>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910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19872" y="3573016"/>
            <a:ext cx="3168352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12367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</a:t>
            </a:r>
            <a:r>
              <a:rPr lang="nb-NO" sz="2800" dirty="0"/>
              <a:t>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61" y="3429000"/>
            <a:ext cx="43529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og </a:t>
            </a:r>
            <a:r>
              <a:rPr lang="nb-NO" sz="2400" dirty="0"/>
              <a:t>v</a:t>
            </a:r>
            <a:r>
              <a:rPr lang="nb-NO" sz="2400" dirty="0" smtClean="0"/>
              <a:t>elger </a:t>
            </a:r>
            <a:r>
              <a:rPr lang="nb-NO" sz="2400" dirty="0"/>
              <a:t>både </a:t>
            </a:r>
            <a:r>
              <a:rPr lang="nb-NO" sz="2400" dirty="0" smtClean="0"/>
              <a:t>«Stem-and-</a:t>
            </a:r>
            <a:r>
              <a:rPr lang="nb-NO" sz="2400" dirty="0" err="1" smtClean="0"/>
              <a:t>leaf</a:t>
            </a:r>
            <a:r>
              <a:rPr lang="nb-NO" sz="2400" dirty="0" smtClean="0"/>
              <a:t>», «Histogram»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07904" y="4365104"/>
            <a:ext cx="3168352" cy="2410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 smtClean="0"/>
              <a:t>Hvordan sjekke normalitet?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106489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For variabler målt i uavhengige grupper, må datafilen organiseres i en kolonne med variabelen og en med en gruppe indikator.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61" y="3429000"/>
            <a:ext cx="43529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og </a:t>
            </a:r>
            <a:r>
              <a:rPr lang="nb-NO" sz="2400" dirty="0"/>
              <a:t>v</a:t>
            </a:r>
            <a:r>
              <a:rPr lang="nb-NO" sz="2400" dirty="0" smtClean="0"/>
              <a:t>elger </a:t>
            </a:r>
            <a:r>
              <a:rPr lang="nb-NO" sz="2400" dirty="0"/>
              <a:t>både </a:t>
            </a:r>
            <a:r>
              <a:rPr lang="nb-NO" sz="2400" dirty="0" smtClean="0"/>
              <a:t>«Stem-and-</a:t>
            </a:r>
            <a:r>
              <a:rPr lang="nb-NO" sz="2400" dirty="0" err="1" smtClean="0"/>
              <a:t>leaf</a:t>
            </a:r>
            <a:r>
              <a:rPr lang="nb-NO" sz="2400" dirty="0" smtClean="0"/>
              <a:t>», «Histogram» og 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55776" y="4606106"/>
            <a:ext cx="4248472" cy="417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7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For variabler målt i uavhengige grupper, må datafilen organiseres i en kolonne med variabelen og en med en gruppe indikator.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61" y="3429000"/>
            <a:ext cx="43529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og </a:t>
            </a:r>
            <a:r>
              <a:rPr lang="nb-NO" sz="2400" dirty="0"/>
              <a:t>v</a:t>
            </a:r>
            <a:r>
              <a:rPr lang="nb-NO" sz="2400" dirty="0" smtClean="0"/>
              <a:t>elger </a:t>
            </a:r>
            <a:r>
              <a:rPr lang="nb-NO" sz="2400" dirty="0"/>
              <a:t>både </a:t>
            </a:r>
            <a:r>
              <a:rPr lang="nb-NO" sz="2400" dirty="0" smtClean="0"/>
              <a:t>«Stem-and-</a:t>
            </a:r>
            <a:r>
              <a:rPr lang="nb-NO" sz="2400" dirty="0" err="1" smtClean="0"/>
              <a:t>leaf</a:t>
            </a:r>
            <a:r>
              <a:rPr lang="nb-NO" sz="2400" dirty="0" smtClean="0"/>
              <a:t>», «Histogram»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35896" y="5110162"/>
            <a:ext cx="1656184" cy="2905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Får da ut normalitetsplot for de to gruppene (Røyker/Ikke-røyker) hver for seg: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" y="1746999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1467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Får da ut normalitetsplot for de to gruppene (Røyker/Ikke-røyker) hver for seg: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" y="1746999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1467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650116"/>
            <a:ext cx="9289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          		Ikke-røykere			Røykere</a:t>
            </a:r>
            <a:endParaRPr lang="nb-NO" dirty="0"/>
          </a:p>
          <a:p>
            <a:r>
              <a:rPr lang="nb-NO" sz="2800" dirty="0" smtClean="0"/>
              <a:t>Det ser greit ut å anta normalfordelte data i begge grupper. 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0398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7763"/>
            <a:ext cx="4048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68017" y="1787763"/>
            <a:ext cx="3464223" cy="1569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81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Systolic</a:t>
            </a:r>
            <a:r>
              <a:rPr lang="nb-NO" sz="2800" i="1" dirty="0" smtClean="0"/>
              <a:t> BP</a:t>
            </a:r>
            <a:r>
              <a:rPr lang="nb-NO" sz="2800" dirty="0" smtClean="0"/>
              <a:t>) til «Test Variable(s)»,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3888" y="2708920"/>
            <a:ext cx="3096344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410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Systolic</a:t>
            </a:r>
            <a:r>
              <a:rPr lang="nb-NO" sz="2800" i="1" dirty="0" smtClean="0"/>
              <a:t> BP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68638" y="3341789"/>
            <a:ext cx="879626" cy="21754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Paret eller uavhengig oppsett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Når man sammenligner gjennomsnitt i forskjellige grupper må man skille mellom to ulike oppsett:</a:t>
            </a:r>
          </a:p>
          <a:p>
            <a:pPr>
              <a:buFontTx/>
              <a:buChar char="-"/>
            </a:pPr>
            <a:r>
              <a:rPr lang="nb-NO" sz="2800" dirty="0" smtClean="0"/>
              <a:t>Parede observasjoner; </a:t>
            </a:r>
            <a:r>
              <a:rPr lang="nb-NO" sz="2800" dirty="0" smtClean="0">
                <a:solidFill>
                  <a:srgbClr val="FF0000"/>
                </a:solidFill>
              </a:rPr>
              <a:t>samme</a:t>
            </a:r>
            <a:r>
              <a:rPr lang="nb-NO" sz="2800" dirty="0" smtClean="0"/>
              <a:t> individ er målt </a:t>
            </a:r>
            <a:r>
              <a:rPr lang="nb-NO" sz="2800" dirty="0" smtClean="0">
                <a:solidFill>
                  <a:srgbClr val="FF0000"/>
                </a:solidFill>
              </a:rPr>
              <a:t>to</a:t>
            </a:r>
            <a:r>
              <a:rPr lang="nb-NO" sz="2800" dirty="0" smtClean="0"/>
              <a:t> ganger, f. eks. før og etter behandling.</a:t>
            </a:r>
          </a:p>
          <a:p>
            <a:pPr>
              <a:buFontTx/>
              <a:buChar char="-"/>
            </a:pPr>
            <a:r>
              <a:rPr lang="nb-NO" sz="2800" dirty="0" smtClean="0"/>
              <a:t>To utvalg; med to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med individer er målt, f. eks behandling og placebo</a:t>
            </a:r>
            <a:r>
              <a:rPr lang="nb-NO" sz="2800" dirty="0"/>
              <a:t>. </a:t>
            </a: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Dette </a:t>
            </a:r>
            <a:r>
              <a:rPr lang="nb-NO" sz="2800" dirty="0"/>
              <a:t>gir to </a:t>
            </a:r>
            <a:r>
              <a:rPr lang="nb-NO" sz="2800" dirty="0" smtClean="0"/>
              <a:t>forskjellige t-tester</a:t>
            </a:r>
            <a:r>
              <a:rPr lang="nb-NO" sz="2800" dirty="0"/>
              <a:t>: </a:t>
            </a:r>
          </a:p>
          <a:p>
            <a:r>
              <a:rPr lang="nb-NO" sz="2800" dirty="0" err="1">
                <a:solidFill>
                  <a:schemeClr val="accent1"/>
                </a:solidFill>
              </a:rPr>
              <a:t>Paired</a:t>
            </a:r>
            <a:r>
              <a:rPr lang="nb-NO" sz="2800" dirty="0">
                <a:solidFill>
                  <a:schemeClr val="accent1"/>
                </a:solidFill>
              </a:rPr>
              <a:t> sample t-test</a:t>
            </a:r>
          </a:p>
          <a:p>
            <a:r>
              <a:rPr lang="nb-NO" sz="2800" dirty="0" err="1">
                <a:solidFill>
                  <a:schemeClr val="accent1"/>
                </a:solidFill>
              </a:rPr>
              <a:t>Independent</a:t>
            </a:r>
            <a:r>
              <a:rPr lang="nb-NO" sz="2800" dirty="0">
                <a:solidFill>
                  <a:schemeClr val="accent1"/>
                </a:solidFill>
              </a:rPr>
              <a:t> sample t-test</a:t>
            </a:r>
          </a:p>
          <a:p>
            <a:pPr marL="0" indent="0">
              <a:buNone/>
            </a:pP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5705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8232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Systolic</a:t>
            </a:r>
            <a:r>
              <a:rPr lang="nb-NO" sz="2800" i="1" dirty="0" smtClean="0"/>
              <a:t> BP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55976" y="4653136"/>
            <a:ext cx="2232248" cy="1147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Gruppeindikator er </a:t>
            </a:r>
            <a:r>
              <a:rPr lang="nb-NO" sz="2800" dirty="0" smtClean="0"/>
              <a:t>definert </a:t>
            </a:r>
            <a:r>
              <a:rPr lang="nb-NO" sz="2800" dirty="0"/>
              <a:t>‘Røyker=1’, ‘Ikke-røyker=0</a:t>
            </a:r>
            <a:r>
              <a:rPr lang="nb-NO" sz="2800" dirty="0" smtClean="0"/>
              <a:t>’ (sjekkes i Variable </a:t>
            </a:r>
            <a:r>
              <a:rPr lang="nb-NO" sz="2800" dirty="0" err="1" smtClean="0"/>
              <a:t>view</a:t>
            </a:r>
            <a:r>
              <a:rPr lang="nb-NO" sz="2800" dirty="0" smtClean="0"/>
              <a:t>): 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725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01" y="3501008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Systolic</a:t>
            </a:r>
            <a:r>
              <a:rPr lang="nb-NO" sz="2800" i="1" dirty="0" smtClean="0"/>
              <a:t> BP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Gruppeindikator er </a:t>
            </a:r>
            <a:r>
              <a:rPr lang="nb-NO" sz="2800" dirty="0" smtClean="0"/>
              <a:t>definert </a:t>
            </a:r>
            <a:r>
              <a:rPr lang="nb-NO" sz="2800" dirty="0"/>
              <a:t>‘Røyker=1’, ‘Ikke-røyker=0</a:t>
            </a:r>
            <a:r>
              <a:rPr lang="nb-NO" sz="2800" dirty="0" smtClean="0"/>
              <a:t>’:</a:t>
            </a:r>
          </a:p>
          <a:p>
            <a:r>
              <a:rPr lang="nb-NO" sz="2800" dirty="0"/>
              <a:t>(sjekkes i Variable </a:t>
            </a:r>
            <a:r>
              <a:rPr lang="nb-NO" sz="2800" dirty="0" err="1"/>
              <a:t>view</a:t>
            </a:r>
            <a:r>
              <a:rPr lang="nb-NO" sz="2800" dirty="0"/>
              <a:t>): </a:t>
            </a:r>
            <a:r>
              <a:rPr lang="nb-NO" sz="2800" dirty="0" smtClean="0"/>
              <a:t> 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1, og skriv 1 ved Group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869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99" y="3579877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/>
              <a:t>Flytt den kontinuerlige variabelen (</a:t>
            </a:r>
            <a:r>
              <a:rPr lang="nb-NO" sz="2800" i="1" dirty="0" err="1"/>
              <a:t>Systolic</a:t>
            </a:r>
            <a:r>
              <a:rPr lang="nb-NO" sz="2800" i="1" dirty="0"/>
              <a:t> BP</a:t>
            </a:r>
            <a:r>
              <a:rPr lang="nb-NO" sz="2800" dirty="0"/>
              <a:t>) til «Test Variable(s)» og gruppeindikator (</a:t>
            </a:r>
            <a:r>
              <a:rPr lang="nb-NO" sz="2800" i="1" dirty="0" err="1"/>
              <a:t>Smoker</a:t>
            </a:r>
            <a:r>
              <a:rPr lang="nb-NO" sz="2800" dirty="0"/>
              <a:t>) til «</a:t>
            </a:r>
            <a:r>
              <a:rPr lang="nb-NO" sz="2800" dirty="0" err="1"/>
              <a:t>Grouping</a:t>
            </a:r>
            <a:r>
              <a:rPr lang="nb-NO" sz="2800" dirty="0"/>
              <a:t> Variable», og klikk «</a:t>
            </a:r>
            <a:r>
              <a:rPr lang="nb-NO" sz="2800" dirty="0" err="1"/>
              <a:t>Define</a:t>
            </a:r>
            <a:r>
              <a:rPr lang="nb-NO" sz="2800" dirty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Gruppeindikator er definert ‘Røyker=1’, ‘Ikke-røyker=0’ (</a:t>
            </a:r>
            <a:r>
              <a:rPr lang="nb-NO" sz="2800" dirty="0"/>
              <a:t>sjekkes i Variable </a:t>
            </a:r>
            <a:r>
              <a:rPr lang="nb-NO" sz="2800" dirty="0" err="1"/>
              <a:t>view</a:t>
            </a:r>
            <a:r>
              <a:rPr lang="nb-NO" sz="2800" dirty="0"/>
              <a:t>): </a:t>
            </a:r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1, og skriv 1 ved Group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Klikk «</a:t>
            </a:r>
            <a:r>
              <a:rPr lang="nb-NO" sz="2800" dirty="0" err="1" smtClean="0"/>
              <a:t>Continue</a:t>
            </a:r>
            <a:r>
              <a:rPr lang="nb-NO" sz="2800" dirty="0" smtClean="0"/>
              <a:t>» og «OK»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9640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</a:t>
            </a:r>
            <a:r>
              <a:rPr lang="nb-NO" sz="2800" dirty="0" smtClean="0">
                <a:solidFill>
                  <a:srgbClr val="FF0000"/>
                </a:solidFill>
              </a:rPr>
              <a:t>første linje.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5286497"/>
            <a:ext cx="93610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9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første linje.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&lt; 0.05 anta variansen ulik,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7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første linje.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&lt; 0.05 anta variansen ulik, og les av </a:t>
            </a:r>
            <a:r>
              <a:rPr lang="nb-NO" sz="2800" dirty="0" smtClean="0">
                <a:solidFill>
                  <a:srgbClr val="FF0000"/>
                </a:solidFill>
              </a:rPr>
              <a:t>andre linje.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830" y="5517232"/>
            <a:ext cx="1008112" cy="328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</a:t>
            </a:r>
            <a:r>
              <a:rPr lang="nb-NO" sz="2800" dirty="0" err="1" smtClean="0"/>
              <a:t>Systolic</a:t>
            </a:r>
            <a:r>
              <a:rPr lang="nb-NO" sz="2800" dirty="0" smtClean="0"/>
              <a:t> Blood </a:t>
            </a:r>
            <a:r>
              <a:rPr lang="nb-NO" sz="2800" dirty="0" err="1" smtClean="0"/>
              <a:t>pressure</a:t>
            </a:r>
            <a:r>
              <a:rPr lang="nb-NO" sz="2800" dirty="0" smtClean="0"/>
              <a:t> i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og Non-</a:t>
            </a:r>
            <a:r>
              <a:rPr lang="nb-NO" sz="2800" dirty="0" err="1" smtClean="0"/>
              <a:t>Smoker</a:t>
            </a:r>
            <a:r>
              <a:rPr lang="nb-NO" sz="2800" dirty="0"/>
              <a:t> </a:t>
            </a:r>
            <a:r>
              <a:rPr lang="nb-NO" sz="2800" dirty="0" smtClean="0"/>
              <a:t>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064" y="5280323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23728" y="1412776"/>
            <a:ext cx="1800200" cy="3960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" y="256490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og bruker øverste linje,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494116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771800" y="342900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67570"/>
              </p:ext>
            </p:extLst>
          </p:nvPr>
        </p:nvGraphicFramePr>
        <p:xfrm>
          <a:off x="971600" y="1484784"/>
          <a:ext cx="7200800" cy="425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447"/>
                <a:gridCol w="3628353"/>
              </a:tblGrid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Paret oppsett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Uavhengig</a:t>
                      </a:r>
                      <a:r>
                        <a:rPr lang="nb-NO" sz="2400" baseline="0" dirty="0" smtClean="0"/>
                        <a:t> oppsett</a:t>
                      </a:r>
                      <a:endParaRPr lang="nb-NO" sz="2400" dirty="0"/>
                    </a:p>
                  </a:txBody>
                  <a:tcPr/>
                </a:tc>
              </a:tr>
              <a:tr h="85176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Før</a:t>
                      </a:r>
                      <a:r>
                        <a:rPr lang="nb-NO" sz="2400" baseline="0" dirty="0" smtClean="0"/>
                        <a:t> og etter behandling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/>
                        <a:t>Menn</a:t>
                      </a:r>
                      <a:r>
                        <a:rPr lang="nb-NO" sz="2400" baseline="0" dirty="0" smtClean="0"/>
                        <a:t> og kvinner</a:t>
                      </a:r>
                      <a:endParaRPr lang="nb-NO" sz="2400" dirty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To ulike behandlinger</a:t>
                      </a:r>
                      <a:r>
                        <a:rPr lang="nb-NO" sz="2400" baseline="0" dirty="0" smtClean="0"/>
                        <a:t> på samme individ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Behandling</a:t>
                      </a:r>
                      <a:r>
                        <a:rPr lang="nb-NO" sz="2400" baseline="0" dirty="0" smtClean="0"/>
                        <a:t> og placebo i to uavhengige grupper</a:t>
                      </a:r>
                      <a:endParaRPr lang="nb-NO" sz="2400" dirty="0" smtClean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Behandling</a:t>
                      </a:r>
                      <a:r>
                        <a:rPr lang="nb-NO" sz="2400" baseline="0" dirty="0" smtClean="0"/>
                        <a:t> og placebo med eneggede tvillinger 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Case og</a:t>
                      </a:r>
                      <a:r>
                        <a:rPr lang="nb-NO" sz="2400" baseline="0" dirty="0" smtClean="0"/>
                        <a:t> kontroll </a:t>
                      </a:r>
                      <a:endParaRPr lang="nb-NO" sz="2400" dirty="0"/>
                    </a:p>
                  </a:txBody>
                  <a:tcPr/>
                </a:tc>
              </a:tr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9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" y="256490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og bruker øverste linje, </a:t>
            </a:r>
          </a:p>
          <a:p>
            <a:r>
              <a:rPr lang="nb-NO" sz="2800" dirty="0" smtClean="0"/>
              <a:t>p-verdien for forskjellen mellom gjennomsnittene i gruppene er ikke signifikant.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494116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771800" y="342900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323528" y="581143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Konklusjon: Det er ikke forskjell i systolisk blodtrykk hos røykere og ikke-røykere. </a:t>
            </a:r>
            <a:r>
              <a:rPr lang="nb-NO" sz="2800" dirty="0" smtClean="0"/>
              <a:t>Mystisk? Kommer tilbake!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178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Caerphilly</a:t>
            </a:r>
            <a:r>
              <a:rPr lang="nb-NO" dirty="0" smtClean="0"/>
              <a:t>-studien registrerte mange ulike livstilmarkører og målinger fra blod, bl. a. røyking og HLD kolesterol (tilgjengelig i datafilen </a:t>
            </a:r>
            <a:r>
              <a:rPr lang="nb-NO" dirty="0" err="1" smtClean="0"/>
              <a:t>c</a:t>
            </a:r>
            <a:r>
              <a:rPr lang="nb-NO" i="1" dirty="0" err="1" smtClean="0"/>
              <a:t>holesterol.sav</a:t>
            </a:r>
            <a:r>
              <a:rPr lang="nb-NO" i="1" dirty="0" smtClean="0"/>
              <a:t>)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dirty="0" smtClean="0"/>
              <a:t>Avgjør om nivået av HLD kolesterol er forskjellig hos røykere og ikke-røykere.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44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Ikke-parametriske tester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hender at variablene man er interessert i ikke er normalfordelt, f. eks. kan fordelingen være svært skjev eller ha mange </a:t>
            </a:r>
            <a:r>
              <a:rPr lang="nb-NO" dirty="0" err="1" smtClean="0"/>
              <a:t>outliers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Ikke-parametriske tester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hender at variablene man er interessert i ikke er normalfordelt, f. eks. kan fordelingen være svært skjev eller ha mange </a:t>
            </a:r>
            <a:r>
              <a:rPr lang="nb-NO" dirty="0" err="1" smtClean="0"/>
              <a:t>outliers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Da har man to muligheter: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Transformasjon av variabelen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Ikke-parametriske tester.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9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20" y="247186"/>
            <a:ext cx="396044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ser på fordeling av </a:t>
            </a:r>
            <a:r>
              <a:rPr lang="nb-NO" dirty="0" err="1" smtClean="0"/>
              <a:t>triglyserider</a:t>
            </a:r>
            <a:r>
              <a:rPr lang="nb-NO" dirty="0"/>
              <a:t> (mg/</a:t>
            </a:r>
            <a:r>
              <a:rPr lang="nb-NO" dirty="0" err="1"/>
              <a:t>dL</a:t>
            </a:r>
            <a:r>
              <a:rPr lang="nb-NO" dirty="0" smtClean="0"/>
              <a:t>) i </a:t>
            </a:r>
            <a:r>
              <a:rPr lang="nb-NO" dirty="0" err="1" smtClean="0"/>
              <a:t>Caerphilly</a:t>
            </a:r>
            <a:r>
              <a:rPr lang="nb-NO" dirty="0" smtClean="0"/>
              <a:t>-studien. 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Ikke normalfordelt!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3888"/>
            <a:ext cx="5155852" cy="41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65485" cy="35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10" y="3680212"/>
            <a:ext cx="3965930" cy="31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test og de vanligste er:</a:t>
            </a:r>
          </a:p>
        </p:txBody>
      </p:sp>
    </p:spTree>
    <p:extLst>
      <p:ext uri="{BB962C8B-B14F-4D97-AF65-F5344CB8AC3E}">
        <p14:creationId xmlns:p14="http://schemas.microsoft.com/office/powerpoint/2010/main" val="23456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320479"/>
          </a:xfrm>
        </p:spPr>
        <p:txBody>
          <a:bodyPr/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test og de vanligste er:</a:t>
            </a:r>
          </a:p>
          <a:p>
            <a:pPr marL="1314450" lvl="2" indent="-514350"/>
            <a:r>
              <a:rPr lang="nb-NO" sz="2800" dirty="0" err="1" smtClean="0">
                <a:solidFill>
                  <a:srgbClr val="FF0000"/>
                </a:solidFill>
              </a:rPr>
              <a:t>Wilcoxon</a:t>
            </a:r>
            <a:r>
              <a:rPr lang="nb-NO" sz="2800" dirty="0" smtClean="0">
                <a:solidFill>
                  <a:srgbClr val="FF0000"/>
                </a:solidFill>
              </a:rPr>
              <a:t> </a:t>
            </a:r>
            <a:r>
              <a:rPr lang="nb-NO" sz="2800" dirty="0" err="1" smtClean="0">
                <a:solidFill>
                  <a:srgbClr val="FF0000"/>
                </a:solidFill>
              </a:rPr>
              <a:t>signed</a:t>
            </a:r>
            <a:r>
              <a:rPr lang="nb-NO" sz="2800" dirty="0" smtClean="0">
                <a:solidFill>
                  <a:srgbClr val="FF0000"/>
                </a:solidFill>
              </a:rPr>
              <a:t> rank test </a:t>
            </a:r>
            <a:r>
              <a:rPr lang="nb-NO" sz="2800" dirty="0" smtClean="0"/>
              <a:t>for paret t-test</a:t>
            </a:r>
          </a:p>
          <a:p>
            <a:pPr marL="1314450" lvl="2" indent="-514350"/>
            <a:r>
              <a:rPr lang="nb-NO" sz="2800" dirty="0" smtClean="0">
                <a:solidFill>
                  <a:srgbClr val="FF0000"/>
                </a:solidFill>
              </a:rPr>
              <a:t>Mann-Whitney U test </a:t>
            </a:r>
            <a:r>
              <a:rPr lang="nb-NO" sz="2800" dirty="0" smtClean="0"/>
              <a:t>for uavhengig sample t-test (kalles også </a:t>
            </a:r>
            <a:r>
              <a:rPr lang="nb-NO" sz="2800" dirty="0" err="1" smtClean="0"/>
              <a:t>Wilcoxon</a:t>
            </a:r>
            <a:r>
              <a:rPr lang="nb-NO" sz="2800" dirty="0" smtClean="0"/>
              <a:t> rank sum test)</a:t>
            </a:r>
          </a:p>
        </p:txBody>
      </p:sp>
    </p:spTree>
    <p:extLst>
      <p:ext uri="{BB962C8B-B14F-4D97-AF65-F5344CB8AC3E}">
        <p14:creationId xmlns:p14="http://schemas.microsoft.com/office/powerpoint/2010/main" val="5395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</a:t>
            </a:r>
            <a:r>
              <a:rPr lang="nb-NO" dirty="0"/>
              <a:t>test og de vanligste er:</a:t>
            </a:r>
          </a:p>
          <a:p>
            <a:pPr marL="1314450" lvl="2" indent="-514350"/>
            <a:r>
              <a:rPr lang="nb-NO" sz="2800" dirty="0" err="1">
                <a:solidFill>
                  <a:srgbClr val="FF0000"/>
                </a:solidFill>
              </a:rPr>
              <a:t>Wilcoxon</a:t>
            </a:r>
            <a:r>
              <a:rPr lang="nb-NO" sz="2800" dirty="0">
                <a:solidFill>
                  <a:srgbClr val="FF0000"/>
                </a:solidFill>
              </a:rPr>
              <a:t> </a:t>
            </a:r>
            <a:r>
              <a:rPr lang="nb-NO" sz="2800" dirty="0" err="1">
                <a:solidFill>
                  <a:srgbClr val="FF0000"/>
                </a:solidFill>
              </a:rPr>
              <a:t>signed</a:t>
            </a:r>
            <a:r>
              <a:rPr lang="nb-NO" sz="2800" dirty="0">
                <a:solidFill>
                  <a:srgbClr val="FF0000"/>
                </a:solidFill>
              </a:rPr>
              <a:t> rank test </a:t>
            </a:r>
            <a:r>
              <a:rPr lang="nb-NO" sz="2800" dirty="0"/>
              <a:t>for paret t-test</a:t>
            </a:r>
          </a:p>
          <a:p>
            <a:pPr marL="1314450" lvl="2" indent="-514350"/>
            <a:r>
              <a:rPr lang="nb-NO" sz="2800" dirty="0">
                <a:solidFill>
                  <a:srgbClr val="FF0000"/>
                </a:solidFill>
              </a:rPr>
              <a:t>Mann-Whitney U test </a:t>
            </a:r>
            <a:r>
              <a:rPr lang="nb-NO" sz="2800" dirty="0"/>
              <a:t>for uavhengig sample t-test (kalles også </a:t>
            </a:r>
            <a:r>
              <a:rPr lang="nb-NO" sz="2800" dirty="0" err="1"/>
              <a:t>Wilcoxon</a:t>
            </a:r>
            <a:r>
              <a:rPr lang="nb-NO" sz="2800" dirty="0"/>
              <a:t> rank sum test)</a:t>
            </a:r>
          </a:p>
          <a:p>
            <a:r>
              <a:rPr lang="nb-NO" dirty="0" smtClean="0"/>
              <a:t>For å teste forskjell mellom røykere og ikke-røykere må vi bruke en uavhengig sample test som Mann-Whitney U testen.</a:t>
            </a:r>
          </a:p>
        </p:txBody>
      </p:sp>
    </p:spTree>
    <p:extLst>
      <p:ext uri="{BB962C8B-B14F-4D97-AF65-F5344CB8AC3E}">
        <p14:creationId xmlns:p14="http://schemas.microsoft.com/office/powerpoint/2010/main" val="19352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b-NO" dirty="0" smtClean="0"/>
              <a:t>Alt. 1: Mann-Whitney U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3312368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Non-</a:t>
            </a:r>
            <a:r>
              <a:rPr lang="nb-NO" dirty="0" err="1" smtClean="0"/>
              <a:t>parametric</a:t>
            </a:r>
            <a:r>
              <a:rPr lang="nb-NO" dirty="0" smtClean="0"/>
              <a:t> test =&gt;</a:t>
            </a:r>
          </a:p>
          <a:p>
            <a:pPr marL="0" indent="0">
              <a:buNone/>
            </a:pPr>
            <a:r>
              <a:rPr lang="nb-NO" dirty="0" smtClean="0"/>
              <a:t>Legacy Dialogs =&gt; 2 </a:t>
            </a:r>
            <a:r>
              <a:rPr lang="nb-NO" dirty="0" err="1" smtClean="0"/>
              <a:t>Independent</a:t>
            </a:r>
            <a:r>
              <a:rPr lang="nb-NO" dirty="0" smtClean="0"/>
              <a:t> Samples»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219438"/>
            <a:ext cx="5311933" cy="51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7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</a:t>
            </a:r>
            <a:r>
              <a:rPr lang="nb-NO" sz="2800" dirty="0"/>
              <a:t>,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699792" y="2132856"/>
            <a:ext cx="367240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Paret og uavhengig oppsett i SPSS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I SPSS (i motsett til Excel) kan hver rad kun inneholde et individ. Derfor må man sette opp dataen forskjellig for paret og uavhengig oppsett.</a:t>
            </a:r>
          </a:p>
          <a:p>
            <a:pPr marL="0" indent="0">
              <a:buNone/>
            </a:pPr>
            <a:r>
              <a:rPr lang="nb-NO" sz="2800" dirty="0" smtClean="0"/>
              <a:t>	</a:t>
            </a:r>
            <a:r>
              <a:rPr lang="nb-NO" sz="2800" dirty="0" err="1" smtClean="0"/>
              <a:t>Paired</a:t>
            </a:r>
            <a:r>
              <a:rPr lang="nb-NO" sz="2800" dirty="0" smtClean="0"/>
              <a:t>				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</a:t>
            </a:r>
            <a:endParaRPr lang="nb-N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b="19198"/>
          <a:stretch/>
        </p:blipFill>
        <p:spPr bwMode="auto">
          <a:xfrm>
            <a:off x="899592" y="3046071"/>
            <a:ext cx="2838450" cy="33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4788024" y="3081157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4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</a:t>
            </a:r>
            <a:r>
              <a:rPr lang="nb-NO" sz="2800" dirty="0"/>
              <a:t>, </a:t>
            </a:r>
            <a:r>
              <a:rPr lang="nb-NO" sz="2800" dirty="0" err="1"/>
              <a:t>Smoker</a:t>
            </a:r>
            <a:r>
              <a:rPr lang="nb-NO" sz="2800" dirty="0"/>
              <a:t> til </a:t>
            </a:r>
            <a:r>
              <a:rPr lang="nb-NO" sz="2800" dirty="0" err="1"/>
              <a:t>Grouping</a:t>
            </a:r>
            <a:r>
              <a:rPr lang="nb-NO" sz="2800" dirty="0"/>
              <a:t> Variable og klikk «</a:t>
            </a:r>
            <a:r>
              <a:rPr lang="nb-NO" sz="2800" dirty="0" err="1"/>
              <a:t>Define</a:t>
            </a:r>
            <a:r>
              <a:rPr lang="nb-NO" sz="2800" dirty="0"/>
              <a:t> Groups</a:t>
            </a:r>
            <a:r>
              <a:rPr lang="nb-NO" sz="2800" dirty="0" smtClean="0"/>
              <a:t>» </a:t>
            </a:r>
            <a:endParaRPr lang="nb-NO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67944" y="3429000"/>
            <a:ext cx="2416869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List,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til 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  <a:p>
            <a:r>
              <a:rPr lang="nb-NO" sz="2800" dirty="0" smtClean="0"/>
              <a:t>Skriv inn 0 (ikke-røyker</a:t>
            </a:r>
            <a:r>
              <a:rPr lang="nb-NO" sz="2800" dirty="0"/>
              <a:t>)</a:t>
            </a:r>
            <a:r>
              <a:rPr lang="nb-NO" sz="2800" dirty="0" smtClean="0"/>
              <a:t> som Group 1, skriv inn    1 </a:t>
            </a:r>
            <a:r>
              <a:rPr lang="nb-NO" sz="2800" dirty="0"/>
              <a:t>(</a:t>
            </a:r>
            <a:r>
              <a:rPr lang="nb-NO" sz="2800" dirty="0" smtClean="0"/>
              <a:t>røyker) som Group 2.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00" y="1575842"/>
            <a:ext cx="4238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211960" y="3212976"/>
            <a:ext cx="2152622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List,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til 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  <a:p>
            <a:r>
              <a:rPr lang="nb-NO" sz="2800" dirty="0"/>
              <a:t>Skriv inn 0 (ikke-røyker) som Group 1, skriv inn    1 (røyker) som Group 2.</a:t>
            </a:r>
          </a:p>
          <a:p>
            <a:r>
              <a:rPr lang="nb-NO" sz="2800" dirty="0" smtClean="0"/>
              <a:t>Velg «Mann-Whitney U test» under Test type. </a:t>
            </a:r>
          </a:p>
          <a:p>
            <a:r>
              <a:rPr lang="nb-NO" sz="2800" dirty="0" smtClean="0"/>
              <a:t>Trykk «OK»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575842"/>
            <a:ext cx="42576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396511" y="4077072"/>
            <a:ext cx="496783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 smtClean="0"/>
              <a:t>Output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628800"/>
            <a:ext cx="4596442" cy="37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052736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Det viktigste i outputen </a:t>
            </a:r>
            <a:r>
              <a:rPr lang="nb-NO" sz="2800" dirty="0"/>
              <a:t> for Mann-Whitney U </a:t>
            </a:r>
            <a:r>
              <a:rPr lang="nb-NO" sz="2800" dirty="0" smtClean="0"/>
              <a:t>testen er p-verdien som befinner seg under</a:t>
            </a:r>
          </a:p>
          <a:p>
            <a:r>
              <a:rPr lang="nb-NO" sz="2800" dirty="0" err="1" smtClean="0"/>
              <a:t>Asymp</a:t>
            </a:r>
            <a:r>
              <a:rPr lang="nb-NO" sz="2800" dirty="0" smtClean="0"/>
              <a:t>. Sig (2-tailed). </a:t>
            </a:r>
          </a:p>
          <a:p>
            <a:endParaRPr lang="nb-NO" sz="2800" dirty="0"/>
          </a:p>
          <a:p>
            <a:r>
              <a:rPr lang="nb-NO" sz="2800" dirty="0" smtClean="0"/>
              <a:t>I dette tilfellet er p-verdien ikke signifikant og det ikke grunnlag for å si at det forskjell på triglyseridnivået mellom røykere og ikke-røykere.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3760" y="4726523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2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Alt. 2: Transformere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</a:t>
            </a:r>
            <a:r>
              <a:rPr lang="nb-NO" dirty="0" smtClean="0"/>
              <a:t>kjevfordelte data kan også bli tilnærmet normalfordelt ved å </a:t>
            </a:r>
            <a:r>
              <a:rPr lang="nb-NO" dirty="0"/>
              <a:t>transformere </a:t>
            </a:r>
            <a:r>
              <a:rPr lang="nb-NO" dirty="0" smtClean="0"/>
              <a:t>variabelen f. eks. til logaritme-skala.   Da kan man </a:t>
            </a:r>
            <a:r>
              <a:rPr lang="nb-NO" dirty="0" err="1" smtClean="0"/>
              <a:t>forsatt</a:t>
            </a:r>
            <a:r>
              <a:rPr lang="nb-NO" dirty="0" smtClean="0"/>
              <a:t> bruke t-testene som vanlig.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Transform</a:t>
            </a:r>
            <a:r>
              <a:rPr lang="nb-NO" dirty="0" smtClean="0"/>
              <a:t> =&gt;</a:t>
            </a:r>
          </a:p>
          <a:p>
            <a:pPr marL="0" indent="0">
              <a:buNone/>
            </a:pPr>
            <a:r>
              <a:rPr lang="nb-NO" dirty="0" err="1" smtClean="0"/>
              <a:t>Compute</a:t>
            </a:r>
            <a:r>
              <a:rPr lang="nb-NO" dirty="0" smtClean="0"/>
              <a:t> variable»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7077"/>
            <a:ext cx="4355976" cy="33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327823" cy="42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Skriv inn navn på ny variabel under     «Target variable»      </a:t>
            </a:r>
            <a:r>
              <a:rPr lang="nb-NO" sz="3200" dirty="0" smtClean="0">
                <a:solidFill>
                  <a:srgbClr val="FF0000"/>
                </a:solidFill>
              </a:rPr>
              <a:t>OBS! </a:t>
            </a:r>
            <a:r>
              <a:rPr lang="nb-NO" sz="3200" dirty="0"/>
              <a:t>Navnet kan        ikke inneholde mellomrom</a:t>
            </a:r>
            <a:r>
              <a:rPr lang="nb-NO" sz="3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32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692696"/>
            <a:ext cx="3448" cy="7256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43924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Skriv inn navn på ny variabel under     «Target variable»    </a:t>
            </a:r>
            <a:r>
              <a:rPr lang="nb-NO" sz="3200" dirty="0" smtClean="0">
                <a:solidFill>
                  <a:srgbClr val="FF0000"/>
                </a:solidFill>
              </a:rPr>
              <a:t>OBS</a:t>
            </a:r>
            <a:r>
              <a:rPr lang="nb-NO" sz="3200" dirty="0">
                <a:solidFill>
                  <a:srgbClr val="FF0000"/>
                </a:solidFill>
              </a:rPr>
              <a:t>! </a:t>
            </a:r>
            <a:r>
              <a:rPr lang="nb-NO" sz="3200" dirty="0" smtClean="0"/>
              <a:t>Navnet kan        ikke inneholde mellomrom.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Skriv inn   Lg10(</a:t>
            </a:r>
            <a:r>
              <a:rPr lang="nb-NO" sz="3200" i="1" dirty="0" smtClean="0"/>
              <a:t>variabel</a:t>
            </a:r>
            <a:r>
              <a:rPr lang="nb-NO" sz="3200" dirty="0" smtClean="0"/>
              <a:t>) </a:t>
            </a:r>
            <a:r>
              <a:rPr lang="nb-NO" sz="3200" dirty="0"/>
              <a:t> </a:t>
            </a:r>
            <a:r>
              <a:rPr lang="nb-NO" sz="3200" dirty="0" smtClean="0"/>
              <a:t>                     Ln(</a:t>
            </a:r>
            <a:r>
              <a:rPr lang="nb-NO" sz="3200" i="1" dirty="0" smtClean="0"/>
              <a:t>variabel</a:t>
            </a:r>
            <a:r>
              <a:rPr lang="nb-NO" sz="3200" dirty="0" smtClean="0"/>
              <a:t>) i vinduet           «</a:t>
            </a:r>
            <a:r>
              <a:rPr lang="nb-NO" sz="3200" dirty="0" err="1" smtClean="0"/>
              <a:t>Numeric</a:t>
            </a:r>
            <a:r>
              <a:rPr lang="nb-NO" sz="3200" dirty="0"/>
              <a:t> </a:t>
            </a:r>
            <a:r>
              <a:rPr lang="nb-NO" sz="3200" dirty="0" smtClean="0"/>
              <a:t>Expression»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Klikk «OK»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8" b="50000"/>
          <a:stretch/>
        </p:blipFill>
        <p:spPr bwMode="auto">
          <a:xfrm>
            <a:off x="3563888" y="1124744"/>
            <a:ext cx="52878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50040" y="1772816"/>
            <a:ext cx="2919629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07295"/>
            <a:ext cx="3754760" cy="6114203"/>
          </a:xfrm>
        </p:spPr>
        <p:txBody>
          <a:bodyPr>
            <a:normAutofit/>
          </a:bodyPr>
          <a:lstStyle/>
          <a:p>
            <a:r>
              <a:rPr lang="nb-NO" dirty="0" smtClean="0"/>
              <a:t>Det gir en ny variabel med navnet </a:t>
            </a:r>
            <a:r>
              <a:rPr lang="nb-NO" i="1" dirty="0" err="1" smtClean="0"/>
              <a:t>LogTrig</a:t>
            </a:r>
            <a:r>
              <a:rPr lang="nb-NO" dirty="0" smtClean="0"/>
              <a:t>, logaritmen av </a:t>
            </a:r>
            <a:r>
              <a:rPr lang="nb-NO" i="1" dirty="0" err="1" smtClean="0"/>
              <a:t>trig</a:t>
            </a:r>
            <a:r>
              <a:rPr lang="nb-NO" dirty="0"/>
              <a:t>-</a:t>
            </a:r>
            <a:r>
              <a:rPr lang="nb-NO" dirty="0" smtClean="0"/>
              <a:t>variabelen.  </a:t>
            </a:r>
          </a:p>
          <a:p>
            <a:r>
              <a:rPr lang="nb-NO" dirty="0" smtClean="0"/>
              <a:t>Hvis man er «heldig», er den nye variabelen normalfordelt. </a:t>
            </a:r>
          </a:p>
          <a:p>
            <a:r>
              <a:rPr lang="nb-NO" dirty="0" smtClean="0"/>
              <a:t>Vi sjekker </a:t>
            </a:r>
            <a:r>
              <a:rPr lang="nb-NO" i="1" dirty="0" err="1" smtClean="0"/>
              <a:t>LogTrig</a:t>
            </a:r>
            <a:endParaRPr lang="nb-NO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34" y="620688"/>
            <a:ext cx="42862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9993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8265217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3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Ser ganske bra ut! Kjører t-test.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2" y="1484784"/>
            <a:ext cx="5541889" cy="44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7525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060848"/>
            <a:ext cx="6923112" cy="4281339"/>
          </a:xfrm>
        </p:spPr>
        <p:txBody>
          <a:bodyPr/>
          <a:lstStyle/>
          <a:p>
            <a:r>
              <a:rPr lang="nb-NO" dirty="0" smtClean="0"/>
              <a:t>Log-transformere variabelen </a:t>
            </a:r>
            <a:r>
              <a:rPr lang="nb-NO" i="1" dirty="0" err="1" smtClean="0"/>
              <a:t>triglys</a:t>
            </a:r>
            <a:r>
              <a:rPr lang="nb-NO" i="1" dirty="0" smtClean="0"/>
              <a:t>,</a:t>
            </a:r>
            <a:r>
              <a:rPr lang="nb-NO" dirty="0" smtClean="0"/>
              <a:t> og test om det forskjell i </a:t>
            </a:r>
            <a:r>
              <a:rPr lang="nb-NO" dirty="0"/>
              <a:t>triglyserid-nivå på log-skala mellom røykere og </a:t>
            </a:r>
            <a:r>
              <a:rPr lang="nb-NO" dirty="0" smtClean="0"/>
              <a:t>ikke-røykere. 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98766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T-test</a:t>
            </a:r>
            <a:endParaRPr lang="nb-N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79" y="1916832"/>
            <a:ext cx="5627052" cy="45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" y="3140968"/>
            <a:ext cx="3528392" cy="1287016"/>
          </a:xfrm>
        </p:spPr>
        <p:txBody>
          <a:bodyPr/>
          <a:lstStyle/>
          <a:p>
            <a:r>
              <a:rPr lang="nb-NO" dirty="0" smtClean="0"/>
              <a:t>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kan også ønske å undersøke sammenhengen mellom to kontinuerlige, f. eks. BMI og kolesterol. </a:t>
            </a:r>
          </a:p>
          <a:p>
            <a:pPr marL="0" indent="0">
              <a:buNone/>
            </a:pPr>
            <a:r>
              <a:rPr lang="nb-NO" dirty="0" smtClean="0"/>
              <a:t>Kan gjøres grafisk med </a:t>
            </a:r>
            <a:r>
              <a:rPr lang="nb-NO" dirty="0" err="1" smtClean="0"/>
              <a:t>scatterplottet</a:t>
            </a:r>
            <a:r>
              <a:rPr lang="nb-NO" dirty="0" smtClean="0"/>
              <a:t> fra i Bolk 2, eller… </a:t>
            </a:r>
          </a:p>
        </p:txBody>
      </p:sp>
    </p:spTree>
    <p:extLst>
      <p:ext uri="{BB962C8B-B14F-4D97-AF65-F5344CB8AC3E}">
        <p14:creationId xmlns:p14="http://schemas.microsoft.com/office/powerpoint/2010/main" val="3877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696744"/>
          </a:xfrm>
        </p:spPr>
        <p:txBody>
          <a:bodyPr>
            <a:normAutofit/>
          </a:bodyPr>
          <a:lstStyle/>
          <a:p>
            <a:r>
              <a:rPr lang="nb-NO" dirty="0" smtClean="0"/>
              <a:t>Sammenhengen mellom variablene kan også studeres gjennom en regresjonsmodell:</a:t>
            </a:r>
          </a:p>
        </p:txBody>
      </p:sp>
    </p:spTree>
    <p:extLst>
      <p:ext uri="{BB962C8B-B14F-4D97-AF65-F5344CB8AC3E}">
        <p14:creationId xmlns:p14="http://schemas.microsoft.com/office/powerpoint/2010/main" val="514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6696744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𝐵𝑀𝐼</m:t>
                      </m:r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6696744"/>
              </a:xfrm>
              <a:blipFill rotWithShape="1">
                <a:blip r:embed="rId2"/>
                <a:stretch>
                  <a:fillRect l="-1704" t="-118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0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6696744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𝐵𝑀𝐼</m:t>
                      </m:r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To fordeler:</a:t>
                </a:r>
              </a:p>
              <a:p>
                <a:pPr lvl="1"/>
                <a:r>
                  <a:rPr lang="nb-NO" dirty="0" smtClean="0"/>
                  <a:t>Ved flere uavhengige variabler vil man få justerte effektestimater og unngå konfundering</a:t>
                </a:r>
              </a:p>
              <a:p>
                <a:pPr lvl="1"/>
                <a:r>
                  <a:rPr lang="nb-NO" dirty="0" smtClean="0"/>
                  <a:t>Hvis to grupper kodes som 0 og 1, vil en regresjonsmodell gi samme svar som t-testen.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6696744"/>
              </a:xfrm>
              <a:blipFill rotWithShape="1">
                <a:blip r:embed="rId2"/>
                <a:stretch>
                  <a:fillRect l="-1926" t="-118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6696744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𝐵𝑀𝐼</m:t>
                      </m:r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 smtClean="0"/>
              </a:p>
              <a:p>
                <a:pPr marL="0" indent="0">
                  <a:buNone/>
                </a:pPr>
                <a:r>
                  <a:rPr lang="nb-NO" dirty="0"/>
                  <a:t>To fordeler:</a:t>
                </a:r>
              </a:p>
              <a:p>
                <a:pPr lvl="1"/>
                <a:r>
                  <a:rPr lang="nb-NO" dirty="0"/>
                  <a:t>Ved flere uavhengige variabler vil man få justerte effektestimater og unngå konfundering</a:t>
                </a:r>
              </a:p>
              <a:p>
                <a:pPr lvl="1"/>
                <a:r>
                  <a:rPr lang="nb-NO" dirty="0" smtClean="0"/>
                  <a:t>Hvis to grupper kodes som 0 og 1, vil en regresjonsmodell gi samme svar som t-testen.</a:t>
                </a:r>
              </a:p>
              <a:p>
                <a:r>
                  <a:rPr lang="nb-NO" dirty="0"/>
                  <a:t>Man kan bruke regresjon til å få en versjon av t-testen der man justerer for andre variabler. </a:t>
                </a: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6696744"/>
              </a:xfrm>
              <a:blipFill rotWithShape="1">
                <a:blip r:embed="rId2"/>
                <a:stretch>
                  <a:fillRect l="-1926" t="-1184" r="-29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Ordbruken i SPSS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smtClean="0"/>
              <a:t>Utfall/</a:t>
            </a:r>
            <a:r>
              <a:rPr lang="nb-NO" sz="5400" dirty="0" err="1" smtClean="0"/>
              <a:t>outcome</a:t>
            </a:r>
            <a:r>
              <a:rPr lang="nb-NO" sz="5400" dirty="0" smtClean="0"/>
              <a:t> - </a:t>
            </a:r>
            <a:r>
              <a:rPr lang="nb-NO" sz="5400" dirty="0" smtClean="0">
                <a:solidFill>
                  <a:srgbClr val="FF0000"/>
                </a:solidFill>
              </a:rPr>
              <a:t>Dependent variable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260" y="1628800"/>
            <a:ext cx="237626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4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Ordbruken i SPSS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/>
              <a:t>Utfall/</a:t>
            </a:r>
            <a:r>
              <a:rPr lang="nb-NO" sz="5400" dirty="0" err="1"/>
              <a:t>outcome</a:t>
            </a:r>
            <a:r>
              <a:rPr lang="nb-NO" sz="5400" dirty="0"/>
              <a:t> - Dependent variable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err="1"/>
              <a:t>Kovariater</a:t>
            </a:r>
            <a:r>
              <a:rPr lang="nb-NO" sz="5400" dirty="0"/>
              <a:t>, </a:t>
            </a:r>
            <a:r>
              <a:rPr lang="nb-NO" sz="5400" dirty="0" err="1"/>
              <a:t>prediktorer</a:t>
            </a:r>
            <a:r>
              <a:rPr lang="nb-NO" sz="5400" dirty="0"/>
              <a:t> – </a:t>
            </a:r>
            <a:r>
              <a:rPr lang="nb-NO" sz="5400" dirty="0" err="1">
                <a:solidFill>
                  <a:srgbClr val="FF0000"/>
                </a:solidFill>
              </a:rPr>
              <a:t>Independent</a:t>
            </a:r>
            <a:r>
              <a:rPr lang="nb-NO" sz="5400" dirty="0">
                <a:solidFill>
                  <a:srgbClr val="FF0000"/>
                </a:solidFill>
              </a:rPr>
              <a:t> variables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1628800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6588224" y="1628800"/>
            <a:ext cx="1512168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06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732759" cy="37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Total»</a:t>
            </a:r>
          </a:p>
          <a:p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22" y="2434547"/>
            <a:ext cx="3971114" cy="384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44008" y="2780928"/>
            <a:ext cx="151216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91880" y="2060848"/>
            <a:ext cx="360040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T-test</a:t>
            </a:r>
            <a:endParaRPr lang="nb-NO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sz="2800" dirty="0"/>
              <a:t>hvis </a:t>
            </a:r>
            <a:r>
              <a:rPr lang="nb-NO" sz="2800" dirty="0" smtClean="0"/>
              <a:t>ikke normalfordeling virker rimelig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Ikke-parametrisk (non-</a:t>
            </a:r>
            <a:r>
              <a:rPr lang="nb-NO" dirty="0" err="1" smtClean="0">
                <a:solidFill>
                  <a:schemeClr val="accent1"/>
                </a:solidFill>
              </a:rPr>
              <a:t>parametric</a:t>
            </a:r>
            <a:r>
              <a:rPr lang="nb-NO" dirty="0" smtClean="0">
                <a:solidFill>
                  <a:schemeClr val="accent1"/>
                </a:solidFill>
              </a:rPr>
              <a:t>) test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Transformasjon av data (f eks log-skala)</a:t>
            </a:r>
          </a:p>
        </p:txBody>
      </p:sp>
    </p:spTree>
    <p:extLst>
      <p:ext uri="{BB962C8B-B14F-4D97-AF65-F5344CB8AC3E}">
        <p14:creationId xmlns:p14="http://schemas.microsoft.com/office/powerpoint/2010/main" val="1941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652120" y="2996954"/>
            <a:ext cx="720080" cy="12961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9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 og </a:t>
            </a:r>
            <a:r>
              <a:rPr lang="nb-NO" dirty="0"/>
              <a:t>«None» under «</a:t>
            </a:r>
            <a:r>
              <a:rPr lang="nb-NO" dirty="0" err="1"/>
              <a:t>Confidence</a:t>
            </a:r>
            <a:r>
              <a:rPr lang="nb-NO" dirty="0"/>
              <a:t> </a:t>
            </a:r>
            <a:r>
              <a:rPr lang="nb-NO" dirty="0" err="1" smtClean="0"/>
              <a:t>Intervals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4149080"/>
            <a:ext cx="1800200" cy="1152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5976664"/>
          </a:xfrm>
        </p:spPr>
        <p:txBody>
          <a:bodyPr>
            <a:normAutofit/>
          </a:bodyPr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 og </a:t>
            </a:r>
            <a:r>
              <a:rPr lang="nb-NO" dirty="0"/>
              <a:t>«None» under «</a:t>
            </a:r>
            <a:r>
              <a:rPr lang="nb-NO" dirty="0" err="1"/>
              <a:t>Confidence</a:t>
            </a:r>
            <a:r>
              <a:rPr lang="nb-NO" dirty="0"/>
              <a:t> </a:t>
            </a:r>
            <a:r>
              <a:rPr lang="nb-NO" dirty="0" err="1" smtClean="0"/>
              <a:t>Intervals</a:t>
            </a:r>
            <a:r>
              <a:rPr lang="nb-NO" dirty="0" smtClean="0"/>
              <a:t>»</a:t>
            </a:r>
          </a:p>
          <a:p>
            <a:r>
              <a:rPr lang="nb-NO" dirty="0" err="1" smtClean="0"/>
              <a:t>Avhuk</a:t>
            </a:r>
            <a:r>
              <a:rPr lang="nb-NO" dirty="0" smtClean="0"/>
              <a:t> «</a:t>
            </a:r>
            <a:r>
              <a:rPr lang="nb-NO" dirty="0" err="1" smtClean="0"/>
              <a:t>Attach</a:t>
            </a:r>
            <a:r>
              <a:rPr lang="nb-NO" dirty="0" smtClean="0"/>
              <a:t> </a:t>
            </a:r>
            <a:r>
              <a:rPr lang="nb-NO" dirty="0" err="1" smtClean="0"/>
              <a:t>label</a:t>
            </a:r>
            <a:r>
              <a:rPr lang="nb-NO" dirty="0" smtClean="0"/>
              <a:t> to line» og klikk </a:t>
            </a:r>
            <a:r>
              <a:rPr lang="nb-NO" dirty="0"/>
              <a:t>«</a:t>
            </a:r>
            <a:r>
              <a:rPr lang="nb-NO" dirty="0" err="1"/>
              <a:t>Apply</a:t>
            </a:r>
            <a:r>
              <a:rPr lang="nb-NO" dirty="0"/>
              <a:t>»</a:t>
            </a:r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400092" y="5013178"/>
            <a:ext cx="828092" cy="792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7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Da får vi en regresjonslinje med i </a:t>
            </a:r>
            <a:r>
              <a:rPr lang="nb-NO" dirty="0" err="1" smtClean="0"/>
              <a:t>scatterplottet</a:t>
            </a:r>
            <a:r>
              <a:rPr lang="nb-NO" dirty="0" smtClean="0"/>
              <a:t> som representerer regresjonsmodellen. 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608512" cy="36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</a:p>
          <a:p>
            <a:r>
              <a:rPr lang="nb-NO" dirty="0" smtClean="0"/>
              <a:t>Klikk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Regression</a:t>
            </a:r>
            <a:r>
              <a:rPr lang="nb-NO" dirty="0" smtClean="0"/>
              <a:t> =&gt; Linear»</a:t>
            </a:r>
          </a:p>
        </p:txBody>
      </p:sp>
    </p:spTree>
    <p:extLst>
      <p:ext uri="{BB962C8B-B14F-4D97-AF65-F5344CB8AC3E}">
        <p14:creationId xmlns:p14="http://schemas.microsoft.com/office/powerpoint/2010/main" val="1382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15816" y="2924944"/>
            <a:ext cx="3240360" cy="648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</a:t>
            </a:r>
            <a:r>
              <a:rPr lang="nb-NO" sz="3200" dirty="0" err="1" smtClean="0"/>
              <a:t>kovariaten</a:t>
            </a:r>
            <a:r>
              <a:rPr lang="nb-NO" sz="3200" dirty="0" smtClean="0"/>
              <a:t>(e), BMI til </a:t>
            </a:r>
            <a:r>
              <a:rPr lang="nb-NO" sz="3200" dirty="0" err="1" smtClean="0"/>
              <a:t>Independent</a:t>
            </a:r>
            <a:r>
              <a:rPr lang="nb-NO" sz="3200" dirty="0" smtClean="0"/>
              <a:t>(s).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3888" y="3800366"/>
            <a:ext cx="2592288" cy="12848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</a:t>
            </a:r>
            <a:r>
              <a:rPr lang="nb-NO" sz="3200" dirty="0" err="1" smtClean="0"/>
              <a:t>kovariaten</a:t>
            </a:r>
            <a:r>
              <a:rPr lang="nb-NO" sz="3200" dirty="0" smtClean="0"/>
              <a:t>(e), BMI til </a:t>
            </a:r>
            <a:r>
              <a:rPr lang="nb-NO" sz="3200" dirty="0" err="1" smtClean="0"/>
              <a:t>Independent</a:t>
            </a:r>
            <a:r>
              <a:rPr lang="nb-NO" sz="3200" dirty="0" smtClean="0"/>
              <a:t>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La «Method» stå på «Enter»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Klikk «OK»</a:t>
            </a:r>
            <a:endParaRPr lang="nb-NO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87824" y="4437112"/>
            <a:ext cx="3584061" cy="1572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61653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3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  <a:p>
            <a:r>
              <a:rPr lang="nb-NO" dirty="0" smtClean="0"/>
              <a:t>P-verdien for </a:t>
            </a:r>
            <a:r>
              <a:rPr lang="nb-NO" dirty="0" err="1" smtClean="0"/>
              <a:t>reg.koef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72400" y="6154533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4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accent1"/>
                </a:solidFill>
              </a:rPr>
              <a:t>T-test, </a:t>
            </a:r>
          </a:p>
          <a:p>
            <a:pPr marL="0" indent="0">
              <a:buNone/>
            </a:pPr>
            <a:r>
              <a:rPr lang="nb-NO" sz="2800" dirty="0"/>
              <a:t>hvis </a:t>
            </a:r>
            <a:r>
              <a:rPr lang="nb-NO" sz="2800" dirty="0" smtClean="0"/>
              <a:t>ikke normalfordeling virker rimelig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Ikke-parametrisk (non-</a:t>
            </a:r>
            <a:r>
              <a:rPr lang="nb-NO" dirty="0" err="1" smtClean="0">
                <a:solidFill>
                  <a:schemeClr val="accent1"/>
                </a:solidFill>
              </a:rPr>
              <a:t>parametric</a:t>
            </a:r>
            <a:r>
              <a:rPr lang="nb-NO" dirty="0" smtClean="0">
                <a:solidFill>
                  <a:schemeClr val="accent1"/>
                </a:solidFill>
              </a:rPr>
              <a:t>) test.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Transformasjon av data (f eks log-skala)</a:t>
            </a:r>
          </a:p>
          <a:p>
            <a:pPr marL="0" indent="0">
              <a:buNone/>
            </a:pPr>
            <a:r>
              <a:rPr lang="nb-NO" sz="2800" dirty="0" smtClean="0"/>
              <a:t>Sjekker antagelsen om normalitet med visuelle plot, slik som i Bolk 2: 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Histogram</a:t>
            </a:r>
            <a:r>
              <a:rPr lang="nb-NO" sz="2800" dirty="0" smtClean="0"/>
              <a:t> (én topp)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err="1" smtClean="0">
                <a:solidFill>
                  <a:srgbClr val="FF0000"/>
                </a:solidFill>
              </a:rPr>
              <a:t>Boxplot</a:t>
            </a:r>
            <a:r>
              <a:rPr lang="nb-NO" sz="2800" dirty="0" smtClean="0"/>
              <a:t> (symmetri)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QQ-plot</a:t>
            </a:r>
            <a:r>
              <a:rPr lang="nb-NO" sz="2800" dirty="0" smtClean="0"/>
              <a:t> (på linje, ingen «tunge haler»)</a:t>
            </a:r>
          </a:p>
        </p:txBody>
      </p:sp>
    </p:spTree>
    <p:extLst>
      <p:ext uri="{BB962C8B-B14F-4D97-AF65-F5344CB8AC3E}">
        <p14:creationId xmlns:p14="http://schemas.microsoft.com/office/powerpoint/2010/main" val="25032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  <a:p>
            <a:r>
              <a:rPr lang="nb-NO" dirty="0" smtClean="0"/>
              <a:t>P-verdien for </a:t>
            </a:r>
            <a:r>
              <a:rPr lang="nb-NO" dirty="0" err="1" smtClean="0"/>
              <a:t>reg.koef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Evt</a:t>
            </a:r>
            <a:r>
              <a:rPr lang="nb-NO" dirty="0" smtClean="0"/>
              <a:t> modell-tilpasningen R</a:t>
            </a:r>
            <a:r>
              <a:rPr lang="nb-NO" baseline="30000" dirty="0" smtClean="0"/>
              <a:t>2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292494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25963"/>
          </a:xfrm>
        </p:spPr>
        <p:txBody>
          <a:bodyPr/>
          <a:lstStyle/>
          <a:p>
            <a:r>
              <a:rPr lang="nb-NO" dirty="0" smtClean="0"/>
              <a:t>Lag en regresjonsmodell med blodtrykk gitt av røyking fra datafilen </a:t>
            </a:r>
            <a:r>
              <a:rPr lang="nb-NO" i="1" dirty="0" err="1" smtClean="0"/>
              <a:t>bloodpressure.sav</a:t>
            </a:r>
            <a:endParaRPr lang="nb-NO" i="1" dirty="0" smtClean="0"/>
          </a:p>
          <a:p>
            <a:r>
              <a:rPr lang="nb-NO" dirty="0" smtClean="0"/>
              <a:t>Sammenlign p-verdien til regresjonskoeffisienten for effekten av røyking på blodtrykk med p-verdien fra t-testen som sammenligner røyker og ikke-røykere (slide 49)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107504" y="486916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3" y="764704"/>
            <a:ext cx="8229600" cy="4525963"/>
          </a:xfrm>
        </p:spPr>
        <p:txBody>
          <a:bodyPr/>
          <a:lstStyle/>
          <a:p>
            <a:r>
              <a:rPr lang="nb-NO" dirty="0" smtClean="0"/>
              <a:t>Når man skal inkludere mer enn én uavhengig variables kan de ulike kombinasjonene av variabler kontrollers gjennom «Blocks»- og «Method»-funksjonene.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88" y="2924944"/>
            <a:ext cx="4540002" cy="363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378874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4644008" y="474268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61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Blocks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248472" cy="45259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Ved «Blocks» kan vi sette opp og test ulike regresjonsmodeller.</a:t>
            </a:r>
          </a:p>
          <a:p>
            <a:r>
              <a:rPr lang="nb-NO" dirty="0" smtClean="0"/>
              <a:t>Begynn med samme modell som tidligere, klikk «</a:t>
            </a:r>
            <a:r>
              <a:rPr lang="nb-NO" dirty="0" err="1" smtClean="0"/>
              <a:t>Next</a:t>
            </a:r>
            <a:r>
              <a:rPr lang="nb-NO" dirty="0" smtClean="0"/>
              <a:t>», velg så både </a:t>
            </a:r>
            <a:r>
              <a:rPr lang="nb-NO" dirty="0" err="1" smtClean="0"/>
              <a:t>Smoker</a:t>
            </a:r>
            <a:r>
              <a:rPr lang="nb-NO" dirty="0" smtClean="0"/>
              <a:t> og BMI som </a:t>
            </a:r>
            <a:r>
              <a:rPr lang="nb-NO" dirty="0" err="1" smtClean="0"/>
              <a:t>Independent</a:t>
            </a:r>
            <a:r>
              <a:rPr lang="nb-NO" dirty="0" smtClean="0"/>
              <a:t> i Block 2.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483333" cy="36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536504" cy="36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067944" y="2060848"/>
            <a:ext cx="2016224" cy="29510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7646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Ved mange uavhengige variabler (5-10) kan de tas inn/ut er bestemte prosedyrer</a:t>
            </a:r>
          </a:p>
          <a:p>
            <a:r>
              <a:rPr lang="nb-NO" sz="2400" dirty="0" smtClean="0"/>
              <a:t>Enter: alle med en gang</a:t>
            </a:r>
          </a:p>
          <a:p>
            <a:r>
              <a:rPr lang="nb-NO" sz="2400" dirty="0" err="1" smtClean="0"/>
              <a:t>Stepwise</a:t>
            </a:r>
            <a:r>
              <a:rPr lang="nb-NO" sz="2400" dirty="0" smtClean="0"/>
              <a:t>: «størst effekt» velges inn først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484802" cy="361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ønsker i å teste effekten av røyking på systolisk blodtrykk justert for BMI i datamaterialet i filen </a:t>
            </a:r>
            <a:r>
              <a:rPr lang="nb-NO" i="1" dirty="0" err="1" smtClean="0"/>
              <a:t>bloodpressure.sav</a:t>
            </a:r>
            <a:r>
              <a:rPr lang="nb-NO" dirty="0" smtClean="0"/>
              <a:t> fra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pPr marL="0" indent="0">
              <a:buNone/>
            </a:pPr>
            <a:r>
              <a:rPr lang="nb-NO" dirty="0" smtClean="0"/>
              <a:t>Bruk «Blocks» til å lage to regresjonsmodeller, med blodtrykk som utfall mot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 smtClean="0"/>
              <a:t>røyking,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 smtClean="0"/>
              <a:t>røyking og BMI.</a:t>
            </a:r>
          </a:p>
          <a:p>
            <a:pPr marL="0" indent="0">
              <a:buNone/>
            </a:pPr>
            <a:r>
              <a:rPr lang="nb-NO" dirty="0" smtClean="0"/>
              <a:t>Hva kan vi konkludere?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37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437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r>
              <a:rPr lang="nb-NO" dirty="0" smtClean="0"/>
              <a:t>T-tester krever normalfordelte data, ellers</a:t>
            </a:r>
          </a:p>
          <a:p>
            <a:pPr lvl="1"/>
            <a:r>
              <a:rPr lang="nb-NO" dirty="0" smtClean="0"/>
              <a:t>Ikke-parametriske tester</a:t>
            </a:r>
          </a:p>
          <a:p>
            <a:pPr lvl="1"/>
            <a:r>
              <a:rPr lang="nb-NO" dirty="0" smtClean="0"/>
              <a:t>Transformere data, f. eks. til logaritmeskala. 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5999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r>
              <a:rPr lang="nb-NO" dirty="0" smtClean="0"/>
              <a:t>T-tester krever normalfordelte data, ellers</a:t>
            </a:r>
          </a:p>
          <a:p>
            <a:pPr lvl="1"/>
            <a:r>
              <a:rPr lang="nb-NO" dirty="0" smtClean="0"/>
              <a:t>Ikke-parametriske tester</a:t>
            </a:r>
          </a:p>
          <a:p>
            <a:pPr lvl="1"/>
            <a:r>
              <a:rPr lang="nb-NO" dirty="0" smtClean="0"/>
              <a:t>Transformere data, f. eks. til logaritmeskala.</a:t>
            </a:r>
          </a:p>
          <a:p>
            <a:r>
              <a:rPr lang="nb-NO" dirty="0" smtClean="0"/>
              <a:t>Kan også bruke regresjon til å teste, hvis gruppene kodes 0 og 1. 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242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Ekstra slide: </a:t>
            </a:r>
            <a:r>
              <a:rPr lang="nb-NO" dirty="0" err="1" smtClean="0"/>
              <a:t>Collider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91" y="3933056"/>
            <a:ext cx="82296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en forklaringsmodell (ikke prediksjon): </a:t>
            </a:r>
          </a:p>
          <a:p>
            <a:r>
              <a:rPr lang="nb-NO" dirty="0" smtClean="0"/>
              <a:t>Personlighet er </a:t>
            </a:r>
            <a:r>
              <a:rPr lang="nb-NO" dirty="0" err="1" smtClean="0"/>
              <a:t>confounder</a:t>
            </a:r>
            <a:r>
              <a:rPr lang="nb-NO" dirty="0" smtClean="0"/>
              <a:t>, må justere</a:t>
            </a:r>
          </a:p>
          <a:p>
            <a:r>
              <a:rPr lang="nb-NO" dirty="0" smtClean="0"/>
              <a:t>Liggedøgn er </a:t>
            </a:r>
            <a:r>
              <a:rPr lang="nb-NO" dirty="0" err="1" smtClean="0"/>
              <a:t>collider</a:t>
            </a:r>
            <a:r>
              <a:rPr lang="nb-NO" dirty="0" smtClean="0"/>
              <a:t>, må </a:t>
            </a:r>
            <a:r>
              <a:rPr lang="nb-NO" dirty="0" smtClean="0">
                <a:solidFill>
                  <a:srgbClr val="FF0000"/>
                </a:solidFill>
              </a:rPr>
              <a:t>ikke </a:t>
            </a:r>
            <a:r>
              <a:rPr lang="nb-NO" dirty="0" smtClean="0"/>
              <a:t>justere</a:t>
            </a:r>
          </a:p>
          <a:p>
            <a:pPr marL="0" indent="0">
              <a:buNone/>
            </a:pPr>
            <a:r>
              <a:rPr lang="en-US" sz="2600" dirty="0" err="1" smtClean="0"/>
              <a:t>Janszky</a:t>
            </a:r>
            <a:r>
              <a:rPr lang="en-US" sz="2600" dirty="0" smtClean="0"/>
              <a:t> et al. (2010) , </a:t>
            </a:r>
            <a:r>
              <a:rPr lang="en-US" sz="2600" i="1" dirty="0" smtClean="0"/>
              <a:t>The </a:t>
            </a:r>
            <a:r>
              <a:rPr lang="en-US" sz="2600" i="1" dirty="0"/>
              <a:t>Janus face of statistical adjustment: confounders versus colliders</a:t>
            </a:r>
          </a:p>
          <a:p>
            <a:pPr marL="0" indent="0">
              <a:buNone/>
            </a:pPr>
            <a:endParaRPr lang="nb-NO" dirty="0"/>
          </a:p>
        </p:txBody>
      </p:sp>
      <p:grpSp>
        <p:nvGrpSpPr>
          <p:cNvPr id="21" name="Group 20"/>
          <p:cNvGrpSpPr/>
          <p:nvPr/>
        </p:nvGrpSpPr>
        <p:grpSpPr>
          <a:xfrm>
            <a:off x="899592" y="1425570"/>
            <a:ext cx="7115758" cy="2060901"/>
            <a:chOff x="899592" y="2132856"/>
            <a:chExt cx="7115758" cy="2060901"/>
          </a:xfrm>
        </p:grpSpPr>
        <p:sp>
          <p:nvSpPr>
            <p:cNvPr id="5" name="TextBox 4"/>
            <p:cNvSpPr txBox="1"/>
            <p:nvPr/>
          </p:nvSpPr>
          <p:spPr>
            <a:xfrm>
              <a:off x="1619672" y="2132856"/>
              <a:ext cx="2088232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b-NO" sz="3600" dirty="0" smtClean="0"/>
                <a:t>Skade</a:t>
              </a:r>
              <a:endParaRPr lang="nb-NO" sz="3600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3707904" y="2456021"/>
              <a:ext cx="151216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207038" y="2132856"/>
              <a:ext cx="2088232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b-NO" sz="3600" dirty="0" smtClean="0"/>
                <a:t>PTS</a:t>
              </a:r>
              <a:endParaRPr lang="nb-NO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2" y="3547426"/>
              <a:ext cx="2808312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b-NO" sz="3600" dirty="0" smtClean="0"/>
                <a:t>Personlighet</a:t>
              </a:r>
              <a:endParaRPr lang="nb-NO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07038" y="3547426"/>
              <a:ext cx="2808312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b-NO" sz="3600" dirty="0" smtClean="0"/>
                <a:t>Liggedøgn</a:t>
              </a:r>
              <a:endParaRPr lang="nb-NO" sz="3600" dirty="0"/>
            </a:p>
          </p:txBody>
        </p:sp>
        <p:cxnSp>
          <p:nvCxnSpPr>
            <p:cNvPr id="13" name="Straight Arrow Connector 12"/>
            <p:cNvCxnSpPr>
              <a:stCxn id="10" idx="0"/>
              <a:endCxn id="5" idx="2"/>
            </p:cNvCxnSpPr>
            <p:nvPr/>
          </p:nvCxnSpPr>
          <p:spPr>
            <a:xfrm flipV="1">
              <a:off x="2303748" y="2779187"/>
              <a:ext cx="360040" cy="7682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9" idx="2"/>
            </p:cNvCxnSpPr>
            <p:nvPr/>
          </p:nvCxnSpPr>
          <p:spPr>
            <a:xfrm flipV="1">
              <a:off x="2303748" y="2779187"/>
              <a:ext cx="3947406" cy="7682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663788" y="2761759"/>
              <a:ext cx="3742428" cy="7856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2"/>
              <a:endCxn id="11" idx="0"/>
            </p:cNvCxnSpPr>
            <p:nvPr/>
          </p:nvCxnSpPr>
          <p:spPr>
            <a:xfrm>
              <a:off x="6251154" y="2779187"/>
              <a:ext cx="360040" cy="7682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41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3905</Words>
  <Application>Microsoft Office PowerPoint</Application>
  <PresentationFormat>On-screen Show (4:3)</PresentationFormat>
  <Paragraphs>433</Paragraphs>
  <Slides>99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SPSS-kurs</vt:lpstr>
      <vt:lpstr>Sammenligne gjennomsnitt</vt:lpstr>
      <vt:lpstr>Paret eller uavhengig oppsett</vt:lpstr>
      <vt:lpstr>Paret eller uavhengig oppsett</vt:lpstr>
      <vt:lpstr>Eksempler</vt:lpstr>
      <vt:lpstr>Paret og uavhengig oppsett i SPSS</vt:lpstr>
      <vt:lpstr>T-tester &amp; normalitet</vt:lpstr>
      <vt:lpstr>T-tester &amp; normalitet</vt:lpstr>
      <vt:lpstr>T-tester &amp; normalitet</vt:lpstr>
      <vt:lpstr>T-test for et utvalg</vt:lpstr>
      <vt:lpstr>T-test for et utvalg</vt:lpstr>
      <vt:lpstr>T-test for et utvalg</vt:lpstr>
      <vt:lpstr>T-test for et utvalg</vt:lpstr>
      <vt:lpstr>Paired-Samples 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Paired-Samples T Test</vt:lpstr>
      <vt:lpstr>Paired-Samples T Test</vt:lpstr>
      <vt:lpstr>Paired-Samples 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 - Kolestrol </vt:lpstr>
      <vt:lpstr>Independent Samples T test</vt:lpstr>
      <vt:lpstr>Hvordan sjekke normalitet?</vt:lpstr>
      <vt:lpstr>Hvordan sjekke normalitet?</vt:lpstr>
      <vt:lpstr>Hvordan sjekke normalitet?</vt:lpstr>
      <vt:lpstr>Hvordan sjekke normalitet?</vt:lpstr>
      <vt:lpstr>Hvordan sjekke normalitet?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</vt:lpstr>
      <vt:lpstr>Ikke-parametriske tester</vt:lpstr>
      <vt:lpstr>Ikke-parametriske tester</vt:lpstr>
      <vt:lpstr>PowerPoint Presentation</vt:lpstr>
      <vt:lpstr>PowerPoint Presentation</vt:lpstr>
      <vt:lpstr>PowerPoint Presentation</vt:lpstr>
      <vt:lpstr>PowerPoint Presentation</vt:lpstr>
      <vt:lpstr>Alt. 1: Mann-Whitney U test</vt:lpstr>
      <vt:lpstr>PowerPoint Presentation</vt:lpstr>
      <vt:lpstr>PowerPoint Presentation</vt:lpstr>
      <vt:lpstr>PowerPoint Presentation</vt:lpstr>
      <vt:lpstr>PowerPoint Presentation</vt:lpstr>
      <vt:lpstr>Output</vt:lpstr>
      <vt:lpstr>Alt. 2: Transformere data</vt:lpstr>
      <vt:lpstr>PowerPoint Presentation</vt:lpstr>
      <vt:lpstr>PowerPoint Presentation</vt:lpstr>
      <vt:lpstr>PowerPoint Presentation</vt:lpstr>
      <vt:lpstr>Ser ganske bra ut! Kjører t-test.</vt:lpstr>
      <vt:lpstr>Oppgave</vt:lpstr>
      <vt:lpstr>Regresjon</vt:lpstr>
      <vt:lpstr>PowerPoint Presentation</vt:lpstr>
      <vt:lpstr>PowerPoint Presentation</vt:lpstr>
      <vt:lpstr>PowerPoint Presentation</vt:lpstr>
      <vt:lpstr>PowerPoint Presentation</vt:lpstr>
      <vt:lpstr>Ordbruken i SPSS</vt:lpstr>
      <vt:lpstr>Ordbruken i SPSS</vt:lpstr>
      <vt:lpstr>Regresjonslinje i scatterplot</vt:lpstr>
      <vt:lpstr>Regresjonslinje i scatterplot</vt:lpstr>
      <vt:lpstr>Regresjonslinje i scatterplot</vt:lpstr>
      <vt:lpstr>Regresjonslinje i scatterplot</vt:lpstr>
      <vt:lpstr>Regresjonslinje i scatterplot</vt:lpstr>
      <vt:lpstr>Regresjonslinje i scatterplot</vt:lpstr>
      <vt:lpstr>PowerPoint Presentation</vt:lpstr>
      <vt:lpstr>Regresjonsmodell</vt:lpstr>
      <vt:lpstr>Regresjonsmodell</vt:lpstr>
      <vt:lpstr>Regresjonsmodell</vt:lpstr>
      <vt:lpstr>Regresjonsmodell</vt:lpstr>
      <vt:lpstr>PowerPoint Presentation</vt:lpstr>
      <vt:lpstr>PowerPoint Presentation</vt:lpstr>
      <vt:lpstr>PowerPoint Presentation</vt:lpstr>
      <vt:lpstr>Oppgave</vt:lpstr>
      <vt:lpstr>PowerPoint Presentation</vt:lpstr>
      <vt:lpstr>Blocks</vt:lpstr>
      <vt:lpstr>Method</vt:lpstr>
      <vt:lpstr>Oppgave</vt:lpstr>
      <vt:lpstr>Oppsummering</vt:lpstr>
      <vt:lpstr>Oppsummering</vt:lpstr>
      <vt:lpstr>Oppsummering</vt:lpstr>
      <vt:lpstr>Ekstra slide: Collider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Kristoffer Herland Hellton</cp:lastModifiedBy>
  <cp:revision>91</cp:revision>
  <dcterms:created xsi:type="dcterms:W3CDTF">2015-04-20T15:45:46Z</dcterms:created>
  <dcterms:modified xsi:type="dcterms:W3CDTF">2015-06-17T12:51:41Z</dcterms:modified>
</cp:coreProperties>
</file>