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57" r:id="rId3"/>
    <p:sldId id="258" r:id="rId4"/>
    <p:sldId id="272" r:id="rId5"/>
    <p:sldId id="290" r:id="rId6"/>
    <p:sldId id="273" r:id="rId7"/>
    <p:sldId id="274" r:id="rId8"/>
    <p:sldId id="277" r:id="rId9"/>
    <p:sldId id="275" r:id="rId10"/>
    <p:sldId id="276" r:id="rId11"/>
    <p:sldId id="260" r:id="rId12"/>
    <p:sldId id="302" r:id="rId13"/>
    <p:sldId id="303" r:id="rId14"/>
    <p:sldId id="305" r:id="rId15"/>
    <p:sldId id="306" r:id="rId16"/>
    <p:sldId id="307" r:id="rId17"/>
    <p:sldId id="309" r:id="rId18"/>
    <p:sldId id="279" r:id="rId19"/>
    <p:sldId id="259" r:id="rId20"/>
    <p:sldId id="278" r:id="rId21"/>
    <p:sldId id="280" r:id="rId22"/>
    <p:sldId id="282" r:id="rId23"/>
    <p:sldId id="283" r:id="rId24"/>
    <p:sldId id="285" r:id="rId25"/>
    <p:sldId id="284" r:id="rId26"/>
    <p:sldId id="286" r:id="rId27"/>
    <p:sldId id="287" r:id="rId28"/>
    <p:sldId id="289" r:id="rId29"/>
    <p:sldId id="288" r:id="rId30"/>
    <p:sldId id="301" r:id="rId31"/>
    <p:sldId id="263" r:id="rId32"/>
    <p:sldId id="291" r:id="rId33"/>
    <p:sldId id="292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265" r:id="rId42"/>
    <p:sldId id="308" r:id="rId4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511CD-7694-4A38-B7DD-E0CB40AA6FB0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4F6A1-689A-46E3-A8DE-7E090F0E03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617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4F6A1-689A-46E3-A8DE-7E090F0E03CD}" type="slidenum">
              <a:rPr lang="nb-NO" smtClean="0"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192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252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18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89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627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615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725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281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39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461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051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545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C25D-00C0-4797-A505-6EF9857B01C1}" type="datetimeFigureOut">
              <a:rPr lang="nb-NO" smtClean="0"/>
              <a:t>17.06.2015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6734-885F-48C0-A3F5-7F87A7607FB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37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SPSS-kurs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Bolk 2 – Deskriptiv statistikk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92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Deskriptiv statistikk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96044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</a:t>
            </a:r>
          </a:p>
          <a:p>
            <a:r>
              <a:rPr lang="nb-NO" sz="2400" dirty="0"/>
              <a:t>Drar de variablene man ønsker å analysere fra listen til høyre over til «Dependent List»</a:t>
            </a:r>
          </a:p>
          <a:p>
            <a:r>
              <a:rPr lang="nb-NO" sz="2400" dirty="0" smtClean="0"/>
              <a:t>Ønsker kun beskrivende målene og ikke plott, så merk av «</a:t>
            </a:r>
            <a:r>
              <a:rPr lang="nb-NO" sz="2400" dirty="0" err="1" smtClean="0"/>
              <a:t>Statistics</a:t>
            </a:r>
            <a:r>
              <a:rPr lang="nb-NO" sz="2400" dirty="0" smtClean="0"/>
              <a:t>» istedenfor «</a:t>
            </a:r>
            <a:r>
              <a:rPr lang="nb-NO" sz="2400" dirty="0" err="1" smtClean="0"/>
              <a:t>Both</a:t>
            </a:r>
            <a:r>
              <a:rPr lang="nb-NO" sz="2400" dirty="0" smtClean="0"/>
              <a:t>»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7" y="2082717"/>
            <a:ext cx="43529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028384" y="2636912"/>
            <a:ext cx="734616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7" y="2111292"/>
            <a:ext cx="43338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7" y="2082717"/>
            <a:ext cx="435292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851920" y="4581129"/>
            <a:ext cx="1296144" cy="11521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6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620688"/>
            <a:ext cx="4933950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764704"/>
            <a:ext cx="3168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/>
              <a:t>Output er da følgene tabell med blant annet gjennomsnitt, median og standardavvik</a:t>
            </a:r>
          </a:p>
        </p:txBody>
      </p:sp>
      <p:sp>
        <p:nvSpPr>
          <p:cNvPr id="7" name="Oval 6"/>
          <p:cNvSpPr/>
          <p:nvPr/>
        </p:nvSpPr>
        <p:spPr>
          <a:xfrm>
            <a:off x="4797087" y="1063868"/>
            <a:ext cx="57606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Oval 11"/>
          <p:cNvSpPr/>
          <p:nvPr/>
        </p:nvSpPr>
        <p:spPr>
          <a:xfrm>
            <a:off x="4860032" y="1844824"/>
            <a:ext cx="57606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Oval 12"/>
          <p:cNvSpPr/>
          <p:nvPr/>
        </p:nvSpPr>
        <p:spPr>
          <a:xfrm>
            <a:off x="4860032" y="2204864"/>
            <a:ext cx="864096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22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0568" y="188640"/>
            <a:ext cx="5626968" cy="1642194"/>
          </a:xfrm>
        </p:spPr>
        <p:txBody>
          <a:bodyPr>
            <a:normAutofit/>
          </a:bodyPr>
          <a:lstStyle/>
          <a:p>
            <a:r>
              <a:rPr lang="nb-NO" dirty="0" smtClean="0"/>
              <a:t>Split File: </a:t>
            </a:r>
            <a:br>
              <a:rPr lang="nb-NO" dirty="0" smtClean="0"/>
            </a:br>
            <a:r>
              <a:rPr lang="nb-NO" dirty="0" smtClean="0"/>
              <a:t>separate analyser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4042792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Noen ganger er det praktisk å gjøre analyser separat for ulike sub-grupper. Da kan man bruke:</a:t>
            </a:r>
          </a:p>
          <a:p>
            <a:pPr marL="0" indent="0">
              <a:buNone/>
            </a:pPr>
            <a:r>
              <a:rPr lang="nb-NO" dirty="0" smtClean="0"/>
              <a:t>«Data =&gt; Split File»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3610"/>
            <a:ext cx="4314825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779912" y="5229200"/>
            <a:ext cx="187220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546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0568" y="188640"/>
            <a:ext cx="5626968" cy="1642194"/>
          </a:xfrm>
        </p:spPr>
        <p:txBody>
          <a:bodyPr>
            <a:normAutofit/>
          </a:bodyPr>
          <a:lstStyle/>
          <a:p>
            <a:r>
              <a:rPr lang="nb-NO" dirty="0" smtClean="0"/>
              <a:t>Split File: </a:t>
            </a:r>
            <a:br>
              <a:rPr lang="nb-NO" dirty="0" smtClean="0"/>
            </a:br>
            <a:r>
              <a:rPr lang="nb-NO" dirty="0" smtClean="0"/>
              <a:t>separate analyser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4223766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Standardsettingen er  «</a:t>
            </a:r>
            <a:r>
              <a:rPr lang="nb-NO" dirty="0" err="1" smtClean="0"/>
              <a:t>Analyze</a:t>
            </a:r>
            <a:r>
              <a:rPr lang="nb-NO" dirty="0" smtClean="0"/>
              <a:t> all cases, do not </a:t>
            </a:r>
            <a:r>
              <a:rPr lang="nb-NO" dirty="0" err="1" smtClean="0"/>
              <a:t>create</a:t>
            </a:r>
            <a:r>
              <a:rPr lang="nb-NO" dirty="0"/>
              <a:t> </a:t>
            </a:r>
            <a:r>
              <a:rPr lang="nb-NO" dirty="0" err="1" smtClean="0"/>
              <a:t>groups</a:t>
            </a:r>
            <a:r>
              <a:rPr lang="nb-NO" dirty="0" smtClean="0"/>
              <a:t>»</a:t>
            </a:r>
          </a:p>
          <a:p>
            <a:pPr marL="0" indent="0">
              <a:buNone/>
            </a:pPr>
            <a:r>
              <a:rPr lang="nb-NO" dirty="0" smtClean="0"/>
              <a:t>Da kan man ikke gjøre flere valg. 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3610"/>
            <a:ext cx="4314825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966" y="1790472"/>
            <a:ext cx="39528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707904" y="2276872"/>
            <a:ext cx="2664296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662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0568" y="188640"/>
            <a:ext cx="5626968" cy="1642194"/>
          </a:xfrm>
        </p:spPr>
        <p:txBody>
          <a:bodyPr>
            <a:normAutofit/>
          </a:bodyPr>
          <a:lstStyle/>
          <a:p>
            <a:r>
              <a:rPr lang="nb-NO" dirty="0" smtClean="0"/>
              <a:t>Split File: </a:t>
            </a:r>
            <a:br>
              <a:rPr lang="nb-NO" dirty="0" smtClean="0"/>
            </a:br>
            <a:r>
              <a:rPr lang="nb-NO" dirty="0" smtClean="0"/>
              <a:t>separate analyser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422376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Standardsettingen er  «</a:t>
            </a:r>
            <a:r>
              <a:rPr lang="nb-NO" dirty="0" err="1" smtClean="0"/>
              <a:t>Analyze</a:t>
            </a:r>
            <a:r>
              <a:rPr lang="nb-NO" dirty="0" smtClean="0"/>
              <a:t> all cases, do not </a:t>
            </a:r>
            <a:r>
              <a:rPr lang="nb-NO" dirty="0" err="1" smtClean="0"/>
              <a:t>create</a:t>
            </a:r>
            <a:r>
              <a:rPr lang="nb-NO" dirty="0"/>
              <a:t> </a:t>
            </a:r>
            <a:r>
              <a:rPr lang="nb-NO" dirty="0" err="1" smtClean="0"/>
              <a:t>groups</a:t>
            </a:r>
            <a:r>
              <a:rPr lang="nb-NO" dirty="0" smtClean="0"/>
              <a:t>»</a:t>
            </a:r>
          </a:p>
          <a:p>
            <a:pPr marL="0" indent="0">
              <a:buNone/>
            </a:pPr>
            <a:r>
              <a:rPr lang="nb-NO" dirty="0" smtClean="0"/>
              <a:t>(ingen fler valg)</a:t>
            </a:r>
          </a:p>
          <a:p>
            <a:pPr marL="0" indent="0">
              <a:buNone/>
            </a:pPr>
            <a:r>
              <a:rPr lang="nb-NO" dirty="0" smtClean="0"/>
              <a:t>Ved «</a:t>
            </a:r>
            <a:r>
              <a:rPr lang="nb-NO" dirty="0" err="1" smtClean="0"/>
              <a:t>Organize</a:t>
            </a:r>
            <a:r>
              <a:rPr lang="nb-NO" dirty="0" smtClean="0"/>
              <a:t> output by </a:t>
            </a:r>
            <a:r>
              <a:rPr lang="nb-NO" dirty="0" err="1" smtClean="0"/>
              <a:t>groups</a:t>
            </a:r>
            <a:r>
              <a:rPr lang="nb-NO" dirty="0" smtClean="0"/>
              <a:t>» kan man velde en kategorisk variabel, slik at alle analyser gjøres separat.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3610"/>
            <a:ext cx="4314825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966" y="1790472"/>
            <a:ext cx="39528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441" y="1790472"/>
            <a:ext cx="39719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211960" y="2924944"/>
            <a:ext cx="2376264" cy="13321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777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0568" y="188640"/>
            <a:ext cx="5626968" cy="1642194"/>
          </a:xfrm>
        </p:spPr>
        <p:txBody>
          <a:bodyPr>
            <a:normAutofit/>
          </a:bodyPr>
          <a:lstStyle/>
          <a:p>
            <a:r>
              <a:rPr lang="nb-NO" dirty="0" smtClean="0"/>
              <a:t>Split File: </a:t>
            </a:r>
            <a:br>
              <a:rPr lang="nb-NO" dirty="0" smtClean="0"/>
            </a:br>
            <a:r>
              <a:rPr lang="nb-NO" dirty="0" smtClean="0"/>
              <a:t>separate analyser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422376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Standardsettingen er  «</a:t>
            </a:r>
            <a:r>
              <a:rPr lang="nb-NO" dirty="0" err="1" smtClean="0"/>
              <a:t>Analyze</a:t>
            </a:r>
            <a:r>
              <a:rPr lang="nb-NO" dirty="0" smtClean="0"/>
              <a:t> all cases, do not </a:t>
            </a:r>
            <a:r>
              <a:rPr lang="nb-NO" dirty="0" err="1" smtClean="0"/>
              <a:t>create</a:t>
            </a:r>
            <a:r>
              <a:rPr lang="nb-NO" dirty="0"/>
              <a:t> </a:t>
            </a:r>
            <a:r>
              <a:rPr lang="nb-NO" dirty="0" err="1" smtClean="0"/>
              <a:t>groups</a:t>
            </a:r>
            <a:r>
              <a:rPr lang="nb-NO" dirty="0" smtClean="0"/>
              <a:t>»</a:t>
            </a:r>
          </a:p>
          <a:p>
            <a:pPr marL="0" indent="0">
              <a:buNone/>
            </a:pPr>
            <a:r>
              <a:rPr lang="nb-NO" dirty="0" smtClean="0"/>
              <a:t>(ingen fler valg)</a:t>
            </a:r>
          </a:p>
          <a:p>
            <a:pPr marL="0" indent="0">
              <a:buNone/>
            </a:pPr>
            <a:r>
              <a:rPr lang="nb-NO" dirty="0" smtClean="0"/>
              <a:t>Under «</a:t>
            </a:r>
            <a:r>
              <a:rPr lang="nb-NO" dirty="0" err="1" smtClean="0"/>
              <a:t>Current</a:t>
            </a:r>
            <a:r>
              <a:rPr lang="nb-NO" dirty="0" smtClean="0"/>
              <a:t> status» står det hvilken setting man er i. </a:t>
            </a: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3610"/>
            <a:ext cx="4314825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966" y="1790472"/>
            <a:ext cx="39528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441" y="1790472"/>
            <a:ext cx="39719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860032" y="3979616"/>
            <a:ext cx="73461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705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40568" y="188640"/>
            <a:ext cx="5626968" cy="1642194"/>
          </a:xfrm>
        </p:spPr>
        <p:txBody>
          <a:bodyPr>
            <a:normAutofit/>
          </a:bodyPr>
          <a:lstStyle/>
          <a:p>
            <a:r>
              <a:rPr lang="nb-NO" dirty="0" smtClean="0"/>
              <a:t>Split File: </a:t>
            </a:r>
            <a:br>
              <a:rPr lang="nb-NO" dirty="0" smtClean="0"/>
            </a:br>
            <a:r>
              <a:rPr lang="nb-NO" dirty="0" smtClean="0"/>
              <a:t>separate analyser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422376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Standardsettingen er  «</a:t>
            </a:r>
            <a:r>
              <a:rPr lang="nb-NO" dirty="0" err="1" smtClean="0"/>
              <a:t>Analyze</a:t>
            </a:r>
            <a:r>
              <a:rPr lang="nb-NO" dirty="0" smtClean="0"/>
              <a:t> all cases, do not </a:t>
            </a:r>
            <a:r>
              <a:rPr lang="nb-NO" dirty="0" err="1" smtClean="0"/>
              <a:t>create</a:t>
            </a:r>
            <a:r>
              <a:rPr lang="nb-NO" dirty="0"/>
              <a:t> </a:t>
            </a:r>
            <a:r>
              <a:rPr lang="nb-NO" dirty="0" err="1" smtClean="0"/>
              <a:t>groups</a:t>
            </a:r>
            <a:r>
              <a:rPr lang="nb-NO" dirty="0" smtClean="0"/>
              <a:t>»</a:t>
            </a:r>
          </a:p>
          <a:p>
            <a:pPr marL="0" indent="0">
              <a:buNone/>
            </a:pPr>
            <a:r>
              <a:rPr lang="nb-NO" dirty="0" smtClean="0"/>
              <a:t>(ingen fler valg)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>
                <a:solidFill>
                  <a:srgbClr val="FF0000"/>
                </a:solidFill>
              </a:rPr>
              <a:t>OBS! – ved en t-test kan man ikke ha på Split File på gruppen-variabelen.  </a:t>
            </a:r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3610"/>
            <a:ext cx="4314825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966" y="1790472"/>
            <a:ext cx="39528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441" y="1790472"/>
            <a:ext cx="39719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860032" y="3979616"/>
            <a:ext cx="73461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2259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Boxplot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err="1" smtClean="0"/>
              <a:t>Boxplottet</a:t>
            </a:r>
            <a:r>
              <a:rPr lang="nb-NO" dirty="0" smtClean="0"/>
              <a:t> er den </a:t>
            </a:r>
            <a:r>
              <a:rPr lang="nb-NO" i="1" dirty="0" smtClean="0"/>
              <a:t>beste</a:t>
            </a:r>
            <a:r>
              <a:rPr lang="nb-NO" dirty="0" smtClean="0"/>
              <a:t> måten framstille fordelingen av data grafisk på, ved å visualisere sentrering og variabilitet. </a:t>
            </a:r>
            <a:r>
              <a:rPr lang="nb-NO" dirty="0" err="1" smtClean="0"/>
              <a:t>Boxplottet</a:t>
            </a:r>
            <a:r>
              <a:rPr lang="nb-NO" dirty="0" smtClean="0"/>
              <a:t> viser  </a:t>
            </a:r>
          </a:p>
          <a:p>
            <a:r>
              <a:rPr lang="nb-NO" dirty="0" smtClean="0"/>
              <a:t>Median (50% av dataen på hver side)</a:t>
            </a:r>
          </a:p>
          <a:p>
            <a:r>
              <a:rPr lang="nb-NO" dirty="0" err="1" smtClean="0"/>
              <a:t>Interquartile</a:t>
            </a:r>
            <a:r>
              <a:rPr lang="nb-NO" dirty="0" smtClean="0"/>
              <a:t> range IQR (25%, 75% på hver side)</a:t>
            </a:r>
          </a:p>
          <a:p>
            <a:r>
              <a:rPr lang="nb-NO" dirty="0" smtClean="0"/>
              <a:t>Ekstreme observasjoner merkes med o og *</a:t>
            </a:r>
            <a:endParaRPr lang="nb-NO" dirty="0"/>
          </a:p>
        </p:txBody>
      </p:sp>
      <p:pic>
        <p:nvPicPr>
          <p:cNvPr id="3074" name="Picture 2" descr="https://upload.wikimedia.org/wikipedia/commons/thumb/b/b1/Elements_of_a_boxplot.svg/440px-Elements_of_a_boxplot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565" y="4797152"/>
            <a:ext cx="4824536" cy="191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13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4464496" cy="4958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 smtClean="0"/>
              <a:t>Boxplot</a:t>
            </a:r>
            <a:r>
              <a:rPr lang="nb-NO" dirty="0" smtClean="0"/>
              <a:t> kan brukes til å visualisere sentrering og spredning av data.  </a:t>
            </a:r>
          </a:p>
          <a:p>
            <a:r>
              <a:rPr lang="nb-NO" dirty="0" smtClean="0"/>
              <a:t>Gå inn «Graphs =&gt; Legacy dialogs =&gt; </a:t>
            </a:r>
            <a:r>
              <a:rPr lang="nb-NO" dirty="0" err="1" smtClean="0"/>
              <a:t>Boxplot</a:t>
            </a:r>
            <a:r>
              <a:rPr lang="nb-NO" dirty="0" smtClean="0"/>
              <a:t>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915" y="1690268"/>
            <a:ext cx="4082310" cy="367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60032" y="40466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5400" dirty="0" err="1" smtClean="0"/>
              <a:t>Boxplot</a:t>
            </a:r>
            <a:endParaRPr lang="nb-NO" sz="5400" dirty="0"/>
          </a:p>
        </p:txBody>
      </p:sp>
    </p:spTree>
    <p:extLst>
      <p:ext uri="{BB962C8B-B14F-4D97-AF65-F5344CB8AC3E}">
        <p14:creationId xmlns:p14="http://schemas.microsoft.com/office/powerpoint/2010/main" val="225202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4464496" cy="4958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 smtClean="0"/>
              <a:t>Boxplot</a:t>
            </a:r>
            <a:r>
              <a:rPr lang="nb-NO" dirty="0" smtClean="0"/>
              <a:t> kan brukes til å visualisere sentrering og spredning av data.  </a:t>
            </a:r>
          </a:p>
          <a:p>
            <a:r>
              <a:rPr lang="nb-NO" dirty="0" smtClean="0"/>
              <a:t>Gå inn «Graphs =&gt; Legacy dialogs =&gt; </a:t>
            </a:r>
            <a:r>
              <a:rPr lang="nb-NO" dirty="0" err="1" smtClean="0"/>
              <a:t>Boxplot</a:t>
            </a:r>
            <a:r>
              <a:rPr lang="nb-NO" dirty="0" smtClean="0"/>
              <a:t>»</a:t>
            </a:r>
          </a:p>
          <a:p>
            <a:r>
              <a:rPr lang="nb-NO" dirty="0" smtClean="0"/>
              <a:t>Velg «Simple» og «</a:t>
            </a:r>
            <a:r>
              <a:rPr lang="nb-NO" dirty="0" err="1" smtClean="0"/>
              <a:t>Define</a:t>
            </a:r>
            <a:r>
              <a:rPr lang="nb-NO" dirty="0" smtClean="0"/>
              <a:t>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915" y="1690268"/>
            <a:ext cx="4082310" cy="367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20888"/>
            <a:ext cx="207645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1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Bolk 2: Deskriptiv statistikk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denne bolken skal  vi bruke SPSS </a:t>
            </a:r>
            <a:r>
              <a:rPr lang="nb-NO" dirty="0"/>
              <a:t>til å utforske og beskrive </a:t>
            </a:r>
            <a:r>
              <a:rPr lang="nb-NO" dirty="0" smtClean="0"/>
              <a:t>data gjennom ulike mål:  </a:t>
            </a:r>
          </a:p>
          <a:p>
            <a:pPr lvl="2"/>
            <a:r>
              <a:rPr lang="nb-NO" dirty="0" smtClean="0"/>
              <a:t>gjennomsnitt,</a:t>
            </a:r>
          </a:p>
          <a:p>
            <a:pPr lvl="2"/>
            <a:r>
              <a:rPr lang="nb-NO" dirty="0" smtClean="0"/>
              <a:t>median,</a:t>
            </a:r>
          </a:p>
          <a:p>
            <a:pPr lvl="2"/>
            <a:r>
              <a:rPr lang="nb-NO" dirty="0" smtClean="0"/>
              <a:t>standardavvik,</a:t>
            </a:r>
          </a:p>
          <a:p>
            <a:pPr marL="400050" lvl="1" indent="0">
              <a:buNone/>
            </a:pPr>
            <a:r>
              <a:rPr lang="nb-NO" dirty="0" smtClean="0"/>
              <a:t>og visuelle plot:</a:t>
            </a:r>
            <a:endParaRPr lang="nb-NO" dirty="0"/>
          </a:p>
          <a:p>
            <a:pPr lvl="2"/>
            <a:r>
              <a:rPr lang="nb-NO" dirty="0" err="1" smtClean="0"/>
              <a:t>boxplot</a:t>
            </a:r>
            <a:r>
              <a:rPr lang="nb-NO" dirty="0" smtClean="0"/>
              <a:t>, </a:t>
            </a:r>
          </a:p>
          <a:p>
            <a:pPr lvl="2"/>
            <a:r>
              <a:rPr lang="nb-NO" dirty="0" smtClean="0"/>
              <a:t>histogram, </a:t>
            </a:r>
          </a:p>
          <a:p>
            <a:pPr lvl="2"/>
            <a:r>
              <a:rPr lang="nb-NO" dirty="0" err="1" smtClean="0"/>
              <a:t>scatterplot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35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4464496" cy="4958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 smtClean="0"/>
              <a:t>Boxplot</a:t>
            </a:r>
            <a:r>
              <a:rPr lang="nb-NO" dirty="0" smtClean="0"/>
              <a:t> kan brukes til å visualisere sentrering og spredning av data.  </a:t>
            </a:r>
          </a:p>
          <a:p>
            <a:r>
              <a:rPr lang="nb-NO" dirty="0" smtClean="0"/>
              <a:t>Gå inn «Graphs =&gt; Legacy dialogs =&gt; </a:t>
            </a:r>
            <a:r>
              <a:rPr lang="nb-NO" dirty="0" err="1" smtClean="0"/>
              <a:t>Boxplot</a:t>
            </a:r>
            <a:r>
              <a:rPr lang="nb-NO" dirty="0" smtClean="0"/>
              <a:t>»</a:t>
            </a:r>
          </a:p>
          <a:p>
            <a:r>
              <a:rPr lang="nb-NO" dirty="0" smtClean="0"/>
              <a:t>Flytt variabelen over til «Variable»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915" y="1700808"/>
            <a:ext cx="4082310" cy="367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99" y="1703904"/>
            <a:ext cx="4252741" cy="366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4815699" y="2276872"/>
            <a:ext cx="1844533" cy="18303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25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4464496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 smtClean="0"/>
              <a:t>Boxplot</a:t>
            </a:r>
            <a:r>
              <a:rPr lang="nb-NO" dirty="0" smtClean="0"/>
              <a:t> kan brukes til å visualisere sentrering og spredning av data.  </a:t>
            </a:r>
          </a:p>
          <a:p>
            <a:r>
              <a:rPr lang="nb-NO" dirty="0" smtClean="0"/>
              <a:t>Gå inn «Graphs =&gt; Legacy dialogs =&gt; </a:t>
            </a:r>
            <a:r>
              <a:rPr lang="nb-NO" dirty="0" err="1" smtClean="0"/>
              <a:t>Boxplot</a:t>
            </a:r>
            <a:r>
              <a:rPr lang="nb-NO" dirty="0" smtClean="0"/>
              <a:t>»</a:t>
            </a:r>
          </a:p>
          <a:p>
            <a:r>
              <a:rPr lang="nb-NO" dirty="0" smtClean="0"/>
              <a:t>Flytt variabelen over til «Variable»</a:t>
            </a:r>
          </a:p>
          <a:p>
            <a:r>
              <a:rPr lang="nb-NO" dirty="0" smtClean="0"/>
              <a:t>Kan dele inn i grupper med gruppevariabel i «</a:t>
            </a:r>
            <a:r>
              <a:rPr lang="nb-NO" dirty="0" err="1" smtClean="0"/>
              <a:t>Category</a:t>
            </a:r>
            <a:r>
              <a:rPr lang="nb-NO" dirty="0" smtClean="0"/>
              <a:t> Axis»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915" y="1700808"/>
            <a:ext cx="4082310" cy="3673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699" y="1703904"/>
            <a:ext cx="4252741" cy="3667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4815699" y="2564904"/>
            <a:ext cx="1844533" cy="32705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73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Vi </a:t>
            </a:r>
            <a:r>
              <a:rPr lang="nb-NO" dirty="0"/>
              <a:t>ønsker å utforske sammenhengen mellom </a:t>
            </a:r>
            <a:r>
              <a:rPr lang="nb-NO" dirty="0" smtClean="0"/>
              <a:t>triglyserid i blod (mg/</a:t>
            </a:r>
            <a:r>
              <a:rPr lang="nb-NO" dirty="0" err="1" smtClean="0"/>
              <a:t>dL</a:t>
            </a:r>
            <a:r>
              <a:rPr lang="nb-NO" dirty="0"/>
              <a:t>)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smtClean="0"/>
              <a:t>BMI i </a:t>
            </a:r>
            <a:r>
              <a:rPr lang="nb-NO" dirty="0" err="1" smtClean="0"/>
              <a:t>Caerphilly</a:t>
            </a:r>
            <a:r>
              <a:rPr lang="nb-NO" dirty="0" smtClean="0"/>
              <a:t>-studien.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Lag </a:t>
            </a:r>
            <a:r>
              <a:rPr lang="nb-NO" dirty="0"/>
              <a:t>et </a:t>
            </a:r>
            <a:r>
              <a:rPr lang="nb-NO" dirty="0" err="1" smtClean="0"/>
              <a:t>boxplot</a:t>
            </a:r>
            <a:r>
              <a:rPr lang="nb-NO" dirty="0" smtClean="0"/>
              <a:t> over spredningen av </a:t>
            </a:r>
            <a:r>
              <a:rPr lang="nb-NO" dirty="0"/>
              <a:t>triglyserid der det deles inn </a:t>
            </a:r>
            <a:r>
              <a:rPr lang="nb-NO" dirty="0" smtClean="0"/>
              <a:t>etter fire BMI-kategorier.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263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Scatterplot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4186808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For å visualisere sammenhengen mellom to kontinuerlige variabler kan man bruke </a:t>
            </a:r>
            <a:r>
              <a:rPr lang="nb-NO" dirty="0" err="1" smtClean="0"/>
              <a:t>scatterplot</a:t>
            </a:r>
            <a:r>
              <a:rPr lang="nb-NO" dirty="0" smtClean="0"/>
              <a:t>. </a:t>
            </a:r>
          </a:p>
          <a:p>
            <a:r>
              <a:rPr lang="nb-NO" dirty="0"/>
              <a:t>Gå inn «Graphs =&gt; Legacy dialogs =&gt; </a:t>
            </a:r>
            <a:r>
              <a:rPr lang="nb-NO" dirty="0" err="1" smtClean="0"/>
              <a:t>Scatter</a:t>
            </a:r>
            <a:r>
              <a:rPr lang="nb-NO" dirty="0" smtClean="0"/>
              <a:t>/</a:t>
            </a:r>
            <a:r>
              <a:rPr lang="nb-NO" dirty="0" err="1" smtClean="0"/>
              <a:t>Dot</a:t>
            </a:r>
            <a:r>
              <a:rPr lang="nb-NO" dirty="0" smtClean="0"/>
              <a:t>»</a:t>
            </a:r>
            <a:endParaRPr lang="nb-N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0"/>
          <a:stretch/>
        </p:blipFill>
        <p:spPr bwMode="auto">
          <a:xfrm>
            <a:off x="4860032" y="1268760"/>
            <a:ext cx="3980583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0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Scatterplot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418680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smtClean="0"/>
              <a:t>For å visualisere sammenhengen mellom to kontinuerlige variabler kan man bruke </a:t>
            </a:r>
            <a:r>
              <a:rPr lang="nb-NO" dirty="0" err="1" smtClean="0"/>
              <a:t>scatterplot</a:t>
            </a:r>
            <a:r>
              <a:rPr lang="nb-NO" dirty="0" smtClean="0"/>
              <a:t>. </a:t>
            </a:r>
          </a:p>
          <a:p>
            <a:r>
              <a:rPr lang="nb-NO" dirty="0"/>
              <a:t>Gå inn «Graphs =&gt; Legacy dialogs =&gt; </a:t>
            </a:r>
            <a:r>
              <a:rPr lang="nb-NO" dirty="0" err="1" smtClean="0"/>
              <a:t>Scatter</a:t>
            </a:r>
            <a:r>
              <a:rPr lang="nb-NO" dirty="0" smtClean="0"/>
              <a:t>/</a:t>
            </a:r>
            <a:r>
              <a:rPr lang="nb-NO" dirty="0" err="1" smtClean="0"/>
              <a:t>Dot</a:t>
            </a:r>
            <a:r>
              <a:rPr lang="nb-NO" dirty="0" smtClean="0"/>
              <a:t>»</a:t>
            </a:r>
          </a:p>
          <a:p>
            <a:r>
              <a:rPr lang="nb-NO" dirty="0" smtClean="0"/>
              <a:t>Velg «Simple </a:t>
            </a:r>
            <a:r>
              <a:rPr lang="nb-NO" dirty="0" err="1" smtClean="0"/>
              <a:t>scatter</a:t>
            </a:r>
            <a:r>
              <a:rPr lang="nb-NO" dirty="0" smtClean="0"/>
              <a:t>» og «</a:t>
            </a:r>
            <a:r>
              <a:rPr lang="nb-NO" dirty="0" err="1" smtClean="0"/>
              <a:t>Define</a:t>
            </a:r>
            <a:r>
              <a:rPr lang="nb-NO" dirty="0" smtClean="0"/>
              <a:t>»</a:t>
            </a:r>
            <a:endParaRPr lang="nb-N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20"/>
          <a:stretch/>
        </p:blipFill>
        <p:spPr bwMode="auto">
          <a:xfrm>
            <a:off x="4860032" y="1268760"/>
            <a:ext cx="3980583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61048"/>
            <a:ext cx="30099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157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3528392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Har kan velge variabler fra listen til venstre: </a:t>
            </a:r>
          </a:p>
          <a:p>
            <a:r>
              <a:rPr lang="nb-NO" dirty="0" smtClean="0"/>
              <a:t>Flytt Triglyserid til «Y Axis» som vertikal akse</a:t>
            </a:r>
            <a:endParaRPr lang="nb-NO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52736"/>
            <a:ext cx="47910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3073669" y="1628800"/>
            <a:ext cx="3010499" cy="19023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63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3528392" cy="7128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Har kan velge variabler fra listen til venstre: </a:t>
            </a:r>
          </a:p>
          <a:p>
            <a:r>
              <a:rPr lang="nb-NO" dirty="0" smtClean="0"/>
              <a:t>Flytt </a:t>
            </a:r>
            <a:r>
              <a:rPr lang="nb-NO" i="1" dirty="0" smtClean="0"/>
              <a:t>Triglyserid</a:t>
            </a:r>
            <a:r>
              <a:rPr lang="nb-NO" dirty="0" smtClean="0"/>
              <a:t> til «Y Axis» som vertikal akse</a:t>
            </a:r>
          </a:p>
          <a:p>
            <a:r>
              <a:rPr lang="nb-NO" dirty="0" smtClean="0"/>
              <a:t>Flytt </a:t>
            </a:r>
            <a:r>
              <a:rPr lang="nb-NO" i="1" dirty="0" smtClean="0"/>
              <a:t>HDL </a:t>
            </a:r>
            <a:r>
              <a:rPr lang="nb-NO" dirty="0" smtClean="0"/>
              <a:t>til          «</a:t>
            </a:r>
            <a:r>
              <a:rPr lang="nb-NO" dirty="0" err="1" smtClean="0"/>
              <a:t>X</a:t>
            </a:r>
            <a:r>
              <a:rPr lang="nb-NO" dirty="0" smtClean="0"/>
              <a:t> </a:t>
            </a:r>
            <a:r>
              <a:rPr lang="nb-NO" dirty="0" err="1" smtClean="0"/>
              <a:t>axis</a:t>
            </a:r>
            <a:r>
              <a:rPr lang="nb-NO" dirty="0" smtClean="0"/>
              <a:t>» som horisontal akse</a:t>
            </a:r>
          </a:p>
          <a:p>
            <a:r>
              <a:rPr lang="nb-NO" dirty="0" smtClean="0"/>
              <a:t>Klikk «OK»</a:t>
            </a:r>
            <a:endParaRPr lang="nb-NO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52736"/>
            <a:ext cx="47910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3419872" y="2060848"/>
            <a:ext cx="2664296" cy="29824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0249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072" y="692696"/>
            <a:ext cx="6379988" cy="532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719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3744416" cy="6768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Har kan velge variabler fra listen til venstre: </a:t>
            </a:r>
          </a:p>
          <a:p>
            <a:r>
              <a:rPr lang="nb-NO" dirty="0" smtClean="0"/>
              <a:t>Flytt </a:t>
            </a:r>
            <a:r>
              <a:rPr lang="nb-NO" i="1" dirty="0" smtClean="0"/>
              <a:t>Triglyserid</a:t>
            </a:r>
            <a:r>
              <a:rPr lang="nb-NO" dirty="0" smtClean="0"/>
              <a:t> til «Y Axis» og </a:t>
            </a:r>
            <a:r>
              <a:rPr lang="nb-NO" i="1" dirty="0" smtClean="0"/>
              <a:t>HDL </a:t>
            </a:r>
            <a:r>
              <a:rPr lang="nb-NO" dirty="0" smtClean="0"/>
              <a:t>til «</a:t>
            </a:r>
            <a:r>
              <a:rPr lang="nb-NO" dirty="0" err="1" smtClean="0"/>
              <a:t>X</a:t>
            </a:r>
            <a:r>
              <a:rPr lang="nb-NO" dirty="0" smtClean="0"/>
              <a:t> </a:t>
            </a:r>
            <a:r>
              <a:rPr lang="nb-NO" dirty="0" err="1" smtClean="0"/>
              <a:t>axis</a:t>
            </a:r>
            <a:r>
              <a:rPr lang="nb-NO" dirty="0" smtClean="0"/>
              <a:t>»</a:t>
            </a:r>
          </a:p>
          <a:p>
            <a:r>
              <a:rPr lang="nb-NO" dirty="0" smtClean="0"/>
              <a:t>Flytt en kategorisk variabel til          «Set markers by».</a:t>
            </a:r>
          </a:p>
          <a:p>
            <a:pPr marL="0" indent="0">
              <a:buNone/>
            </a:pPr>
            <a:r>
              <a:rPr lang="nb-NO" dirty="0" smtClean="0"/>
              <a:t>Dette gir ulik farge for kategoriene. </a:t>
            </a:r>
            <a:endParaRPr lang="nb-NO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052736"/>
            <a:ext cx="4791075" cy="535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3851920" y="2492896"/>
            <a:ext cx="2232248" cy="25504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641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7920880" cy="5318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566124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 smtClean="0">
                <a:solidFill>
                  <a:srgbClr val="FF0000"/>
                </a:solidFill>
              </a:rPr>
              <a:t>OBS</a:t>
            </a:r>
            <a:r>
              <a:rPr lang="nb-NO" sz="2800" dirty="0" smtClean="0"/>
              <a:t> – hvis observasjonen for kategorien er MISSING, forsvinner sirkelen (med fargen «usynlig»)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00238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564904"/>
            <a:ext cx="8208912" cy="4005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err="1" smtClean="0"/>
              <a:t>Caerphilly</a:t>
            </a:r>
            <a:r>
              <a:rPr lang="nb-NO" dirty="0" smtClean="0"/>
              <a:t>-studien var en prospektiv studie over hjertesykdom som ble gjennomført i perioden 1979-1983 i Wales. Den registrerte mange ulike livstilmarkører og utfall: BMI, blodtrykk, kolesterol, røyking, diabetes og hjertesykdom hos </a:t>
            </a:r>
            <a:r>
              <a:rPr lang="nb-NO" dirty="0"/>
              <a:t>1786 </a:t>
            </a:r>
            <a:r>
              <a:rPr lang="nb-NO" dirty="0" smtClean="0"/>
              <a:t>menn. </a:t>
            </a:r>
          </a:p>
          <a:p>
            <a:pPr marL="0" indent="0">
              <a:buNone/>
            </a:pPr>
            <a:r>
              <a:rPr lang="nb-NO" dirty="0" smtClean="0"/>
              <a:t>Resten av dagen skal vi analysere datamaterialet fra denne studien.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5" t="4733" r="4909" b="40647"/>
          <a:stretch/>
        </p:blipFill>
        <p:spPr bwMode="auto">
          <a:xfrm>
            <a:off x="1979712" y="116631"/>
            <a:ext cx="5297860" cy="223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09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Lag et </a:t>
            </a:r>
            <a:r>
              <a:rPr lang="nb-NO" dirty="0" err="1" smtClean="0"/>
              <a:t>scatterplot</a:t>
            </a:r>
            <a:r>
              <a:rPr lang="nb-NO" dirty="0" smtClean="0"/>
              <a:t> for å undersøke sammenhengen mellom BMI (</a:t>
            </a:r>
            <a:r>
              <a:rPr lang="nb-NO" dirty="0" err="1" smtClean="0"/>
              <a:t>kontiuerlig</a:t>
            </a:r>
            <a:r>
              <a:rPr lang="nb-NO" dirty="0" smtClean="0"/>
              <a:t> variabel) og HDL </a:t>
            </a:r>
            <a:r>
              <a:rPr lang="nb-NO" dirty="0" err="1" smtClean="0"/>
              <a:t>cholesterol</a:t>
            </a:r>
            <a:r>
              <a:rPr lang="nb-NO" dirty="0" smtClean="0"/>
              <a:t>. Ser det ut til å være noen sammenheng?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Lag det samme </a:t>
            </a:r>
            <a:r>
              <a:rPr lang="nb-NO" dirty="0" err="1" smtClean="0"/>
              <a:t>scatterplottet</a:t>
            </a:r>
            <a:r>
              <a:rPr lang="nb-NO" dirty="0" smtClean="0"/>
              <a:t>, men med ulik farge for røykere og ikke-røykere.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205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normalitetsplot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72400" cy="7272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I videre analyser er ofte fordelaktig å kunne anta normalfordelte data. For å undersøke om denne antagelsen holder bruker man tre plot: </a:t>
            </a:r>
          </a:p>
          <a:p>
            <a:r>
              <a:rPr lang="nb-NO" i="1" dirty="0" smtClean="0"/>
              <a:t>Histogram</a:t>
            </a:r>
          </a:p>
        </p:txBody>
      </p:sp>
    </p:spTree>
    <p:extLst>
      <p:ext uri="{BB962C8B-B14F-4D97-AF65-F5344CB8AC3E}">
        <p14:creationId xmlns:p14="http://schemas.microsoft.com/office/powerpoint/2010/main" val="3549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normalitetsplot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72400" cy="7272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I videre analyser er ofte fordelaktig å kunne anta normalfordelte data. For å undersøke om denne antagelsen holder bruker man tre plot: </a:t>
            </a:r>
          </a:p>
          <a:p>
            <a:r>
              <a:rPr lang="nb-NO" i="1" dirty="0" smtClean="0"/>
              <a:t>Histogram</a:t>
            </a:r>
          </a:p>
          <a:p>
            <a:r>
              <a:rPr lang="nb-NO" i="1" dirty="0" err="1" smtClean="0"/>
              <a:t>Boxplot</a:t>
            </a:r>
            <a:endParaRPr lang="nb-NO" i="1" dirty="0" smtClean="0"/>
          </a:p>
        </p:txBody>
      </p:sp>
    </p:spTree>
    <p:extLst>
      <p:ext uri="{BB962C8B-B14F-4D97-AF65-F5344CB8AC3E}">
        <p14:creationId xmlns:p14="http://schemas.microsoft.com/office/powerpoint/2010/main" val="41672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normalitetsplot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72400" cy="7272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I videre analyser er ofte fordelaktig å kunne anta normalfordelte data. For å undersøke om denne antagelsen holder bruker man tre plot: </a:t>
            </a:r>
          </a:p>
          <a:p>
            <a:r>
              <a:rPr lang="nb-NO" i="1" dirty="0" smtClean="0"/>
              <a:t>Histogram</a:t>
            </a:r>
          </a:p>
          <a:p>
            <a:r>
              <a:rPr lang="nb-NO" i="1" dirty="0" err="1" smtClean="0"/>
              <a:t>Boxplot</a:t>
            </a:r>
            <a:endParaRPr lang="nb-NO" i="1" dirty="0" smtClean="0"/>
          </a:p>
          <a:p>
            <a:r>
              <a:rPr lang="nb-NO" i="1" dirty="0" err="1"/>
              <a:t>K</a:t>
            </a:r>
            <a:r>
              <a:rPr lang="nb-NO" i="1" dirty="0" err="1" smtClean="0"/>
              <a:t>vantil-kvantil</a:t>
            </a:r>
            <a:r>
              <a:rPr lang="nb-NO" i="1" dirty="0" smtClean="0"/>
              <a:t> </a:t>
            </a:r>
            <a:r>
              <a:rPr lang="nb-NO" i="1" dirty="0"/>
              <a:t>(QQ) </a:t>
            </a:r>
            <a:r>
              <a:rPr lang="nb-NO" i="1" dirty="0" smtClean="0"/>
              <a:t>plot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7188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Ulike normalitetsplot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72400" cy="7272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I videre analyser er ofte fordelaktig å kunne anta normalfordelte data. For å undersøke om denne antagelsen holder bruker man tre plot: </a:t>
            </a:r>
          </a:p>
          <a:p>
            <a:r>
              <a:rPr lang="nb-NO" i="1" dirty="0" smtClean="0"/>
              <a:t>Histogram</a:t>
            </a:r>
          </a:p>
          <a:p>
            <a:r>
              <a:rPr lang="nb-NO" i="1" dirty="0" err="1" smtClean="0"/>
              <a:t>Boxplot</a:t>
            </a:r>
            <a:endParaRPr lang="nb-NO" i="1" dirty="0" smtClean="0"/>
          </a:p>
          <a:p>
            <a:r>
              <a:rPr lang="nb-NO" i="1" dirty="0" err="1" smtClean="0"/>
              <a:t>Kvantil-kvantil</a:t>
            </a:r>
            <a:r>
              <a:rPr lang="nb-NO" i="1" dirty="0" smtClean="0"/>
              <a:t> </a:t>
            </a:r>
            <a:r>
              <a:rPr lang="nb-NO" i="1" dirty="0"/>
              <a:t>(QQ) </a:t>
            </a:r>
            <a:r>
              <a:rPr lang="nb-NO" i="1" dirty="0" smtClean="0"/>
              <a:t>plot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I de to første ser man om variabelen er symmetrisk og ikke skjev. I QQ-plottet ser man om observasjonene ligger mest mulig på en rett linje (avvik indikerer </a:t>
            </a:r>
            <a:r>
              <a:rPr lang="nb-NO" dirty="0" err="1" smtClean="0"/>
              <a:t>outliers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smtClean="0"/>
              <a:t>tunge haler).</a:t>
            </a:r>
          </a:p>
        </p:txBody>
      </p:sp>
    </p:spTree>
    <p:extLst>
      <p:ext uri="{BB962C8B-B14F-4D97-AF65-F5344CB8AC3E}">
        <p14:creationId xmlns:p14="http://schemas.microsoft.com/office/powerpoint/2010/main" val="382288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4104456" cy="4813995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Alle disse finner man under </a:t>
            </a:r>
            <a:r>
              <a:rPr lang="nb-NO" dirty="0" err="1" smtClean="0"/>
              <a:t>Explore</a:t>
            </a:r>
            <a:r>
              <a:rPr lang="nb-NO" dirty="0" smtClean="0"/>
              <a:t>:</a:t>
            </a:r>
            <a:endParaRPr lang="nb-NO" dirty="0"/>
          </a:p>
          <a:p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1441"/>
            <a:ext cx="4458205" cy="360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4104456" cy="4813995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Alle disse finner man under </a:t>
            </a:r>
            <a:r>
              <a:rPr lang="nb-NO" dirty="0" err="1" smtClean="0"/>
              <a:t>Explore</a:t>
            </a:r>
            <a:r>
              <a:rPr lang="nb-NO" dirty="0" smtClean="0"/>
              <a:t>:</a:t>
            </a:r>
            <a:endParaRPr lang="nb-NO" dirty="0"/>
          </a:p>
          <a:p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 </a:t>
            </a:r>
          </a:p>
          <a:p>
            <a:r>
              <a:rPr lang="nb-NO" dirty="0" smtClean="0"/>
              <a:t>Klikk «Plots»</a:t>
            </a:r>
            <a:endParaRPr lang="nb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1441"/>
            <a:ext cx="4458205" cy="360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17" y="1603210"/>
            <a:ext cx="4785280" cy="350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0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4104456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Alle disse finner man under </a:t>
            </a:r>
            <a:r>
              <a:rPr lang="nb-NO" dirty="0" err="1" smtClean="0"/>
              <a:t>Explore</a:t>
            </a:r>
            <a:r>
              <a:rPr lang="nb-NO" dirty="0" smtClean="0"/>
              <a:t>:</a:t>
            </a:r>
            <a:endParaRPr lang="nb-NO" dirty="0"/>
          </a:p>
          <a:p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 </a:t>
            </a:r>
          </a:p>
          <a:p>
            <a:r>
              <a:rPr lang="nb-NO" dirty="0" smtClean="0"/>
              <a:t>Klikk «Plots»</a:t>
            </a:r>
          </a:p>
          <a:p>
            <a:r>
              <a:rPr lang="nb-NO" dirty="0" smtClean="0"/>
              <a:t>For </a:t>
            </a:r>
            <a:r>
              <a:rPr lang="nb-NO" dirty="0" err="1" smtClean="0"/>
              <a:t>boxplot</a:t>
            </a:r>
            <a:r>
              <a:rPr lang="nb-NO" dirty="0" smtClean="0"/>
              <a:t>: huk av «Stem-and-</a:t>
            </a:r>
            <a:r>
              <a:rPr lang="nb-NO" dirty="0" err="1" smtClean="0"/>
              <a:t>leaf</a:t>
            </a:r>
            <a:r>
              <a:rPr lang="nb-NO" dirty="0" smtClean="0"/>
              <a:t>»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1441"/>
            <a:ext cx="4458205" cy="360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17" y="1603210"/>
            <a:ext cx="4785280" cy="350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64738"/>
            <a:ext cx="4165177" cy="456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3733706" y="2996952"/>
            <a:ext cx="3286566" cy="125428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5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4104456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Alle disse finner man under </a:t>
            </a:r>
            <a:r>
              <a:rPr lang="nb-NO" dirty="0" err="1" smtClean="0"/>
              <a:t>Explore</a:t>
            </a:r>
            <a:r>
              <a:rPr lang="nb-NO" dirty="0" smtClean="0"/>
              <a:t>:</a:t>
            </a:r>
            <a:endParaRPr lang="nb-NO" dirty="0"/>
          </a:p>
          <a:p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 </a:t>
            </a:r>
          </a:p>
          <a:p>
            <a:r>
              <a:rPr lang="nb-NO" dirty="0" smtClean="0"/>
              <a:t>Klikk «Plots»</a:t>
            </a:r>
          </a:p>
          <a:p>
            <a:r>
              <a:rPr lang="nb-NO" dirty="0" smtClean="0"/>
              <a:t>For </a:t>
            </a:r>
            <a:r>
              <a:rPr lang="nb-NO" dirty="0" err="1" smtClean="0"/>
              <a:t>boxplot</a:t>
            </a:r>
            <a:r>
              <a:rPr lang="nb-NO" dirty="0" smtClean="0"/>
              <a:t>: huk av «Stem-and-</a:t>
            </a:r>
            <a:r>
              <a:rPr lang="nb-NO" dirty="0" err="1" smtClean="0"/>
              <a:t>leaf</a:t>
            </a:r>
            <a:r>
              <a:rPr lang="nb-NO" dirty="0" smtClean="0"/>
              <a:t>»</a:t>
            </a:r>
            <a:endParaRPr lang="nb-NO" dirty="0"/>
          </a:p>
          <a:p>
            <a:r>
              <a:rPr lang="nb-NO" dirty="0" smtClean="0"/>
              <a:t>Huk av «</a:t>
            </a:r>
            <a:r>
              <a:rPr lang="nb-NO" dirty="0" err="1" smtClean="0"/>
              <a:t>Historgram</a:t>
            </a:r>
            <a:r>
              <a:rPr lang="nb-NO" dirty="0" smtClean="0"/>
              <a:t>»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1441"/>
            <a:ext cx="4458205" cy="360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17" y="1603210"/>
            <a:ext cx="4785280" cy="350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64738"/>
            <a:ext cx="4165177" cy="456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4355976" y="3357813"/>
            <a:ext cx="2664296" cy="151134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4104456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Alle disse finner man under </a:t>
            </a:r>
            <a:r>
              <a:rPr lang="nb-NO" dirty="0" err="1" smtClean="0"/>
              <a:t>Explore</a:t>
            </a:r>
            <a:r>
              <a:rPr lang="nb-NO" dirty="0" smtClean="0"/>
              <a:t>:</a:t>
            </a:r>
            <a:endParaRPr lang="nb-NO" dirty="0"/>
          </a:p>
          <a:p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 </a:t>
            </a:r>
          </a:p>
          <a:p>
            <a:r>
              <a:rPr lang="nb-NO" dirty="0" smtClean="0"/>
              <a:t>Klikk «Plots»</a:t>
            </a:r>
          </a:p>
          <a:p>
            <a:r>
              <a:rPr lang="nb-NO" dirty="0" smtClean="0"/>
              <a:t>For </a:t>
            </a:r>
            <a:r>
              <a:rPr lang="nb-NO" dirty="0" err="1" smtClean="0"/>
              <a:t>boxplot</a:t>
            </a:r>
            <a:r>
              <a:rPr lang="nb-NO" dirty="0" smtClean="0"/>
              <a:t>: huk av «Stem-and-</a:t>
            </a:r>
            <a:r>
              <a:rPr lang="nb-NO" dirty="0" err="1" smtClean="0"/>
              <a:t>leaf</a:t>
            </a:r>
            <a:r>
              <a:rPr lang="nb-NO" dirty="0" smtClean="0"/>
              <a:t>»</a:t>
            </a:r>
            <a:endParaRPr lang="nb-NO" dirty="0"/>
          </a:p>
          <a:p>
            <a:r>
              <a:rPr lang="nb-NO" dirty="0" smtClean="0"/>
              <a:t>Huk av «Histogram»</a:t>
            </a:r>
          </a:p>
          <a:p>
            <a:r>
              <a:rPr lang="nb-NO" dirty="0" smtClean="0"/>
              <a:t>For QQ-plot: huk av «</a:t>
            </a:r>
            <a:r>
              <a:rPr lang="nb-NO" dirty="0" err="1" smtClean="0"/>
              <a:t>Normality</a:t>
            </a:r>
            <a:r>
              <a:rPr lang="nb-NO" dirty="0" smtClean="0"/>
              <a:t> plots </a:t>
            </a:r>
            <a:r>
              <a:rPr lang="nb-NO" dirty="0" err="1" smtClean="0"/>
              <a:t>with</a:t>
            </a:r>
            <a:r>
              <a:rPr lang="nb-NO" dirty="0" smtClean="0"/>
              <a:t> tests»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1441"/>
            <a:ext cx="4458205" cy="360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17" y="1603210"/>
            <a:ext cx="4785280" cy="350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64738"/>
            <a:ext cx="4165177" cy="456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 flipV="1">
            <a:off x="3779912" y="4149080"/>
            <a:ext cx="1152128" cy="1800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9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Deskriptiv statistikk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970784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7" y="2082717"/>
            <a:ext cx="43529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2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4104456" cy="756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Alle disse finner man under </a:t>
            </a:r>
            <a:r>
              <a:rPr lang="nb-NO" dirty="0" err="1" smtClean="0"/>
              <a:t>Explore</a:t>
            </a:r>
            <a:r>
              <a:rPr lang="nb-NO" dirty="0" smtClean="0"/>
              <a:t>:</a:t>
            </a:r>
            <a:endParaRPr lang="nb-NO" dirty="0"/>
          </a:p>
          <a:p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 </a:t>
            </a:r>
          </a:p>
          <a:p>
            <a:r>
              <a:rPr lang="nb-NO" dirty="0" smtClean="0"/>
              <a:t>Klikk «Plots»</a:t>
            </a:r>
          </a:p>
          <a:p>
            <a:r>
              <a:rPr lang="nb-NO" dirty="0" smtClean="0"/>
              <a:t>Huk av «Stem-and-</a:t>
            </a:r>
            <a:r>
              <a:rPr lang="nb-NO" dirty="0" err="1" smtClean="0"/>
              <a:t>leaf</a:t>
            </a:r>
            <a:r>
              <a:rPr lang="nb-NO" dirty="0" smtClean="0"/>
              <a:t>», «Histogram» og «</a:t>
            </a:r>
            <a:r>
              <a:rPr lang="nb-NO" dirty="0" err="1" smtClean="0"/>
              <a:t>Normality</a:t>
            </a:r>
            <a:r>
              <a:rPr lang="nb-NO" dirty="0" smtClean="0"/>
              <a:t> plots </a:t>
            </a:r>
            <a:r>
              <a:rPr lang="nb-NO" dirty="0" err="1" smtClean="0"/>
              <a:t>with</a:t>
            </a:r>
            <a:r>
              <a:rPr lang="nb-NO" dirty="0" smtClean="0"/>
              <a:t> tests»</a:t>
            </a:r>
          </a:p>
          <a:p>
            <a:r>
              <a:rPr lang="nb-NO" dirty="0" smtClean="0"/>
              <a:t>Klikk «</a:t>
            </a:r>
            <a:r>
              <a:rPr lang="nb-NO" dirty="0" err="1" smtClean="0"/>
              <a:t>Continue</a:t>
            </a:r>
            <a:r>
              <a:rPr lang="nb-NO" dirty="0" smtClean="0"/>
              <a:t>» og «OK»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1441"/>
            <a:ext cx="4458205" cy="3604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2917" y="1603210"/>
            <a:ext cx="4785280" cy="3509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64738"/>
            <a:ext cx="4165177" cy="456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3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Oppgave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Undersøk om variablene </a:t>
            </a:r>
            <a:r>
              <a:rPr lang="nb-NO" i="1" dirty="0" smtClean="0"/>
              <a:t>HDL kolesterol </a:t>
            </a:r>
            <a:r>
              <a:rPr lang="nb-NO" dirty="0" smtClean="0"/>
              <a:t>og </a:t>
            </a:r>
            <a:r>
              <a:rPr lang="nb-NO" i="1" dirty="0" smtClean="0"/>
              <a:t>triglyserid </a:t>
            </a:r>
            <a:r>
              <a:rPr lang="nb-NO" dirty="0" smtClean="0"/>
              <a:t>fra </a:t>
            </a:r>
            <a:r>
              <a:rPr lang="nb-NO" dirty="0" err="1" smtClean="0"/>
              <a:t>Caerphilly</a:t>
            </a:r>
            <a:r>
              <a:rPr lang="nb-NO" dirty="0" smtClean="0"/>
              <a:t>-studien kan antas å være normalfordelt ved et histogram, </a:t>
            </a:r>
            <a:r>
              <a:rPr lang="nb-NO" dirty="0" err="1" smtClean="0"/>
              <a:t>boxplot</a:t>
            </a:r>
            <a:r>
              <a:rPr lang="nb-NO" dirty="0" smtClean="0"/>
              <a:t> og QQ-plot.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068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Under «Graphs =&gt; Legacy dialogs» kan man lage mange ulike plot, f. eks. </a:t>
            </a:r>
            <a:r>
              <a:rPr lang="nb-NO" dirty="0" err="1" smtClean="0"/>
              <a:t>scatterplot</a:t>
            </a:r>
            <a:r>
              <a:rPr lang="nb-NO" dirty="0" smtClean="0"/>
              <a:t> og </a:t>
            </a:r>
            <a:r>
              <a:rPr lang="nb-NO" dirty="0" err="1" smtClean="0"/>
              <a:t>boxplot</a:t>
            </a:r>
            <a:endParaRPr lang="nb-NO" dirty="0" smtClean="0"/>
          </a:p>
          <a:p>
            <a:r>
              <a:rPr lang="nb-NO" dirty="0" smtClean="0"/>
              <a:t>Under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 kan man finne oppsummeringsmål og lage histogram, </a:t>
            </a:r>
            <a:r>
              <a:rPr lang="nb-NO" dirty="0" err="1" smtClean="0"/>
              <a:t>boxplot</a:t>
            </a:r>
            <a:r>
              <a:rPr lang="nb-NO" dirty="0" smtClean="0"/>
              <a:t> og normalitetsplot.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425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Deskriptiv statistikk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970784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</a:t>
            </a:r>
          </a:p>
          <a:p>
            <a:r>
              <a:rPr lang="nb-NO" sz="2400" dirty="0"/>
              <a:t>Drar de variablene man ønsker å analysere fra listen til høyre over til «Dependent List</a:t>
            </a:r>
            <a:r>
              <a:rPr lang="nb-NO" sz="2400" dirty="0" smtClean="0"/>
              <a:t>»</a:t>
            </a:r>
            <a:endParaRPr lang="nb-NO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7" y="2082717"/>
            <a:ext cx="43529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5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Deskriptiv statistikk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970784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</a:t>
            </a:r>
          </a:p>
          <a:p>
            <a:r>
              <a:rPr lang="nb-NO" sz="2400" dirty="0"/>
              <a:t>Drar de variablene man ønsker å analysere fra listen til høyre over til «Dependent List»</a:t>
            </a:r>
          </a:p>
          <a:p>
            <a:r>
              <a:rPr lang="nb-NO" sz="2400" dirty="0" smtClean="0"/>
              <a:t>Under «</a:t>
            </a:r>
            <a:r>
              <a:rPr lang="nb-NO" sz="2400" dirty="0" err="1" smtClean="0"/>
              <a:t>Statistics</a:t>
            </a:r>
            <a:r>
              <a:rPr lang="nb-NO" sz="2400" dirty="0" smtClean="0"/>
              <a:t>»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7" y="2082717"/>
            <a:ext cx="43529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028384" y="2348880"/>
            <a:ext cx="73461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12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Deskriptiv statistikk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970784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</a:t>
            </a:r>
          </a:p>
          <a:p>
            <a:r>
              <a:rPr lang="nb-NO" sz="2400" dirty="0"/>
              <a:t>Drar de variablene man ønsker å analysere fra listen til høyre over til «Dependent List»</a:t>
            </a:r>
          </a:p>
          <a:p>
            <a:r>
              <a:rPr lang="nb-NO" sz="2400" dirty="0" smtClean="0"/>
              <a:t>Under «</a:t>
            </a:r>
            <a:r>
              <a:rPr lang="nb-NO" sz="2400" dirty="0" err="1" smtClean="0"/>
              <a:t>Statistics</a:t>
            </a:r>
            <a:r>
              <a:rPr lang="nb-NO" sz="2400" dirty="0" smtClean="0"/>
              <a:t>» huker man kun av for «</a:t>
            </a:r>
            <a:r>
              <a:rPr lang="nb-NO" sz="2400" dirty="0" err="1" smtClean="0"/>
              <a:t>Descriptives</a:t>
            </a:r>
            <a:r>
              <a:rPr lang="nb-NO" sz="2400" dirty="0" smtClean="0"/>
              <a:t>»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7" y="2082717"/>
            <a:ext cx="43529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028384" y="2348880"/>
            <a:ext cx="734616" cy="3600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082717"/>
            <a:ext cx="43434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4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Deskriptiv statistikk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970784" cy="452596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</a:t>
            </a:r>
          </a:p>
          <a:p>
            <a:r>
              <a:rPr lang="nb-NO" sz="2400" dirty="0" smtClean="0"/>
              <a:t>Drar de variablene man ønsker å analysere fra listen til høyre over til «Dependent List»</a:t>
            </a:r>
          </a:p>
          <a:p>
            <a:r>
              <a:rPr lang="nb-NO" sz="2400" dirty="0" smtClean="0"/>
              <a:t>Under «Plots»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7" y="2082717"/>
            <a:ext cx="43529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028384" y="2636912"/>
            <a:ext cx="734616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15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Deskriptiv statistikk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397078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Gå inn på «</a:t>
            </a:r>
            <a:r>
              <a:rPr lang="nb-NO" dirty="0" err="1" smtClean="0"/>
              <a:t>Analyze</a:t>
            </a:r>
            <a:r>
              <a:rPr lang="nb-NO" dirty="0" smtClean="0"/>
              <a:t> =&gt; </a:t>
            </a:r>
            <a:r>
              <a:rPr lang="nb-NO" dirty="0" err="1" smtClean="0"/>
              <a:t>Descriptive</a:t>
            </a:r>
            <a:r>
              <a:rPr lang="nb-NO" dirty="0" smtClean="0"/>
              <a:t> </a:t>
            </a:r>
            <a:r>
              <a:rPr lang="nb-NO" dirty="0" err="1" smtClean="0"/>
              <a:t>statistics</a:t>
            </a:r>
            <a:r>
              <a:rPr lang="nb-NO" dirty="0" smtClean="0"/>
              <a:t> =&gt; </a:t>
            </a:r>
            <a:r>
              <a:rPr lang="nb-NO" dirty="0" err="1" smtClean="0"/>
              <a:t>Explore</a:t>
            </a:r>
            <a:r>
              <a:rPr lang="nb-NO" dirty="0" smtClean="0"/>
              <a:t>»</a:t>
            </a:r>
          </a:p>
          <a:p>
            <a:r>
              <a:rPr lang="nb-NO" sz="2400" dirty="0"/>
              <a:t>Drar de variablene man ønsker å analysere fra </a:t>
            </a:r>
            <a:r>
              <a:rPr lang="nb-NO" sz="2400" dirty="0" smtClean="0"/>
              <a:t> listen </a:t>
            </a:r>
            <a:r>
              <a:rPr lang="nb-NO" sz="2400" dirty="0"/>
              <a:t>til høyre over til «Dependent List»</a:t>
            </a:r>
          </a:p>
          <a:p>
            <a:r>
              <a:rPr lang="nb-NO" sz="2400" dirty="0" smtClean="0"/>
              <a:t>Under «Plots» kan huke av «Histogram» og «Stem-and-</a:t>
            </a:r>
            <a:r>
              <a:rPr lang="nb-NO" sz="2400" dirty="0" err="1" smtClean="0"/>
              <a:t>leaf</a:t>
            </a:r>
            <a:r>
              <a:rPr lang="nb-NO" sz="2400" dirty="0" smtClean="0"/>
              <a:t>» som gir </a:t>
            </a:r>
            <a:r>
              <a:rPr lang="nb-NO" sz="2400" dirty="0" err="1" smtClean="0"/>
              <a:t>boxplot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56792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7" y="2082717"/>
            <a:ext cx="435292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028384" y="2636912"/>
            <a:ext cx="734616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7" y="2111292"/>
            <a:ext cx="43338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99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1347</Words>
  <Application>Microsoft Office PowerPoint</Application>
  <PresentationFormat>On-screen Show (4:3)</PresentationFormat>
  <Paragraphs>152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SPSS-kurs</vt:lpstr>
      <vt:lpstr>Bolk 2: Deskriptiv statistikk</vt:lpstr>
      <vt:lpstr>PowerPoint Presentation</vt:lpstr>
      <vt:lpstr>Deskriptiv statistikk</vt:lpstr>
      <vt:lpstr>Deskriptiv statistikk</vt:lpstr>
      <vt:lpstr>Deskriptiv statistikk</vt:lpstr>
      <vt:lpstr>Deskriptiv statistikk</vt:lpstr>
      <vt:lpstr>Deskriptiv statistikk</vt:lpstr>
      <vt:lpstr>Deskriptiv statistikk</vt:lpstr>
      <vt:lpstr>Deskriptiv statistikk</vt:lpstr>
      <vt:lpstr>PowerPoint Presentation</vt:lpstr>
      <vt:lpstr>Split File:  separate analyser</vt:lpstr>
      <vt:lpstr>Split File:  separate analyser</vt:lpstr>
      <vt:lpstr>Split File:  separate analyser</vt:lpstr>
      <vt:lpstr>Split File:  separate analyser</vt:lpstr>
      <vt:lpstr>Split File:  separate analyser</vt:lpstr>
      <vt:lpstr>Boxplot</vt:lpstr>
      <vt:lpstr>PowerPoint Presentation</vt:lpstr>
      <vt:lpstr>PowerPoint Presentation</vt:lpstr>
      <vt:lpstr>PowerPoint Presentation</vt:lpstr>
      <vt:lpstr>PowerPoint Presentation</vt:lpstr>
      <vt:lpstr>Oppgave</vt:lpstr>
      <vt:lpstr>Scatterplot</vt:lpstr>
      <vt:lpstr>Scatterplot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Oppgave</vt:lpstr>
      <vt:lpstr>Ulike normalitetsplot</vt:lpstr>
      <vt:lpstr>Ulike normalitetsplot</vt:lpstr>
      <vt:lpstr>Ulike normalitetsplot</vt:lpstr>
      <vt:lpstr>Ulike normalitetsplot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Oppgave</vt:lpstr>
      <vt:lpstr>Oppsummering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SPSS-kurs</dc:title>
  <dc:creator>Kristoffer Herland Hellton</dc:creator>
  <cp:lastModifiedBy>Kristoffer Herland Hellton</cp:lastModifiedBy>
  <cp:revision>37</cp:revision>
  <dcterms:created xsi:type="dcterms:W3CDTF">2015-04-20T08:36:47Z</dcterms:created>
  <dcterms:modified xsi:type="dcterms:W3CDTF">2015-06-17T12:52:42Z</dcterms:modified>
</cp:coreProperties>
</file>