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4"/>
  </p:notesMasterIdLst>
  <p:sldIdLst>
    <p:sldId id="256" r:id="rId2"/>
    <p:sldId id="257" r:id="rId3"/>
    <p:sldId id="388" r:id="rId4"/>
    <p:sldId id="391" r:id="rId5"/>
    <p:sldId id="394" r:id="rId6"/>
    <p:sldId id="390" r:id="rId7"/>
    <p:sldId id="259" r:id="rId8"/>
    <p:sldId id="393" r:id="rId9"/>
    <p:sldId id="392" r:id="rId10"/>
    <p:sldId id="337" r:id="rId11"/>
    <p:sldId id="395" r:id="rId12"/>
    <p:sldId id="397" r:id="rId13"/>
    <p:sldId id="396" r:id="rId14"/>
    <p:sldId id="262" r:id="rId15"/>
    <p:sldId id="289" r:id="rId16"/>
    <p:sldId id="290" r:id="rId17"/>
    <p:sldId id="292" r:id="rId18"/>
    <p:sldId id="291" r:id="rId19"/>
    <p:sldId id="293" r:id="rId20"/>
    <p:sldId id="288" r:id="rId21"/>
    <p:sldId id="282" r:id="rId22"/>
    <p:sldId id="283" r:id="rId23"/>
    <p:sldId id="268" r:id="rId24"/>
    <p:sldId id="284" r:id="rId25"/>
    <p:sldId id="285" r:id="rId26"/>
    <p:sldId id="286" r:id="rId27"/>
    <p:sldId id="287" r:id="rId28"/>
    <p:sldId id="269" r:id="rId29"/>
    <p:sldId id="270" r:id="rId30"/>
    <p:sldId id="294" r:id="rId31"/>
    <p:sldId id="295" r:id="rId32"/>
    <p:sldId id="271" r:id="rId33"/>
    <p:sldId id="297" r:id="rId34"/>
    <p:sldId id="304" r:id="rId35"/>
    <p:sldId id="303" r:id="rId36"/>
    <p:sldId id="302" r:id="rId37"/>
    <p:sldId id="301" r:id="rId38"/>
    <p:sldId id="299" r:id="rId39"/>
    <p:sldId id="300" r:id="rId40"/>
    <p:sldId id="306" r:id="rId41"/>
    <p:sldId id="307" r:id="rId42"/>
    <p:sldId id="308" r:id="rId43"/>
    <p:sldId id="309" r:id="rId44"/>
    <p:sldId id="407" r:id="rId45"/>
    <p:sldId id="311" r:id="rId46"/>
    <p:sldId id="312" r:id="rId47"/>
    <p:sldId id="313" r:id="rId48"/>
    <p:sldId id="314" r:id="rId49"/>
    <p:sldId id="315" r:id="rId50"/>
    <p:sldId id="316" r:id="rId51"/>
    <p:sldId id="319" r:id="rId52"/>
    <p:sldId id="318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6" r:id="rId68"/>
    <p:sldId id="334" r:id="rId69"/>
    <p:sldId id="335" r:id="rId70"/>
    <p:sldId id="339" r:id="rId71"/>
    <p:sldId id="372" r:id="rId72"/>
    <p:sldId id="373" r:id="rId73"/>
    <p:sldId id="374" r:id="rId74"/>
    <p:sldId id="375" r:id="rId75"/>
    <p:sldId id="376" r:id="rId76"/>
    <p:sldId id="402" r:id="rId77"/>
    <p:sldId id="377" r:id="rId78"/>
    <p:sldId id="341" r:id="rId79"/>
    <p:sldId id="385" r:id="rId80"/>
    <p:sldId id="400" r:id="rId81"/>
    <p:sldId id="399" r:id="rId82"/>
    <p:sldId id="408" r:id="rId83"/>
    <p:sldId id="386" r:id="rId84"/>
    <p:sldId id="401" r:id="rId85"/>
    <p:sldId id="346" r:id="rId86"/>
    <p:sldId id="348" r:id="rId87"/>
    <p:sldId id="349" r:id="rId88"/>
    <p:sldId id="350" r:id="rId89"/>
    <p:sldId id="352" r:id="rId90"/>
    <p:sldId id="354" r:id="rId91"/>
    <p:sldId id="355" r:id="rId92"/>
    <p:sldId id="356" r:id="rId93"/>
    <p:sldId id="359" r:id="rId94"/>
    <p:sldId id="358" r:id="rId95"/>
    <p:sldId id="360" r:id="rId96"/>
    <p:sldId id="361" r:id="rId97"/>
    <p:sldId id="362" r:id="rId98"/>
    <p:sldId id="363" r:id="rId99"/>
    <p:sldId id="364" r:id="rId100"/>
    <p:sldId id="404" r:id="rId101"/>
    <p:sldId id="405" r:id="rId102"/>
    <p:sldId id="406" r:id="rId103"/>
    <p:sldId id="365" r:id="rId104"/>
    <p:sldId id="366" r:id="rId105"/>
    <p:sldId id="367" r:id="rId106"/>
    <p:sldId id="368" r:id="rId107"/>
    <p:sldId id="369" r:id="rId108"/>
    <p:sldId id="370" r:id="rId109"/>
    <p:sldId id="380" r:id="rId110"/>
    <p:sldId id="378" r:id="rId111"/>
    <p:sldId id="382" r:id="rId112"/>
    <p:sldId id="381" r:id="rId11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660"/>
  </p:normalViewPr>
  <p:slideViewPr>
    <p:cSldViewPr>
      <p:cViewPr>
        <p:scale>
          <a:sx n="70" d="100"/>
          <a:sy n="70" d="100"/>
        </p:scale>
        <p:origin x="-1810" y="-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AAAC0-1AF1-4C08-8E46-CE65ADE56CDE}" type="datetimeFigureOut">
              <a:rPr lang="nb-NO" smtClean="0"/>
              <a:pPr/>
              <a:t>05.11.2018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51561-66F3-441D-A6DB-C4407B3EEBA7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779209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1561-66F3-441D-A6DB-C4407B3EEBA7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094747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1561-66F3-441D-A6DB-C4407B3EEBA7}" type="slidenum">
              <a:rPr lang="nb-NO" smtClean="0"/>
              <a:pPr/>
              <a:t>62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73909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B23-405A-470C-B46E-B47EEF039DC6}" type="datetime1">
              <a:rPr lang="nb-NO" smtClean="0"/>
              <a:pPr/>
              <a:t>05.11.2018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11552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1E78-E497-47C0-9F90-9B2D7B9EC3F9}" type="datetime1">
              <a:rPr lang="nb-NO" smtClean="0"/>
              <a:pPr/>
              <a:t>05.11.2018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87550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DA01-890E-4E5E-8C31-5FAE828F7BA6}" type="datetime1">
              <a:rPr lang="nb-NO" smtClean="0"/>
              <a:pPr/>
              <a:t>05.11.2018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78369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1F7DE-9DAA-4379-8CED-D25F30EDD2F8}" type="datetime1">
              <a:rPr lang="nb-NO" smtClean="0"/>
              <a:pPr/>
              <a:t>05.11.2018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86878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7444-5F62-45D6-B11D-D175C55E1DBF}" type="datetime1">
              <a:rPr lang="nb-NO" smtClean="0"/>
              <a:pPr/>
              <a:t>05.11.2018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96729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EF37-4E82-417D-90D2-432565444B95}" type="datetime1">
              <a:rPr lang="nb-NO" smtClean="0"/>
              <a:pPr/>
              <a:t>05.11.2018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423842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464B-FEAE-40B1-8206-E6312B61E098}" type="datetime1">
              <a:rPr lang="nb-NO" smtClean="0"/>
              <a:pPr/>
              <a:t>05.11.2018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28512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1337-B067-4604-ADE5-399EDC403CAE}" type="datetime1">
              <a:rPr lang="nb-NO" smtClean="0"/>
              <a:pPr/>
              <a:t>05.11.2018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413645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5572-A263-40D5-A9E9-1C8430D0DA8C}" type="datetime1">
              <a:rPr lang="nb-NO" smtClean="0"/>
              <a:pPr/>
              <a:t>05.11.2018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18332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69078-EE1C-48ED-9879-E5E25E801520}" type="datetime1">
              <a:rPr lang="nb-NO" smtClean="0"/>
              <a:pPr/>
              <a:t>05.11.2018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53776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BFA8-FF6A-4B9B-8318-2144797BC2FE}" type="datetime1">
              <a:rPr lang="nb-NO" smtClean="0"/>
              <a:pPr/>
              <a:t>05.11.2018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88839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2AAC1-701F-42BA-B57F-DBEC7EF5A32A}" type="datetime1">
              <a:rPr lang="nb-NO" smtClean="0"/>
              <a:pPr/>
              <a:t>05.11.2018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59852-B028-4756-81ED-1D3F59429D73}" type="slidenum">
              <a:rPr lang="nb-NO" smtClean="0"/>
              <a:pPr/>
              <a:t>‹N›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62274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72400" cy="3024336"/>
          </a:xfrm>
        </p:spPr>
        <p:txBody>
          <a:bodyPr>
            <a:normAutofit/>
          </a:bodyPr>
          <a:lstStyle/>
          <a:p>
            <a:r>
              <a:rPr lang="nb-NO" dirty="0" smtClean="0"/>
              <a:t>Part 2 - </a:t>
            </a:r>
            <a:r>
              <a:rPr lang="en-US" dirty="0" smtClean="0"/>
              <a:t>Compare average </a:t>
            </a:r>
            <a:br>
              <a:rPr lang="en-US" dirty="0" smtClean="0"/>
            </a:br>
            <a:r>
              <a:rPr lang="en-US" dirty="0" smtClean="0"/>
              <a:t>in different groups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5704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10" y="1287968"/>
            <a:ext cx="4435055" cy="257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nb-NO" dirty="0" smtClean="0"/>
              <a:t>T-test for one sample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54460"/>
            <a:ext cx="4690864" cy="5501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A one-sample T-test of the average of a variable equals</a:t>
            </a:r>
            <a:br>
              <a:rPr lang="en-US" sz="2800" dirty="0" smtClean="0"/>
            </a:br>
            <a:r>
              <a:rPr lang="en-US" sz="2800" dirty="0" smtClean="0"/>
              <a:t>to a certain value</a:t>
            </a:r>
            <a:endParaRPr lang="nb-NO" sz="2800" dirty="0" smtClean="0"/>
          </a:p>
          <a:p>
            <a:r>
              <a:rPr lang="nb-NO" sz="2400" dirty="0" smtClean="0"/>
              <a:t>Go to «</a:t>
            </a:r>
            <a:r>
              <a:rPr lang="nb-NO" sz="2400" b="1" dirty="0" smtClean="0"/>
              <a:t>Analyze</a:t>
            </a:r>
            <a:r>
              <a:rPr lang="nb-NO" sz="2400" dirty="0" smtClean="0"/>
              <a:t> &gt; </a:t>
            </a:r>
            <a:r>
              <a:rPr lang="nb-NO" sz="2400" b="1" dirty="0" smtClean="0"/>
              <a:t>Compare Means</a:t>
            </a:r>
            <a:r>
              <a:rPr lang="nb-NO" sz="2400" dirty="0" smtClean="0"/>
              <a:t> &gt; </a:t>
            </a:r>
            <a:r>
              <a:rPr lang="nb-NO" sz="2400" b="1" dirty="0" smtClean="0"/>
              <a:t>One Sample T-test</a:t>
            </a:r>
            <a:r>
              <a:rPr lang="nb-NO" sz="2400" dirty="0" smtClean="0"/>
              <a:t>»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7064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Exercise</a:t>
            </a:r>
            <a:r>
              <a:rPr lang="nb-NO" dirty="0" smtClean="0"/>
              <a:t> 2d: Solution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3"/>
            <a:ext cx="8352928" cy="1440160"/>
          </a:xfrm>
        </p:spPr>
        <p:txBody>
          <a:bodyPr/>
          <a:lstStyle/>
          <a:p>
            <a:r>
              <a:rPr lang="nb-NO" dirty="0" smtClean="0"/>
              <a:t>P-value.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652"/>
          <a:stretch/>
        </p:blipFill>
        <p:spPr bwMode="auto">
          <a:xfrm>
            <a:off x="221476" y="3789040"/>
            <a:ext cx="8922524" cy="156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1" y="2131690"/>
            <a:ext cx="9064769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30080" y="3151634"/>
            <a:ext cx="72498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/>
        </p:nvSpPr>
        <p:spPr>
          <a:xfrm>
            <a:off x="5364088" y="4725144"/>
            <a:ext cx="64810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100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5768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652"/>
          <a:stretch/>
        </p:blipFill>
        <p:spPr bwMode="auto">
          <a:xfrm>
            <a:off x="221476" y="3789040"/>
            <a:ext cx="8922524" cy="156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1" y="2131690"/>
            <a:ext cx="9064769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Exercise</a:t>
            </a:r>
            <a:r>
              <a:rPr lang="nb-NO" dirty="0"/>
              <a:t> 2d: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3"/>
            <a:ext cx="8352928" cy="1440160"/>
          </a:xfrm>
        </p:spPr>
        <p:txBody>
          <a:bodyPr/>
          <a:lstStyle/>
          <a:p>
            <a:r>
              <a:rPr lang="nb-NO" dirty="0" smtClean="0"/>
              <a:t>mean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2244572" y="3140968"/>
            <a:ext cx="86409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/>
        </p:nvSpPr>
        <p:spPr>
          <a:xfrm>
            <a:off x="5940152" y="4725144"/>
            <a:ext cx="86409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101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8294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652"/>
          <a:stretch/>
        </p:blipFill>
        <p:spPr bwMode="auto">
          <a:xfrm>
            <a:off x="221476" y="3789040"/>
            <a:ext cx="8922524" cy="156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1" y="2131690"/>
            <a:ext cx="9064769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Exercise</a:t>
            </a:r>
            <a:r>
              <a:rPr lang="nb-NO" dirty="0"/>
              <a:t> 2d: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3"/>
            <a:ext cx="8352928" cy="1440160"/>
          </a:xfrm>
        </p:spPr>
        <p:txBody>
          <a:bodyPr/>
          <a:lstStyle/>
          <a:p>
            <a:r>
              <a:rPr lang="en-US" dirty="0" smtClean="0"/>
              <a:t>The value of the test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5176337" y="3140968"/>
            <a:ext cx="79208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/>
        </p:nvSpPr>
        <p:spPr>
          <a:xfrm>
            <a:off x="4211960" y="4725144"/>
            <a:ext cx="543671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102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6893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953" y="764704"/>
            <a:ext cx="8229600" cy="4525963"/>
          </a:xfrm>
        </p:spPr>
        <p:txBody>
          <a:bodyPr/>
          <a:lstStyle/>
          <a:p>
            <a:r>
              <a:rPr lang="en-US" dirty="0" smtClean="0"/>
              <a:t>When you want to include more independent variables, the different combinations can be controlled through the </a:t>
            </a:r>
            <a:r>
              <a:rPr lang="nb-NO" dirty="0" smtClean="0"/>
              <a:t>«</a:t>
            </a:r>
            <a:r>
              <a:rPr lang="nb-NO" b="1" dirty="0" smtClean="0"/>
              <a:t>Blocks</a:t>
            </a:r>
            <a:r>
              <a:rPr lang="nb-NO" dirty="0" smtClean="0"/>
              <a:t>» and «</a:t>
            </a:r>
            <a:r>
              <a:rPr lang="nb-NO" b="1" dirty="0" smtClean="0"/>
              <a:t>Method</a:t>
            </a:r>
            <a:r>
              <a:rPr lang="nb-NO" dirty="0" smtClean="0"/>
              <a:t>» functions.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188" y="2924944"/>
            <a:ext cx="4540002" cy="363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36096" y="3788744"/>
            <a:ext cx="57606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ctangle 5"/>
          <p:cNvSpPr/>
          <p:nvPr/>
        </p:nvSpPr>
        <p:spPr>
          <a:xfrm>
            <a:off x="4644008" y="4742684"/>
            <a:ext cx="57606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103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76615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Blocks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4104456" cy="4525963"/>
          </a:xfrm>
        </p:spPr>
        <p:txBody>
          <a:bodyPr>
            <a:noAutofit/>
          </a:bodyPr>
          <a:lstStyle/>
          <a:p>
            <a:r>
              <a:rPr lang="nb-NO" sz="2800" dirty="0" smtClean="0"/>
              <a:t>With «Blocks» </a:t>
            </a:r>
            <a:r>
              <a:rPr lang="en-US" sz="2800" dirty="0" smtClean="0"/>
              <a:t>we can setup and test different regression models.</a:t>
            </a:r>
            <a:br>
              <a:rPr lang="en-US" sz="2800" dirty="0" smtClean="0"/>
            </a:br>
            <a:endParaRPr lang="nb-NO" sz="2800" dirty="0" smtClean="0"/>
          </a:p>
          <a:p>
            <a:r>
              <a:rPr lang="en-US" sz="2800" dirty="0" smtClean="0"/>
              <a:t>Start with the same model as before, click </a:t>
            </a:r>
            <a:r>
              <a:rPr lang="nb-NO" sz="2800" dirty="0" smtClean="0"/>
              <a:t>«Next», </a:t>
            </a:r>
            <a:r>
              <a:rPr lang="en-US" sz="2800" dirty="0" smtClean="0"/>
              <a:t>then select both Smoker and BMI as Independent in Block 2.</a:t>
            </a:r>
            <a:endParaRPr lang="nb-NO" sz="28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15" y="1268760"/>
            <a:ext cx="4483333" cy="365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15" y="1268760"/>
            <a:ext cx="4536503" cy="367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427984" y="2060850"/>
            <a:ext cx="1656184" cy="24482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104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73136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Method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424847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With many independent variables (5-10), they can be take in/out according to specific procedure</a:t>
            </a:r>
            <a:r>
              <a:rPr lang="it-IT" dirty="0" smtClean="0"/>
              <a:t>:</a:t>
            </a:r>
            <a:endParaRPr lang="nb-NO" dirty="0" smtClean="0"/>
          </a:p>
          <a:p>
            <a:r>
              <a:rPr lang="nb-NO" sz="2800" b="1" dirty="0" smtClean="0"/>
              <a:t>Enter</a:t>
            </a:r>
            <a:r>
              <a:rPr lang="nb-NO" sz="2800" dirty="0" smtClean="0"/>
              <a:t>: all toghether</a:t>
            </a:r>
          </a:p>
          <a:p>
            <a:r>
              <a:rPr lang="nb-NO" sz="2800" b="1" dirty="0" smtClean="0"/>
              <a:t>Stepwise</a:t>
            </a:r>
            <a:r>
              <a:rPr lang="nb-NO" sz="2800" dirty="0" smtClean="0"/>
              <a:t>: «bigger effect» included  first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94" y="1268760"/>
            <a:ext cx="4556810" cy="367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105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1533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Exercise</a:t>
            </a:r>
            <a:r>
              <a:rPr lang="nb-NO" dirty="0" smtClean="0"/>
              <a:t> 2e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We want to test the effect of smoking (</a:t>
            </a:r>
            <a:r>
              <a:rPr lang="nb-NO" dirty="0"/>
              <a:t>«</a:t>
            </a:r>
            <a:r>
              <a:rPr lang="nb-NO" b="1" dirty="0" err="1">
                <a:solidFill>
                  <a:srgbClr val="00B050"/>
                </a:solidFill>
              </a:rPr>
              <a:t>cursmoke</a:t>
            </a:r>
            <a:r>
              <a:rPr lang="nb-NO" dirty="0"/>
              <a:t>»</a:t>
            </a:r>
            <a:r>
              <a:rPr lang="en-US" dirty="0" smtClean="0"/>
              <a:t>) on systolic blood pressure (</a:t>
            </a:r>
            <a:r>
              <a:rPr lang="nb-NO" dirty="0" smtClean="0"/>
              <a:t>«</a:t>
            </a:r>
            <a:r>
              <a:rPr lang="nb-NO" b="1" dirty="0" err="1" smtClean="0">
                <a:solidFill>
                  <a:srgbClr val="00B050"/>
                </a:solidFill>
              </a:rPr>
              <a:t>BPbas</a:t>
            </a:r>
            <a:r>
              <a:rPr lang="nb-NO" dirty="0" smtClean="0"/>
              <a:t>»</a:t>
            </a:r>
            <a:r>
              <a:rPr lang="en-US" dirty="0" smtClean="0"/>
              <a:t>) adjusted for BMI (</a:t>
            </a:r>
            <a:r>
              <a:rPr lang="nb-NO" dirty="0" smtClean="0"/>
              <a:t>«</a:t>
            </a:r>
            <a:r>
              <a:rPr lang="nb-NO" b="1" dirty="0" err="1" smtClean="0">
                <a:solidFill>
                  <a:srgbClr val="00B050"/>
                </a:solidFill>
              </a:rPr>
              <a:t>bmi</a:t>
            </a:r>
            <a:r>
              <a:rPr lang="nb-NO" dirty="0" smtClean="0"/>
              <a:t>»</a:t>
            </a:r>
            <a:r>
              <a:rPr lang="en-US" dirty="0" smtClean="0"/>
              <a:t>) in the data from the </a:t>
            </a:r>
            <a:r>
              <a:rPr lang="en-US" dirty="0" err="1" smtClean="0"/>
              <a:t>Caerphilly</a:t>
            </a:r>
            <a:r>
              <a:rPr lang="en-US" dirty="0" smtClean="0"/>
              <a:t> study.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en-US" dirty="0" smtClean="0"/>
              <a:t>Use </a:t>
            </a:r>
            <a:r>
              <a:rPr lang="nb-NO" dirty="0" smtClean="0"/>
              <a:t>«</a:t>
            </a:r>
            <a:r>
              <a:rPr lang="nb-NO" b="1" dirty="0" smtClean="0"/>
              <a:t>Blocks</a:t>
            </a:r>
            <a:r>
              <a:rPr lang="nb-NO" dirty="0" smtClean="0"/>
              <a:t>»</a:t>
            </a:r>
            <a:r>
              <a:rPr lang="en-US" dirty="0" smtClean="0"/>
              <a:t> to create two regression models, with blood pressure as outcome</a:t>
            </a:r>
            <a:endParaRPr lang="nb-NO" dirty="0" smtClean="0"/>
          </a:p>
          <a:p>
            <a:pPr marL="1314450" lvl="2" indent="-514350">
              <a:buFont typeface="+mj-lt"/>
              <a:buAutoNum type="arabicPeriod"/>
            </a:pPr>
            <a:r>
              <a:rPr lang="nb-NO" sz="3200" dirty="0" smtClean="0"/>
              <a:t>Smoking </a:t>
            </a:r>
            <a:r>
              <a:rPr lang="nb-NO" sz="3200" dirty="0"/>
              <a:t>(«</a:t>
            </a:r>
            <a:r>
              <a:rPr lang="nb-NO" sz="3200" b="1" dirty="0" err="1">
                <a:solidFill>
                  <a:srgbClr val="00B050"/>
                </a:solidFill>
              </a:rPr>
              <a:t>cursmoke</a:t>
            </a:r>
            <a:r>
              <a:rPr lang="nb-NO" sz="3200" dirty="0"/>
              <a:t>»),</a:t>
            </a:r>
            <a:endParaRPr lang="nb-NO" sz="3200" dirty="0" smtClean="0"/>
          </a:p>
          <a:p>
            <a:pPr marL="1314450" lvl="2" indent="-514350">
              <a:buFont typeface="+mj-lt"/>
              <a:buAutoNum type="arabicPeriod"/>
            </a:pPr>
            <a:r>
              <a:rPr lang="nb-NO" sz="3200" dirty="0" smtClean="0"/>
              <a:t>Smoking </a:t>
            </a:r>
            <a:r>
              <a:rPr lang="nb-NO" sz="3200" dirty="0"/>
              <a:t>(«</a:t>
            </a:r>
            <a:r>
              <a:rPr lang="nb-NO" sz="3200" b="1" dirty="0" err="1">
                <a:solidFill>
                  <a:srgbClr val="00B050"/>
                </a:solidFill>
              </a:rPr>
              <a:t>cursmoke</a:t>
            </a:r>
            <a:r>
              <a:rPr lang="nb-NO" sz="3200" dirty="0"/>
              <a:t>») </a:t>
            </a:r>
            <a:r>
              <a:rPr lang="nb-NO" sz="3200" dirty="0" smtClean="0"/>
              <a:t>and BMI </a:t>
            </a:r>
            <a:r>
              <a:rPr lang="nb-NO" sz="3200" dirty="0"/>
              <a:t>(«</a:t>
            </a:r>
            <a:r>
              <a:rPr lang="nb-NO" sz="3200" b="1" dirty="0" err="1">
                <a:solidFill>
                  <a:srgbClr val="00B050"/>
                </a:solidFill>
              </a:rPr>
              <a:t>bmi</a:t>
            </a:r>
            <a:r>
              <a:rPr lang="nb-NO" sz="3200" dirty="0"/>
              <a:t>») .</a:t>
            </a:r>
            <a:endParaRPr lang="nb-NO" sz="3200" dirty="0" smtClean="0"/>
          </a:p>
          <a:p>
            <a:pPr marL="0" indent="0">
              <a:buNone/>
            </a:pPr>
            <a:r>
              <a:rPr lang="it-IT" dirty="0" err="1" smtClean="0"/>
              <a:t>What</a:t>
            </a:r>
            <a:r>
              <a:rPr lang="it-IT" dirty="0" smtClean="0"/>
              <a:t> can </a:t>
            </a:r>
            <a:r>
              <a:rPr lang="it-IT" dirty="0" err="1" smtClean="0"/>
              <a:t>we</a:t>
            </a:r>
            <a:r>
              <a:rPr lang="it-IT" dirty="0" smtClean="0"/>
              <a:t> conclude?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106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7837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43" y="2420888"/>
            <a:ext cx="8229600" cy="3013795"/>
          </a:xfrm>
        </p:spPr>
        <p:txBody>
          <a:bodyPr/>
          <a:lstStyle/>
          <a:p>
            <a:r>
              <a:rPr lang="nb-NO" dirty="0" smtClean="0"/>
              <a:t>The </a:t>
            </a:r>
            <a:r>
              <a:rPr lang="nb-NO" b="1" dirty="0" smtClean="0"/>
              <a:t>unadjustd effect </a:t>
            </a:r>
            <a:r>
              <a:rPr lang="nb-NO" dirty="0" smtClean="0"/>
              <a:t>of smoking on bloodpressure is </a:t>
            </a:r>
            <a:r>
              <a:rPr lang="nb-NO" b="1" dirty="0" smtClean="0"/>
              <a:t>not significant</a:t>
            </a:r>
            <a:r>
              <a:rPr lang="nb-NO" dirty="0" smtClean="0"/>
              <a:t>.</a:t>
            </a:r>
            <a:endParaRPr lang="nb-N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624"/>
            <a:ext cx="62007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76256" y="1124744"/>
            <a:ext cx="504056" cy="271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3851920" y="1124744"/>
            <a:ext cx="504056" cy="271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107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27650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43" y="2420888"/>
            <a:ext cx="8229600" cy="3013795"/>
          </a:xfrm>
        </p:spPr>
        <p:txBody>
          <a:bodyPr/>
          <a:lstStyle/>
          <a:p>
            <a:r>
              <a:rPr lang="nb-NO" dirty="0" smtClean="0"/>
              <a:t>The unadjustd effect of smoking on bloodpressure is not significant.</a:t>
            </a:r>
          </a:p>
          <a:p>
            <a:r>
              <a:rPr lang="en-US" dirty="0" smtClean="0"/>
              <a:t>But if we </a:t>
            </a:r>
            <a:r>
              <a:rPr lang="en-US" b="1" dirty="0" smtClean="0"/>
              <a:t>adjust for BMI</a:t>
            </a:r>
            <a:r>
              <a:rPr lang="en-US" dirty="0" smtClean="0"/>
              <a:t>, the effect becomes much larger and significant.</a:t>
            </a:r>
            <a:endParaRPr lang="nb-N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624"/>
            <a:ext cx="62007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76256" y="1479959"/>
            <a:ext cx="504056" cy="271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3851920" y="1479959"/>
            <a:ext cx="504056" cy="271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108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28867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37112"/>
            <a:ext cx="469196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43" y="2420888"/>
            <a:ext cx="8229600" cy="4437112"/>
          </a:xfrm>
        </p:spPr>
        <p:txBody>
          <a:bodyPr>
            <a:noAutofit/>
          </a:bodyPr>
          <a:lstStyle/>
          <a:p>
            <a:r>
              <a:rPr lang="nb-NO" dirty="0" smtClean="0"/>
              <a:t>The unadjustd effect of smoking on bloodpressure is not significant.</a:t>
            </a:r>
          </a:p>
          <a:p>
            <a:r>
              <a:rPr lang="en-US" dirty="0" smtClean="0"/>
              <a:t>But if we adjust for BMI, the effect becomes much larger and significant.</a:t>
            </a:r>
            <a:endParaRPr lang="nb-NO" dirty="0" smtClean="0"/>
          </a:p>
          <a:p>
            <a:r>
              <a:rPr lang="en-US" dirty="0" smtClean="0"/>
              <a:t>This happens because </a:t>
            </a:r>
            <a:br>
              <a:rPr lang="en-US" dirty="0" smtClean="0"/>
            </a:br>
            <a:r>
              <a:rPr lang="en-US" dirty="0" smtClean="0"/>
              <a:t>BMI and smoking are </a:t>
            </a:r>
            <a:br>
              <a:rPr lang="en-US" dirty="0" smtClean="0"/>
            </a:br>
            <a:r>
              <a:rPr lang="en-US" dirty="0" smtClean="0"/>
              <a:t>negatively correlated </a:t>
            </a:r>
            <a:br>
              <a:rPr lang="en-US" dirty="0" smtClean="0"/>
            </a:br>
            <a:r>
              <a:rPr lang="en-US" dirty="0" smtClean="0"/>
              <a:t>in the study.</a:t>
            </a:r>
            <a:endParaRPr lang="nb-NO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624"/>
            <a:ext cx="62007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109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57321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10" y="1287968"/>
            <a:ext cx="4435055" cy="257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nb-NO" dirty="0" smtClean="0"/>
              <a:t>T-test for one sample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54460"/>
            <a:ext cx="4690864" cy="5501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A one-sample T-test of the average of a variable equals</a:t>
            </a:r>
            <a:br>
              <a:rPr lang="en-US" sz="2800" dirty="0" smtClean="0"/>
            </a:br>
            <a:r>
              <a:rPr lang="en-US" sz="2800" dirty="0" smtClean="0"/>
              <a:t>to a certain value</a:t>
            </a:r>
            <a:endParaRPr lang="nb-NO" sz="2800" dirty="0" smtClean="0"/>
          </a:p>
          <a:p>
            <a:r>
              <a:rPr lang="nb-NO" sz="2400" dirty="0" smtClean="0"/>
              <a:t>Go to «Analyze &gt; Compare Means &gt; One Sample T-test»</a:t>
            </a:r>
          </a:p>
          <a:p>
            <a:r>
              <a:rPr lang="en-US" sz="2400" dirty="0" smtClean="0"/>
              <a:t>Enter the value you want </a:t>
            </a:r>
            <a:br>
              <a:rPr lang="en-US" sz="2400" dirty="0" smtClean="0"/>
            </a:br>
            <a:r>
              <a:rPr lang="en-US" sz="2400" dirty="0" smtClean="0"/>
              <a:t>to test in </a:t>
            </a:r>
            <a:r>
              <a:rPr lang="nb-NO" sz="2400" dirty="0" smtClean="0"/>
              <a:t>«</a:t>
            </a:r>
            <a:r>
              <a:rPr lang="nb-NO" sz="2400" b="1" dirty="0" smtClean="0"/>
              <a:t>Test Value</a:t>
            </a:r>
            <a:r>
              <a:rPr lang="nb-NO" sz="2400" dirty="0" smtClean="0"/>
              <a:t>».</a:t>
            </a:r>
          </a:p>
        </p:txBody>
      </p:sp>
      <p:sp>
        <p:nvSpPr>
          <p:cNvPr id="5" name="Oval 4"/>
          <p:cNvSpPr/>
          <p:nvPr/>
        </p:nvSpPr>
        <p:spPr>
          <a:xfrm>
            <a:off x="7097070" y="2996952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857620" y="3357562"/>
            <a:ext cx="3214710" cy="64294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63742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Summary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9217024" cy="5400600"/>
          </a:xfrm>
        </p:spPr>
        <p:txBody>
          <a:bodyPr>
            <a:normAutofit/>
          </a:bodyPr>
          <a:lstStyle/>
          <a:p>
            <a:r>
              <a:rPr lang="en-US" dirty="0" smtClean="0"/>
              <a:t>T-test compares average of </a:t>
            </a:r>
            <a:br>
              <a:rPr lang="en-US" dirty="0" smtClean="0"/>
            </a:br>
            <a:r>
              <a:rPr lang="en-US" dirty="0" smtClean="0"/>
              <a:t>continuous variable between groups:</a:t>
            </a:r>
            <a:endParaRPr lang="nb-NO" dirty="0" smtClean="0"/>
          </a:p>
          <a:p>
            <a:pPr lvl="1"/>
            <a:r>
              <a:rPr lang="nb-NO" b="1" dirty="0" smtClean="0"/>
              <a:t>Paired T-test </a:t>
            </a:r>
            <a:r>
              <a:rPr lang="en-US" dirty="0" smtClean="0"/>
              <a:t>(ex. before and after treatment)</a:t>
            </a:r>
            <a:endParaRPr lang="nb-NO" dirty="0" smtClean="0"/>
          </a:p>
          <a:p>
            <a:pPr lvl="1"/>
            <a:r>
              <a:rPr lang="en-US" b="1" dirty="0" smtClean="0"/>
              <a:t>Independent sample T-test</a:t>
            </a:r>
            <a:r>
              <a:rPr lang="en-US" dirty="0" smtClean="0"/>
              <a:t> (ex. treatment/placebo</a:t>
            </a:r>
            <a:r>
              <a:rPr lang="nb-NO" dirty="0" smtClean="0"/>
              <a:t>)</a:t>
            </a:r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110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1437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Summary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676456" cy="5400600"/>
          </a:xfrm>
        </p:spPr>
        <p:txBody>
          <a:bodyPr>
            <a:normAutofit/>
          </a:bodyPr>
          <a:lstStyle/>
          <a:p>
            <a:r>
              <a:rPr lang="en-US" dirty="0" smtClean="0"/>
              <a:t>T-test compares average of </a:t>
            </a:r>
            <a:br>
              <a:rPr lang="en-US" dirty="0" smtClean="0"/>
            </a:br>
            <a:r>
              <a:rPr lang="en-US" dirty="0" smtClean="0"/>
              <a:t>continuous variable between groups:</a:t>
            </a:r>
            <a:endParaRPr lang="nb-NO" dirty="0" smtClean="0"/>
          </a:p>
          <a:p>
            <a:pPr lvl="1"/>
            <a:r>
              <a:rPr lang="nb-NO" dirty="0" smtClean="0"/>
              <a:t>Paired T-test </a:t>
            </a:r>
            <a:r>
              <a:rPr lang="en-US" dirty="0" smtClean="0"/>
              <a:t>(ex. before and after treatment)</a:t>
            </a:r>
            <a:endParaRPr lang="nb-NO" dirty="0" smtClean="0"/>
          </a:p>
          <a:p>
            <a:pPr lvl="1"/>
            <a:r>
              <a:rPr lang="en-US" dirty="0" smtClean="0"/>
              <a:t>Independent sample T-test (ex. treatment/placebo</a:t>
            </a:r>
            <a:r>
              <a:rPr lang="nb-NO" dirty="0" smtClean="0"/>
              <a:t>)</a:t>
            </a:r>
          </a:p>
          <a:p>
            <a:r>
              <a:rPr lang="en-US" dirty="0" smtClean="0"/>
              <a:t>T-tests require </a:t>
            </a:r>
            <a:r>
              <a:rPr lang="en-US" b="1" dirty="0" smtClean="0"/>
              <a:t>normal data</a:t>
            </a:r>
            <a:r>
              <a:rPr lang="en-US" dirty="0" smtClean="0"/>
              <a:t>, otherwise</a:t>
            </a:r>
            <a:endParaRPr lang="nb-NO" dirty="0" smtClean="0"/>
          </a:p>
          <a:p>
            <a:pPr lvl="1"/>
            <a:r>
              <a:rPr lang="nb-NO" b="1" dirty="0" smtClean="0"/>
              <a:t>Non-parametric test</a:t>
            </a:r>
          </a:p>
          <a:p>
            <a:pPr lvl="1"/>
            <a:r>
              <a:rPr lang="nb-NO" b="1" dirty="0" smtClean="0"/>
              <a:t>Data transformation</a:t>
            </a:r>
            <a:r>
              <a:rPr lang="nb-NO" dirty="0" smtClean="0"/>
              <a:t>, ex. to </a:t>
            </a:r>
            <a:r>
              <a:rPr lang="en-US" dirty="0" smtClean="0"/>
              <a:t>logarithmic</a:t>
            </a:r>
            <a:r>
              <a:rPr lang="nb-NO" dirty="0" smtClean="0"/>
              <a:t> scale.</a:t>
            </a:r>
          </a:p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111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5999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Summary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676456" cy="5400600"/>
          </a:xfrm>
        </p:spPr>
        <p:txBody>
          <a:bodyPr>
            <a:normAutofit/>
          </a:bodyPr>
          <a:lstStyle/>
          <a:p>
            <a:r>
              <a:rPr lang="en-US" dirty="0" smtClean="0"/>
              <a:t>T-test compares average of </a:t>
            </a:r>
            <a:br>
              <a:rPr lang="en-US" dirty="0" smtClean="0"/>
            </a:br>
            <a:r>
              <a:rPr lang="en-US" dirty="0" smtClean="0"/>
              <a:t>continuous variable between groups:</a:t>
            </a:r>
            <a:endParaRPr lang="nb-NO" dirty="0" smtClean="0"/>
          </a:p>
          <a:p>
            <a:pPr lvl="1"/>
            <a:r>
              <a:rPr lang="nb-NO" dirty="0" smtClean="0"/>
              <a:t>Paired T-test </a:t>
            </a:r>
            <a:r>
              <a:rPr lang="en-US" dirty="0" smtClean="0"/>
              <a:t>(ex. before and after treatment)</a:t>
            </a:r>
            <a:endParaRPr lang="nb-NO" dirty="0" smtClean="0"/>
          </a:p>
          <a:p>
            <a:pPr lvl="1"/>
            <a:r>
              <a:rPr lang="en-US" dirty="0" smtClean="0"/>
              <a:t>Independent sample T-test (ex. treatment/placebo</a:t>
            </a:r>
            <a:r>
              <a:rPr lang="nb-NO" dirty="0" smtClean="0"/>
              <a:t>)</a:t>
            </a:r>
          </a:p>
          <a:p>
            <a:r>
              <a:rPr lang="en-US" dirty="0" smtClean="0"/>
              <a:t>T-tests require normal data, otherwise</a:t>
            </a:r>
            <a:endParaRPr lang="nb-NO" dirty="0" smtClean="0"/>
          </a:p>
          <a:p>
            <a:pPr lvl="1"/>
            <a:r>
              <a:rPr lang="nb-NO" dirty="0" smtClean="0"/>
              <a:t>Non-parametric test</a:t>
            </a:r>
          </a:p>
          <a:p>
            <a:pPr lvl="1"/>
            <a:r>
              <a:rPr lang="nb-NO" dirty="0" smtClean="0"/>
              <a:t>Data transformation, ex. to </a:t>
            </a:r>
            <a:r>
              <a:rPr lang="en-US" dirty="0" smtClean="0"/>
              <a:t>logarithmic</a:t>
            </a:r>
            <a:r>
              <a:rPr lang="nb-NO" dirty="0" smtClean="0"/>
              <a:t> scale.</a:t>
            </a:r>
          </a:p>
          <a:p>
            <a:r>
              <a:rPr lang="en-US" b="1" dirty="0" smtClean="0"/>
              <a:t>Can also use regression to test differences,</a:t>
            </a:r>
            <a:br>
              <a:rPr lang="en-US" b="1" dirty="0" smtClean="0"/>
            </a:br>
            <a:r>
              <a:rPr lang="en-US" b="1" dirty="0" smtClean="0"/>
              <a:t>if groups are coded 0 and 1.</a:t>
            </a:r>
            <a:r>
              <a:rPr lang="nb-NO" b="1" dirty="0" smtClean="0"/>
              <a:t> </a:t>
            </a:r>
            <a:endParaRPr lang="nb-NO" b="1" dirty="0"/>
          </a:p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112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402424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10" y="1287968"/>
            <a:ext cx="4435055" cy="257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nb-NO" dirty="0" smtClean="0"/>
              <a:t>T-test for one sample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54460"/>
            <a:ext cx="4690864" cy="5501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A one-sample T-test of the average of a variable equals</a:t>
            </a:r>
            <a:br>
              <a:rPr lang="en-US" sz="2800" dirty="0" smtClean="0"/>
            </a:br>
            <a:r>
              <a:rPr lang="en-US" sz="2800" dirty="0" smtClean="0"/>
              <a:t>to a certain value</a:t>
            </a:r>
            <a:endParaRPr lang="nb-NO" sz="2800" dirty="0" smtClean="0"/>
          </a:p>
          <a:p>
            <a:r>
              <a:rPr lang="nb-NO" sz="2400" dirty="0" smtClean="0"/>
              <a:t>Go to «Analyze &gt; Compare Means &gt; One Sample T-test»</a:t>
            </a:r>
          </a:p>
          <a:p>
            <a:r>
              <a:rPr lang="en-US" sz="2400" dirty="0" smtClean="0"/>
              <a:t>Enter the value you want </a:t>
            </a:r>
            <a:br>
              <a:rPr lang="en-US" sz="2400" dirty="0" smtClean="0"/>
            </a:br>
            <a:r>
              <a:rPr lang="en-US" sz="2400" dirty="0" smtClean="0"/>
              <a:t>to test in </a:t>
            </a:r>
            <a:r>
              <a:rPr lang="nb-NO" sz="2400" dirty="0" smtClean="0"/>
              <a:t>«Test Value».</a:t>
            </a:r>
          </a:p>
          <a:p>
            <a:r>
              <a:rPr lang="nb-NO" sz="2400" dirty="0" smtClean="0"/>
              <a:t>Click «</a:t>
            </a:r>
            <a:r>
              <a:rPr lang="nb-NO" sz="2400" b="1" dirty="0" smtClean="0"/>
              <a:t>Options</a:t>
            </a:r>
            <a:r>
              <a:rPr lang="nb-NO" sz="2400" dirty="0"/>
              <a:t>», </a:t>
            </a:r>
            <a:r>
              <a:rPr lang="nb-NO" sz="2400" dirty="0" smtClean="0"/>
              <a:t>and set </a:t>
            </a:r>
            <a:r>
              <a:rPr lang="nb-NO" sz="2400" b="1" dirty="0" smtClean="0"/>
              <a:t>95</a:t>
            </a:r>
            <a:r>
              <a:rPr lang="nb-NO" sz="2400" b="1" dirty="0"/>
              <a:t>% CI</a:t>
            </a:r>
            <a:r>
              <a:rPr lang="nb-NO" sz="2400" dirty="0" smtClean="0"/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7097070" y="2996952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38" y="3645024"/>
            <a:ext cx="2867344" cy="196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4860032" y="4221088"/>
            <a:ext cx="2952328" cy="2880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12</a:t>
            </a:fld>
            <a:endParaRPr lang="nb-NO"/>
          </a:p>
        </p:txBody>
      </p:sp>
      <p:cxnSp>
        <p:nvCxnSpPr>
          <p:cNvPr id="10" name="Straight Arrow Connector 5"/>
          <p:cNvCxnSpPr/>
          <p:nvPr/>
        </p:nvCxnSpPr>
        <p:spPr>
          <a:xfrm flipV="1">
            <a:off x="3857620" y="3357562"/>
            <a:ext cx="3214710" cy="64294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292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10" y="1287968"/>
            <a:ext cx="4435055" cy="257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nb-NO" dirty="0" smtClean="0"/>
              <a:t>T-test for one sample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54460"/>
            <a:ext cx="4690864" cy="5501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A one-sample T-test of the average of a variable equals</a:t>
            </a:r>
            <a:br>
              <a:rPr lang="en-US" sz="2800" dirty="0" smtClean="0"/>
            </a:br>
            <a:r>
              <a:rPr lang="en-US" sz="2800" dirty="0" smtClean="0"/>
              <a:t>to a certain value</a:t>
            </a:r>
            <a:endParaRPr lang="nb-NO" sz="2800" dirty="0"/>
          </a:p>
          <a:p>
            <a:r>
              <a:rPr lang="nb-NO" sz="2400" dirty="0" smtClean="0"/>
              <a:t>Go to «Analyze &gt; Compare Means &gt; One Sample T-test»</a:t>
            </a:r>
          </a:p>
          <a:p>
            <a:r>
              <a:rPr lang="en-US" sz="2400" dirty="0" smtClean="0"/>
              <a:t>Enter the value you want </a:t>
            </a:r>
            <a:br>
              <a:rPr lang="en-US" sz="2400" dirty="0" smtClean="0"/>
            </a:br>
            <a:r>
              <a:rPr lang="en-US" sz="2400" dirty="0" smtClean="0"/>
              <a:t>to test in </a:t>
            </a:r>
            <a:r>
              <a:rPr lang="nb-NO" sz="2400" dirty="0" smtClean="0"/>
              <a:t>«Test Value».</a:t>
            </a:r>
          </a:p>
          <a:p>
            <a:r>
              <a:rPr lang="nb-NO" sz="2400" dirty="0" smtClean="0"/>
              <a:t>Click «Options», and set 95% CI.</a:t>
            </a:r>
          </a:p>
          <a:p>
            <a:r>
              <a:rPr lang="nb-NO" sz="2400" dirty="0" smtClean="0"/>
              <a:t>Click «</a:t>
            </a:r>
            <a:r>
              <a:rPr lang="nb-NO" sz="2400" b="1" dirty="0" smtClean="0"/>
              <a:t>Continue</a:t>
            </a:r>
            <a:r>
              <a:rPr lang="nb-NO" sz="2400" dirty="0"/>
              <a:t>» </a:t>
            </a:r>
            <a:r>
              <a:rPr lang="nb-NO" sz="2400" dirty="0" smtClean="0"/>
              <a:t>and «</a:t>
            </a:r>
            <a:r>
              <a:rPr lang="nb-NO" sz="2400" b="1" dirty="0" smtClean="0"/>
              <a:t>OK</a:t>
            </a:r>
            <a:r>
              <a:rPr lang="nb-NO" sz="2400" dirty="0"/>
              <a:t>» </a:t>
            </a: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en-US" sz="2400" dirty="0" smtClean="0"/>
              <a:t>in the previous box.</a:t>
            </a:r>
            <a:endParaRPr lang="nb-NO" sz="2400" dirty="0" smtClean="0"/>
          </a:p>
          <a:p>
            <a:endParaRPr lang="nb-NO" sz="2400" dirty="0" smtClean="0"/>
          </a:p>
        </p:txBody>
      </p:sp>
      <p:sp>
        <p:nvSpPr>
          <p:cNvPr id="5" name="Oval 4"/>
          <p:cNvSpPr/>
          <p:nvPr/>
        </p:nvSpPr>
        <p:spPr>
          <a:xfrm>
            <a:off x="7097070" y="2996952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38" y="3645024"/>
            <a:ext cx="2867344" cy="196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4860032" y="4221088"/>
            <a:ext cx="2952328" cy="2880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13</a:t>
            </a:fld>
            <a:endParaRPr lang="nb-NO"/>
          </a:p>
        </p:txBody>
      </p:sp>
      <p:cxnSp>
        <p:nvCxnSpPr>
          <p:cNvPr id="10" name="Straight Arrow Connector 5"/>
          <p:cNvCxnSpPr/>
          <p:nvPr/>
        </p:nvCxnSpPr>
        <p:spPr>
          <a:xfrm flipV="1">
            <a:off x="3857620" y="3357562"/>
            <a:ext cx="3214710" cy="64294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372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Paired-Samples T-test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08912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We want to test if there are significant differences in blood pressure at two measurements.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To </a:t>
            </a:r>
            <a:r>
              <a:rPr lang="en-US" sz="2400" dirty="0"/>
              <a:t>use the t-test, we need to check the normality, but for a paired sample we have to check that the </a:t>
            </a:r>
            <a:r>
              <a:rPr lang="en-US" sz="2400" u="sng" dirty="0"/>
              <a:t>difference between measurements is normally distributed.</a:t>
            </a:r>
            <a:r>
              <a:rPr lang="nb-NO" sz="2400" u="sng" dirty="0"/>
              <a:t> </a:t>
            </a:r>
          </a:p>
          <a:p>
            <a:r>
              <a:rPr lang="en-US" sz="2400" dirty="0" smtClean="0"/>
              <a:t>First, create a variable with the difference: </a:t>
            </a:r>
            <a:br>
              <a:rPr lang="en-US" sz="2400" dirty="0" smtClean="0"/>
            </a:br>
            <a:r>
              <a:rPr lang="nb-NO" sz="2400" dirty="0" smtClean="0"/>
              <a:t>«</a:t>
            </a:r>
            <a:r>
              <a:rPr lang="nb-NO" sz="2400" b="1" dirty="0" smtClean="0"/>
              <a:t>Transform </a:t>
            </a:r>
            <a:r>
              <a:rPr lang="nb-NO" sz="2400" dirty="0" smtClean="0"/>
              <a:t>=&gt; </a:t>
            </a:r>
            <a:r>
              <a:rPr lang="nb-NO" sz="2400" b="1" dirty="0" smtClean="0"/>
              <a:t>Compute variable</a:t>
            </a:r>
            <a:r>
              <a:rPr lang="nb-NO" sz="2400" dirty="0" smtClean="0"/>
              <a:t>»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35337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555776" y="4005064"/>
            <a:ext cx="3888432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64306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87370"/>
            <a:ext cx="288032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Enter new variable name:</a:t>
            </a:r>
            <a:r>
              <a:rPr lang="nb-NO" sz="2400" dirty="0" smtClean="0"/>
              <a:t> </a:t>
            </a:r>
            <a:r>
              <a:rPr lang="nb-NO" sz="2400" b="1" i="1" dirty="0" smtClean="0"/>
              <a:t>DiffBP</a:t>
            </a:r>
            <a:r>
              <a:rPr lang="nb-NO" sz="2400" i="1" dirty="0" smtClean="0"/>
              <a:t>.</a:t>
            </a:r>
          </a:p>
          <a:p>
            <a:pPr marL="0" indent="0">
              <a:buNone/>
            </a:pPr>
            <a:endParaRPr lang="nb-NO" sz="2400" b="1" dirty="0" smtClean="0"/>
          </a:p>
          <a:p>
            <a:pPr marL="0" indent="0">
              <a:buNone/>
            </a:pPr>
            <a:r>
              <a:rPr lang="nb-NO" sz="2400" b="1" dirty="0" smtClean="0"/>
              <a:t>NB! </a:t>
            </a:r>
            <a:r>
              <a:rPr lang="en-US" sz="2400" b="1" dirty="0" smtClean="0"/>
              <a:t>The name can not contain spaces</a:t>
            </a:r>
            <a:r>
              <a:rPr lang="nb-NO" sz="2400" b="1" dirty="0" smtClean="0"/>
              <a:t>.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88" y="116632"/>
            <a:ext cx="598217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725781" y="692696"/>
            <a:ext cx="550075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4932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87370"/>
            <a:ext cx="288032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Enter new variable name:</a:t>
            </a:r>
            <a:r>
              <a:rPr lang="nb-NO" sz="2400" dirty="0" smtClean="0"/>
              <a:t> </a:t>
            </a:r>
            <a:r>
              <a:rPr lang="nb-NO" sz="2400" i="1" dirty="0" smtClean="0"/>
              <a:t>DiffBP.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NB! </a:t>
            </a:r>
            <a:r>
              <a:rPr lang="en-US" sz="2400" dirty="0" smtClean="0"/>
              <a:t>The name can not contain spaces</a:t>
            </a:r>
            <a:r>
              <a:rPr lang="nb-NO" sz="2400" dirty="0" smtClean="0"/>
              <a:t>.</a:t>
            </a:r>
          </a:p>
          <a:p>
            <a:pPr marL="0" indent="0">
              <a:buNone/>
            </a:pPr>
            <a:r>
              <a:rPr lang="nb-NO" sz="2400" dirty="0" smtClean="0"/>
              <a:t>Write the desired transformation in </a:t>
            </a:r>
          </a:p>
          <a:p>
            <a:pPr marL="0" indent="0">
              <a:buNone/>
            </a:pPr>
            <a:r>
              <a:rPr lang="nb-NO" sz="2400" dirty="0" smtClean="0"/>
              <a:t>Numeric Expression:</a:t>
            </a:r>
          </a:p>
          <a:p>
            <a:pPr marL="0" indent="0">
              <a:buNone/>
            </a:pPr>
            <a:r>
              <a:rPr lang="nb-NO" sz="2400" b="1" i="1" dirty="0" smtClean="0"/>
              <a:t/>
            </a:r>
            <a:br>
              <a:rPr lang="nb-NO" sz="2400" b="1" i="1" dirty="0" smtClean="0"/>
            </a:br>
            <a:r>
              <a:rPr lang="nb-NO" sz="2400" b="1" i="1" dirty="0" smtClean="0"/>
              <a:t>BPafter – BPbas</a:t>
            </a: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88" y="116632"/>
            <a:ext cx="598217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483768" y="764704"/>
            <a:ext cx="2592288" cy="33123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ktangel 1"/>
          <p:cNvSpPr/>
          <p:nvPr/>
        </p:nvSpPr>
        <p:spPr>
          <a:xfrm>
            <a:off x="4956423" y="595772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72032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87370"/>
            <a:ext cx="288032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Enter new variable name:</a:t>
            </a:r>
            <a:r>
              <a:rPr lang="nb-NO" sz="2400" dirty="0" smtClean="0"/>
              <a:t> </a:t>
            </a:r>
            <a:r>
              <a:rPr lang="nb-NO" sz="2400" i="1" dirty="0" smtClean="0"/>
              <a:t>DiffBP.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NB! </a:t>
            </a:r>
            <a:r>
              <a:rPr lang="en-US" sz="2400" dirty="0" smtClean="0"/>
              <a:t>The name can not contain spaces</a:t>
            </a:r>
            <a:r>
              <a:rPr lang="nb-NO" sz="2400" dirty="0" smtClean="0"/>
              <a:t>.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Alternatively...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en-US" sz="2400" b="1" dirty="0" smtClean="0"/>
              <a:t>Here you can also select variables in the table and double-click / drag.</a:t>
            </a: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88" y="116632"/>
            <a:ext cx="598217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483768" y="3717032"/>
            <a:ext cx="756084" cy="13402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67114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88" y="116632"/>
            <a:ext cx="598217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87370"/>
            <a:ext cx="288032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Enter new variable name:</a:t>
            </a:r>
            <a:r>
              <a:rPr lang="nb-NO" sz="2400" dirty="0" smtClean="0"/>
              <a:t> </a:t>
            </a:r>
            <a:r>
              <a:rPr lang="nb-NO" sz="2400" i="1" dirty="0" smtClean="0"/>
              <a:t>DiffBP.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NB! </a:t>
            </a:r>
            <a:r>
              <a:rPr lang="en-US" sz="2400" dirty="0" smtClean="0"/>
              <a:t>The name can not contain spaces</a:t>
            </a:r>
            <a:r>
              <a:rPr lang="nb-NO" sz="2400" dirty="0" smtClean="0"/>
              <a:t>.</a:t>
            </a:r>
          </a:p>
          <a:p>
            <a:pPr marL="0" indent="0">
              <a:buNone/>
            </a:pPr>
            <a:r>
              <a:rPr lang="nb-NO" sz="2400" dirty="0" smtClean="0"/>
              <a:t>Write the desired transformation in </a:t>
            </a:r>
          </a:p>
          <a:p>
            <a:pPr marL="0" indent="0">
              <a:buNone/>
            </a:pPr>
            <a:r>
              <a:rPr lang="nb-NO" sz="2400" dirty="0" smtClean="0"/>
              <a:t>Numeric Expression:</a:t>
            </a:r>
          </a:p>
          <a:p>
            <a:pPr marL="0" indent="0">
              <a:buNone/>
            </a:pPr>
            <a:r>
              <a:rPr lang="nb-NO" sz="2400" b="1" i="1" dirty="0" smtClean="0"/>
              <a:t/>
            </a:r>
            <a:br>
              <a:rPr lang="nb-NO" sz="2400" b="1" i="1" dirty="0" smtClean="0"/>
            </a:br>
            <a:r>
              <a:rPr lang="nb-NO" sz="2400" b="1" i="1" dirty="0" smtClean="0"/>
              <a:t>BPafter – BPbas</a:t>
            </a: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/>
            </a:r>
            <a:br>
              <a:rPr lang="nb-NO" sz="2400" dirty="0" smtClean="0"/>
            </a:br>
            <a:endParaRPr lang="nb-NO" sz="2400" dirty="0"/>
          </a:p>
          <a:p>
            <a:pPr marL="0" indent="0">
              <a:buNone/>
            </a:pPr>
            <a:r>
              <a:rPr lang="nb-NO" sz="2400" dirty="0" smtClean="0"/>
              <a:t>Click«</a:t>
            </a:r>
            <a:r>
              <a:rPr lang="nb-NO" sz="2400" b="1" dirty="0" smtClean="0"/>
              <a:t>OK</a:t>
            </a:r>
            <a:r>
              <a:rPr lang="nb-NO" sz="2400" dirty="0"/>
              <a:t>»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428992" y="2643182"/>
            <a:ext cx="509022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rgbClr val="FF0000"/>
                </a:solidFill>
              </a:rPr>
              <a:t>NB! </a:t>
            </a:r>
            <a:r>
              <a:rPr lang="en-US" sz="2400" b="1" dirty="0" smtClean="0">
                <a:solidFill>
                  <a:srgbClr val="FF0000"/>
                </a:solidFill>
              </a:rPr>
              <a:t>if any of the cells for one of the variables are missing, the difference will also be missing</a:t>
            </a:r>
            <a:endParaRPr lang="nb-NO" sz="24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785918" y="4869160"/>
            <a:ext cx="3002106" cy="9172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8853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80365"/>
            <a:ext cx="4680520" cy="26445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300" dirty="0" smtClean="0"/>
              <a:t>Then we can create histogram, </a:t>
            </a:r>
            <a:r>
              <a:rPr lang="en-US" sz="3300" dirty="0" err="1" smtClean="0"/>
              <a:t>boxplot</a:t>
            </a:r>
            <a:r>
              <a:rPr lang="en-US" sz="3300" dirty="0" smtClean="0"/>
              <a:t> and </a:t>
            </a:r>
            <a:br>
              <a:rPr lang="en-US" sz="3300" dirty="0" smtClean="0"/>
            </a:br>
            <a:r>
              <a:rPr lang="en-US" sz="3300" dirty="0" smtClean="0"/>
              <a:t>QQ-plot for the difference </a:t>
            </a:r>
            <a:r>
              <a:rPr lang="en-US" sz="3300" dirty="0" err="1" smtClean="0"/>
              <a:t>DiffBP</a:t>
            </a:r>
            <a:r>
              <a:rPr lang="en-US" sz="3300" dirty="0" smtClean="0"/>
              <a:t> (as in Part 1).</a:t>
            </a:r>
          </a:p>
          <a:p>
            <a:pPr marL="0" indent="0">
              <a:buNone/>
            </a:pPr>
            <a:r>
              <a:rPr lang="en-US" sz="3300" u="sng" dirty="0" smtClean="0"/>
              <a:t>Normality</a:t>
            </a:r>
            <a:r>
              <a:rPr lang="en-US" sz="3300" dirty="0" smtClean="0"/>
              <a:t> seems to be fulfilled: </a:t>
            </a:r>
            <a:r>
              <a:rPr lang="en-US" sz="3300" dirty="0" smtClean="0">
                <a:solidFill>
                  <a:srgbClr val="FF0000"/>
                </a:solidFill>
              </a:rPr>
              <a:t>T-test works fine!</a:t>
            </a:r>
            <a:endParaRPr lang="nb-NO" sz="33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5" y="2963883"/>
            <a:ext cx="4644007" cy="388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361366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One peak</a:t>
            </a:r>
            <a:endParaRPr lang="nb-NO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02" y="40893"/>
            <a:ext cx="4001572" cy="357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25047" y="4046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On the line</a:t>
            </a:r>
            <a:endParaRPr lang="nb-NO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394348"/>
            <a:ext cx="4222542" cy="353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08104" y="34290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Simmetric</a:t>
            </a:r>
            <a:endParaRPr lang="nb-NO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19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9388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 Comparing average</a:t>
            </a:r>
            <a:endParaRPr lang="nb-NO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632848" cy="4525963"/>
          </a:xfrm>
        </p:spPr>
        <p:txBody>
          <a:bodyPr wrap="square">
            <a:normAutofit/>
          </a:bodyPr>
          <a:lstStyle/>
          <a:p>
            <a:pPr marL="0" indent="0">
              <a:buNone/>
            </a:pPr>
            <a:r>
              <a:rPr lang="en-US" dirty="0" smtClean="0"/>
              <a:t>Often we want to compare the average of a continuous variable in different groups.</a:t>
            </a:r>
          </a:p>
          <a:p>
            <a:pPr marL="0" indent="0">
              <a:buNone/>
            </a:pP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dirty="0" smtClean="0"/>
              <a:t>Examples: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63620906"/>
              </p:ext>
            </p:extLst>
          </p:nvPr>
        </p:nvGraphicFramePr>
        <p:xfrm>
          <a:off x="1331640" y="3140968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2999656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Continuous</a:t>
                      </a:r>
                      <a:r>
                        <a:rPr lang="nb-NO" baseline="0" dirty="0" smtClean="0"/>
                        <a:t> 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Categorical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dirty="0" smtClean="0"/>
                        <a:t>variable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Height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Before and after a treatment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Weight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 and placebo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Bloodbpressure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Men and women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Triglycerides in blood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 different treatments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CD4</a:t>
                      </a:r>
                      <a:r>
                        <a:rPr lang="nb-NO" baseline="0" dirty="0" smtClean="0"/>
                        <a:t> counts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Sick and healthy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Cholesterol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Normal</a:t>
                      </a:r>
                      <a:r>
                        <a:rPr lang="nb-NO" baseline="0" dirty="0" smtClean="0"/>
                        <a:t> and overweight</a:t>
                      </a:r>
                      <a:endParaRPr lang="nb-NO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…..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5517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Paired</a:t>
            </a:r>
            <a:r>
              <a:rPr lang="nb-NO" dirty="0" smtClean="0"/>
              <a:t>-Samples T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4608512" cy="4896544"/>
          </a:xfrm>
        </p:spPr>
        <p:txBody>
          <a:bodyPr>
            <a:noAutofit/>
          </a:bodyPr>
          <a:lstStyle/>
          <a:p>
            <a:r>
              <a:rPr lang="en-US" sz="2400" dirty="0" smtClean="0"/>
              <a:t>We want to test if there is a </a:t>
            </a:r>
            <a:r>
              <a:rPr lang="en-US" sz="2400" b="1" dirty="0" smtClean="0"/>
              <a:t>significant difference </a:t>
            </a:r>
            <a:r>
              <a:rPr lang="en-US" sz="2400" dirty="0" smtClean="0"/>
              <a:t>in blood pressure before and after a treatment.</a:t>
            </a:r>
            <a:endParaRPr lang="nb-NO" sz="2400" dirty="0" smtClean="0"/>
          </a:p>
          <a:p>
            <a:r>
              <a:rPr lang="nb-NO" sz="2400" dirty="0" smtClean="0"/>
              <a:t>Go to «</a:t>
            </a:r>
            <a:r>
              <a:rPr lang="nb-NO" sz="2400" b="1" dirty="0" smtClean="0"/>
              <a:t>Analyze</a:t>
            </a:r>
            <a:r>
              <a:rPr lang="nb-NO" sz="2400" dirty="0" smtClean="0"/>
              <a:t> =&gt; </a:t>
            </a:r>
            <a:br>
              <a:rPr lang="nb-NO" sz="2400" dirty="0" smtClean="0"/>
            </a:br>
            <a:r>
              <a:rPr lang="nb-NO" sz="2400" b="1" dirty="0" smtClean="0"/>
              <a:t>Compare </a:t>
            </a:r>
            <a:r>
              <a:rPr lang="nb-NO" sz="2400" b="1" dirty="0"/>
              <a:t>means </a:t>
            </a:r>
            <a:r>
              <a:rPr lang="nb-NO" sz="2400" dirty="0" smtClean="0"/>
              <a:t>=&gt; </a:t>
            </a:r>
            <a:br>
              <a:rPr lang="nb-NO" sz="2400" dirty="0" smtClean="0"/>
            </a:br>
            <a:r>
              <a:rPr lang="nb-NO" sz="2400" b="1" dirty="0" smtClean="0"/>
              <a:t>Paired-Samples T-test</a:t>
            </a:r>
            <a:r>
              <a:rPr lang="nb-NO" sz="2400" dirty="0" smtClean="0"/>
              <a:t>»</a:t>
            </a: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20</a:t>
            </a:fld>
            <a:endParaRPr lang="nb-NO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74" y="1412776"/>
            <a:ext cx="3458344" cy="277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139952" y="2996952"/>
            <a:ext cx="3168352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118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Paired</a:t>
            </a:r>
            <a:r>
              <a:rPr lang="nb-NO" dirty="0" smtClean="0"/>
              <a:t>-Samples T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4680520" cy="4896544"/>
          </a:xfrm>
        </p:spPr>
        <p:txBody>
          <a:bodyPr>
            <a:noAutofit/>
          </a:bodyPr>
          <a:lstStyle/>
          <a:p>
            <a:r>
              <a:rPr lang="en-US" sz="2400" dirty="0" smtClean="0"/>
              <a:t>We want to test if there is a significant difference in blood pressure before and after a treatment.</a:t>
            </a:r>
            <a:endParaRPr lang="nb-NO" sz="2400" dirty="0" smtClean="0"/>
          </a:p>
          <a:p>
            <a:r>
              <a:rPr lang="nb-NO" sz="2400" dirty="0" smtClean="0"/>
              <a:t>Go to «Analyze =&gt; </a:t>
            </a:r>
            <a:br>
              <a:rPr lang="nb-NO" sz="2400" dirty="0" smtClean="0"/>
            </a:br>
            <a:r>
              <a:rPr lang="nb-NO" sz="2400" dirty="0" smtClean="0"/>
              <a:t>Compare means =&gt; </a:t>
            </a:r>
            <a:br>
              <a:rPr lang="nb-NO" sz="2400" dirty="0" smtClean="0"/>
            </a:br>
            <a:r>
              <a:rPr lang="nb-NO" sz="2400" dirty="0" smtClean="0"/>
              <a:t>Paired-Samples T-test»</a:t>
            </a:r>
          </a:p>
          <a:p>
            <a:r>
              <a:rPr lang="nb-NO" sz="2400" dirty="0" smtClean="0"/>
              <a:t>Move </a:t>
            </a:r>
            <a:r>
              <a:rPr lang="nb-NO" sz="2400" b="1" dirty="0" smtClean="0"/>
              <a:t>BPbas </a:t>
            </a:r>
            <a:r>
              <a:rPr lang="nb-NO" sz="2400" dirty="0" smtClean="0"/>
              <a:t>to </a:t>
            </a:r>
            <a:r>
              <a:rPr lang="nb-NO" sz="2400" b="1" dirty="0" smtClean="0"/>
              <a:t>Variable1 </a:t>
            </a:r>
            <a:br>
              <a:rPr lang="nb-NO" sz="2400" b="1" dirty="0" smtClean="0"/>
            </a:br>
            <a:r>
              <a:rPr lang="nb-NO" sz="2400" b="1" dirty="0" smtClean="0"/>
              <a:t> </a:t>
            </a:r>
            <a:r>
              <a:rPr lang="nb-NO" sz="2400" dirty="0" smtClean="0"/>
              <a:t>and</a:t>
            </a:r>
            <a:r>
              <a:rPr lang="nb-NO" sz="2400" b="1" dirty="0" smtClean="0"/>
              <a:t> BPafter </a:t>
            </a:r>
            <a:r>
              <a:rPr lang="nb-NO" sz="2400" dirty="0" smtClean="0"/>
              <a:t>to </a:t>
            </a:r>
            <a:r>
              <a:rPr lang="nb-NO" sz="2400" b="1" dirty="0" smtClean="0"/>
              <a:t>Variable2</a:t>
            </a:r>
            <a:r>
              <a:rPr lang="nb-NO" sz="2400" dirty="0" smtClean="0"/>
              <a:t>.</a:t>
            </a:r>
          </a:p>
          <a:p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74" y="1412776"/>
            <a:ext cx="3458344" cy="277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21</a:t>
            </a:fld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81220"/>
            <a:ext cx="4680520" cy="278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067944" y="4509120"/>
            <a:ext cx="2016224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8739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Paired</a:t>
            </a:r>
            <a:r>
              <a:rPr lang="nb-NO" dirty="0" smtClean="0"/>
              <a:t>-Samples T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4680520" cy="4896544"/>
          </a:xfrm>
        </p:spPr>
        <p:txBody>
          <a:bodyPr>
            <a:noAutofit/>
          </a:bodyPr>
          <a:lstStyle/>
          <a:p>
            <a:r>
              <a:rPr lang="en-US" sz="2400" dirty="0" smtClean="0"/>
              <a:t>We want to test if there is a significant difference in blood pressure before and after a treatment.</a:t>
            </a:r>
            <a:endParaRPr lang="nb-NO" sz="2400" dirty="0" smtClean="0"/>
          </a:p>
          <a:p>
            <a:r>
              <a:rPr lang="nb-NO" sz="2400" dirty="0" smtClean="0"/>
              <a:t>Go to «Analyze =&gt; </a:t>
            </a:r>
            <a:br>
              <a:rPr lang="nb-NO" sz="2400" dirty="0" smtClean="0"/>
            </a:br>
            <a:r>
              <a:rPr lang="nb-NO" sz="2400" dirty="0" smtClean="0"/>
              <a:t>Compare means =&gt; </a:t>
            </a:r>
            <a:br>
              <a:rPr lang="nb-NO" sz="2400" dirty="0" smtClean="0"/>
            </a:br>
            <a:r>
              <a:rPr lang="nb-NO" sz="2400" dirty="0" smtClean="0"/>
              <a:t>Paired-Samples T-test»</a:t>
            </a:r>
          </a:p>
          <a:p>
            <a:r>
              <a:rPr lang="nb-NO" sz="2400" dirty="0" smtClean="0"/>
              <a:t>Move </a:t>
            </a:r>
            <a:r>
              <a:rPr lang="nb-NO" sz="2400" b="1" dirty="0" smtClean="0"/>
              <a:t>BPbas </a:t>
            </a:r>
            <a:r>
              <a:rPr lang="nb-NO" sz="2400" dirty="0" smtClean="0"/>
              <a:t>to </a:t>
            </a:r>
            <a:r>
              <a:rPr lang="nb-NO" sz="2400" b="1" dirty="0" smtClean="0"/>
              <a:t>Variable1 </a:t>
            </a:r>
            <a:br>
              <a:rPr lang="nb-NO" sz="2400" b="1" dirty="0" smtClean="0"/>
            </a:br>
            <a:r>
              <a:rPr lang="nb-NO" sz="2400" b="1" dirty="0" smtClean="0"/>
              <a:t> </a:t>
            </a:r>
            <a:r>
              <a:rPr lang="nb-NO" sz="2400" dirty="0" smtClean="0"/>
              <a:t>and</a:t>
            </a:r>
            <a:r>
              <a:rPr lang="nb-NO" sz="2400" b="1" dirty="0" smtClean="0"/>
              <a:t> BPafter </a:t>
            </a:r>
            <a:r>
              <a:rPr lang="nb-NO" sz="2400" dirty="0" smtClean="0"/>
              <a:t>to </a:t>
            </a:r>
            <a:r>
              <a:rPr lang="nb-NO" sz="2400" b="1" dirty="0" smtClean="0"/>
              <a:t>Variable2</a:t>
            </a:r>
            <a:r>
              <a:rPr lang="nb-NO" sz="2400" dirty="0" smtClean="0"/>
              <a:t>.</a:t>
            </a:r>
          </a:p>
          <a:p>
            <a:r>
              <a:rPr lang="nb-NO" sz="2400" dirty="0" smtClean="0"/>
              <a:t>Click «OK</a:t>
            </a:r>
            <a:r>
              <a:rPr lang="nb-NO" sz="2400" dirty="0"/>
              <a:t>».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74" y="1412776"/>
            <a:ext cx="3458344" cy="277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81220"/>
            <a:ext cx="4680520" cy="278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22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9271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4284" y="476672"/>
            <a:ext cx="7574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 smtClean="0"/>
              <a:t>Paired sample T Test output</a:t>
            </a:r>
            <a:endParaRPr lang="nb-NO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6968"/>
            <a:ext cx="87376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23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403574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92896"/>
            <a:ext cx="87376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4284" y="476672"/>
            <a:ext cx="757414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 err="1" smtClean="0"/>
              <a:t>Paired</a:t>
            </a:r>
            <a:r>
              <a:rPr lang="nb-NO" sz="4000" dirty="0" smtClean="0"/>
              <a:t> sample T Test output</a:t>
            </a:r>
          </a:p>
          <a:p>
            <a:pPr marL="285750" indent="-285750"/>
            <a:endParaRPr lang="nb-NO" sz="2800" dirty="0" smtClean="0"/>
          </a:p>
          <a:p>
            <a:pPr marL="285750" indent="-285750"/>
            <a:r>
              <a:rPr lang="nb-NO" sz="2800" dirty="0" smtClean="0"/>
              <a:t>First  we have </a:t>
            </a:r>
            <a:r>
              <a:rPr lang="nb-NO" sz="2800" b="1" dirty="0" smtClean="0"/>
              <a:t>average </a:t>
            </a:r>
            <a:r>
              <a:rPr lang="nb-NO" sz="2800" dirty="0" smtClean="0"/>
              <a:t>and </a:t>
            </a:r>
            <a:r>
              <a:rPr lang="nb-NO" sz="2800" b="1" dirty="0" smtClean="0"/>
              <a:t>standard deviation </a:t>
            </a:r>
            <a:r>
              <a:rPr lang="nb-NO" sz="2800" dirty="0" smtClean="0"/>
              <a:t>(SD) for the two samples</a:t>
            </a:r>
            <a:endParaRPr lang="nb-NO" sz="6000" dirty="0"/>
          </a:p>
        </p:txBody>
      </p:sp>
      <p:sp>
        <p:nvSpPr>
          <p:cNvPr id="3" name="Rectangle 2"/>
          <p:cNvSpPr/>
          <p:nvPr/>
        </p:nvSpPr>
        <p:spPr>
          <a:xfrm>
            <a:off x="2163295" y="3140968"/>
            <a:ext cx="680513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3443560" y="3140968"/>
            <a:ext cx="912416" cy="5423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24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8682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4284" y="476672"/>
            <a:ext cx="757414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 smtClean="0"/>
              <a:t>Paired sample T Test output</a:t>
            </a:r>
          </a:p>
          <a:p>
            <a:pPr algn="ctr"/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 smtClean="0"/>
              <a:t>Then we have the test of the difference: </a:t>
            </a:r>
            <a:r>
              <a:rPr lang="nb-NO" sz="2800" b="1" dirty="0" smtClean="0">
                <a:solidFill>
                  <a:srgbClr val="FF0000"/>
                </a:solidFill>
              </a:rPr>
              <a:t/>
            </a:r>
            <a:br>
              <a:rPr lang="nb-NO" sz="2800" b="1" dirty="0" smtClean="0">
                <a:solidFill>
                  <a:srgbClr val="FF0000"/>
                </a:solidFill>
              </a:rPr>
            </a:br>
            <a:r>
              <a:rPr lang="nb-NO" sz="2800" b="1" dirty="0" smtClean="0">
                <a:solidFill>
                  <a:srgbClr val="FF0000"/>
                </a:solidFill>
              </a:rPr>
              <a:t>mean differance </a:t>
            </a:r>
            <a:r>
              <a:rPr lang="nb-NO" sz="2800" dirty="0" smtClean="0"/>
              <a:t>between </a:t>
            </a:r>
            <a:r>
              <a:rPr lang="nb-NO" sz="2800" b="1" dirty="0" smtClean="0"/>
              <a:t>before</a:t>
            </a:r>
            <a:r>
              <a:rPr lang="nb-NO" sz="2800" dirty="0" smtClean="0"/>
              <a:t> and </a:t>
            </a:r>
            <a:r>
              <a:rPr lang="nb-NO" sz="2800" b="1" dirty="0" smtClean="0"/>
              <a:t>after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92896"/>
            <a:ext cx="87376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95737" y="6165304"/>
            <a:ext cx="648071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25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3887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244" y="476672"/>
            <a:ext cx="82942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 smtClean="0"/>
              <a:t>Paired sample T Test output </a:t>
            </a:r>
            <a:endParaRPr lang="nb-NO" sz="4000" dirty="0"/>
          </a:p>
          <a:p>
            <a:pPr lvl="1" algn="ctr"/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 smtClean="0"/>
              <a:t>The </a:t>
            </a:r>
            <a:r>
              <a:rPr lang="nb-NO" sz="2800" b="1" dirty="0" smtClean="0">
                <a:solidFill>
                  <a:srgbClr val="FF0000"/>
                </a:solidFill>
              </a:rPr>
              <a:t>P-value</a:t>
            </a:r>
            <a:r>
              <a:rPr lang="nb-NO" sz="2400" dirty="0" smtClean="0"/>
              <a:t> of the test is </a:t>
            </a:r>
            <a:r>
              <a:rPr lang="nb-NO" sz="2400" b="1" dirty="0" smtClean="0"/>
              <a:t>bigger than 0.05</a:t>
            </a:r>
            <a:r>
              <a:rPr lang="nb-NO" sz="2400" dirty="0" smtClean="0"/>
              <a:t>, so it is </a:t>
            </a:r>
            <a:r>
              <a:rPr lang="nb-NO" sz="2400" b="1" dirty="0" smtClean="0"/>
              <a:t>not significant</a:t>
            </a:r>
            <a:r>
              <a:rPr lang="nb-NO" sz="2400" dirty="0" smtClean="0"/>
              <a:t>. This </a:t>
            </a:r>
            <a:r>
              <a:rPr lang="nb-NO" sz="2400" dirty="0" smtClean="0"/>
              <a:t>imply</a:t>
            </a:r>
            <a:r>
              <a:rPr lang="nb-NO" sz="2400" dirty="0" smtClean="0"/>
              <a:t> </a:t>
            </a:r>
            <a:r>
              <a:rPr lang="nb-NO" sz="2400" dirty="0" smtClean="0"/>
              <a:t>that the mean difference is equal to 0.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26</a:t>
            </a:fld>
            <a:endParaRPr lang="nb-NO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92896"/>
            <a:ext cx="87376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38492" y="6149970"/>
            <a:ext cx="865956" cy="4473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9621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7768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 smtClean="0"/>
              <a:t>Paired sample T Test output</a:t>
            </a: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b="1" dirty="0" smtClean="0"/>
              <a:t> </a:t>
            </a:r>
          </a:p>
          <a:p>
            <a:r>
              <a:rPr lang="nb-NO" sz="2800" dirty="0" smtClean="0"/>
              <a:t>Note: </a:t>
            </a:r>
            <a:r>
              <a:rPr lang="nb-NO" sz="2800" b="1" dirty="0" err="1" smtClean="0">
                <a:solidFill>
                  <a:srgbClr val="FF0000"/>
                </a:solidFill>
              </a:rPr>
              <a:t>Confidence</a:t>
            </a:r>
            <a:r>
              <a:rPr lang="nb-NO" sz="2800" b="1" dirty="0" smtClean="0">
                <a:solidFill>
                  <a:srgbClr val="FF0000"/>
                </a:solidFill>
              </a:rPr>
              <a:t> </a:t>
            </a:r>
            <a:r>
              <a:rPr lang="nb-NO" sz="2800" b="1" dirty="0" err="1" smtClean="0">
                <a:solidFill>
                  <a:srgbClr val="FF0000"/>
                </a:solidFill>
              </a:rPr>
              <a:t>Interval</a:t>
            </a:r>
            <a:r>
              <a:rPr lang="nb-NO" sz="2800" b="1" dirty="0" smtClean="0">
                <a:solidFill>
                  <a:srgbClr val="FF0000"/>
                </a:solidFill>
              </a:rPr>
              <a:t> </a:t>
            </a:r>
            <a:r>
              <a:rPr lang="nb-NO" sz="2800" dirty="0" smtClean="0"/>
              <a:t>for </a:t>
            </a:r>
            <a:r>
              <a:rPr lang="nb-NO" sz="2800" dirty="0" err="1" smtClean="0"/>
              <a:t>the</a:t>
            </a:r>
            <a:r>
              <a:rPr lang="nb-NO" sz="2800" dirty="0"/>
              <a:t> </a:t>
            </a:r>
            <a:r>
              <a:rPr lang="nb-NO" sz="2800" dirty="0" err="1"/>
              <a:t>means</a:t>
            </a:r>
            <a:r>
              <a:rPr lang="nb-NO" sz="2800" dirty="0"/>
              <a:t> </a:t>
            </a:r>
            <a:r>
              <a:rPr lang="nb-NO" sz="2800" dirty="0" err="1" smtClean="0"/>
              <a:t>difference</a:t>
            </a:r>
            <a:r>
              <a:rPr lang="nb-NO" sz="2800" dirty="0" smtClean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10692" y="3933056"/>
            <a:ext cx="7777732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b-NO" sz="2400" b="1" dirty="0" smtClean="0"/>
              <a:t>NB </a:t>
            </a:r>
            <a:r>
              <a:rPr lang="en-US" sz="2400" dirty="0" smtClean="0"/>
              <a:t>- SPSS tests the difference </a:t>
            </a:r>
            <a:r>
              <a:rPr lang="en-US" sz="2400" b="1" dirty="0" smtClean="0"/>
              <a:t>Variable1 - Variable2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/>
              <a:t>so </a:t>
            </a:r>
            <a:r>
              <a:rPr lang="nb-NO" sz="2400" b="1" dirty="0" err="1" smtClean="0"/>
              <a:t>Before</a:t>
            </a:r>
            <a:r>
              <a:rPr lang="nb-NO" sz="2400" dirty="0" smtClean="0"/>
              <a:t> </a:t>
            </a:r>
            <a:r>
              <a:rPr lang="nb-NO" sz="2400" b="1" dirty="0" smtClean="0"/>
              <a:t>minus After</a:t>
            </a:r>
            <a:r>
              <a:rPr lang="en-US" sz="2400" dirty="0" smtClean="0"/>
              <a:t>, then an increase of the average </a:t>
            </a:r>
            <a:br>
              <a:rPr lang="en-US" sz="2400" dirty="0" smtClean="0"/>
            </a:br>
            <a:r>
              <a:rPr lang="en-US" sz="2400" dirty="0" smtClean="0"/>
              <a:t>will give a </a:t>
            </a:r>
            <a:r>
              <a:rPr lang="en-US" sz="2400" u="sng" dirty="0" smtClean="0"/>
              <a:t>negative difference</a:t>
            </a:r>
            <a:r>
              <a:rPr lang="en-US" sz="2400" dirty="0" smtClean="0"/>
              <a:t>.</a:t>
            </a:r>
            <a:endParaRPr lang="nb-NO" sz="2400" dirty="0"/>
          </a:p>
          <a:p>
            <a:r>
              <a:rPr lang="en-US" sz="2400" dirty="0" smtClean="0"/>
              <a:t>If you want to invert, you have to select After as Variable1 and Before as Variable2.</a:t>
            </a:r>
            <a:endParaRPr lang="nb-NO" sz="2400" dirty="0" smtClean="0"/>
          </a:p>
          <a:p>
            <a:endParaRPr lang="nb-NO" sz="20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27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3" y="2134741"/>
            <a:ext cx="84105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788024" y="3068960"/>
            <a:ext cx="180020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104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Exercise</a:t>
            </a:r>
            <a:r>
              <a:rPr lang="nb-NO" dirty="0" smtClean="0"/>
              <a:t> 2a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268760"/>
            <a:ext cx="83736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Caerphilly</a:t>
            </a:r>
            <a:r>
              <a:rPr lang="en-US" dirty="0" smtClean="0"/>
              <a:t> study measured total cholesterol in two different visits </a:t>
            </a:r>
            <a:r>
              <a:rPr lang="nb-NO" dirty="0" smtClean="0"/>
              <a:t>(«</a:t>
            </a:r>
            <a:r>
              <a:rPr lang="nb-NO" b="1" dirty="0" err="1" smtClean="0">
                <a:solidFill>
                  <a:srgbClr val="00B050"/>
                </a:solidFill>
              </a:rPr>
              <a:t>totchol</a:t>
            </a:r>
            <a:r>
              <a:rPr lang="nb-NO" dirty="0" smtClean="0"/>
              <a:t>» </a:t>
            </a:r>
            <a:r>
              <a:rPr lang="nb-NO" dirty="0"/>
              <a:t>and «</a:t>
            </a:r>
            <a:r>
              <a:rPr lang="nb-NO" b="1" dirty="0" smtClean="0">
                <a:solidFill>
                  <a:srgbClr val="00B050"/>
                </a:solidFill>
              </a:rPr>
              <a:t>totchol2</a:t>
            </a:r>
            <a:r>
              <a:rPr lang="nb-NO" dirty="0" smtClean="0"/>
              <a:t>»).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Check if there is a significant difference in total cholesterol between first and second visits.</a:t>
            </a:r>
            <a:br>
              <a:rPr lang="en-US" dirty="0" smtClean="0"/>
            </a:br>
            <a:r>
              <a:rPr lang="nb-NO" dirty="0" smtClean="0"/>
              <a:t> </a:t>
            </a:r>
            <a:br>
              <a:rPr lang="nb-NO" dirty="0" smtClean="0"/>
            </a:br>
            <a:r>
              <a:rPr lang="nb-NO" b="1" u="sng" dirty="0" smtClean="0"/>
              <a:t>Hint: </a:t>
            </a:r>
          </a:p>
          <a:p>
            <a:r>
              <a:rPr lang="nb-NO" b="1" dirty="0" err="1" smtClean="0"/>
              <a:t>Check</a:t>
            </a:r>
            <a:r>
              <a:rPr lang="nb-NO" b="1" dirty="0" smtClean="0"/>
              <a:t> for normality</a:t>
            </a:r>
          </a:p>
          <a:p>
            <a:r>
              <a:rPr lang="nb-NO" b="1" dirty="0" err="1" smtClean="0"/>
              <a:t>Paired</a:t>
            </a:r>
            <a:r>
              <a:rPr lang="nb-NO" b="1" dirty="0" smtClean="0"/>
              <a:t> samples T test  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28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5418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Step 1: Normality plot of difference =&gt;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Assuming normality is fine</a:t>
            </a:r>
            <a:r>
              <a:rPr lang="nb-NO" b="1" dirty="0" smtClean="0"/>
              <a:t>.</a:t>
            </a:r>
            <a:r>
              <a:rPr lang="nb-NO" dirty="0" smtClean="0"/>
              <a:t>    </a:t>
            </a:r>
            <a:endParaRPr lang="nb-N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492009"/>
            <a:ext cx="4792955" cy="384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403244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29</a:t>
            </a:fld>
            <a:endParaRPr lang="nb-NO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b-NO" dirty="0" err="1" smtClean="0"/>
              <a:t>Exercise</a:t>
            </a:r>
            <a:r>
              <a:rPr lang="nb-NO" dirty="0" smtClean="0"/>
              <a:t> 2a - Solution</a:t>
            </a:r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25418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Paired or independent sample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6413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When comparing the average in different groups,</a:t>
            </a:r>
            <a:br>
              <a:rPr lang="en-US" sz="2800" dirty="0" smtClean="0"/>
            </a:br>
            <a:r>
              <a:rPr lang="en-US" sz="2800" dirty="0" smtClean="0"/>
              <a:t>we must distinguish between two different layouts: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b="1" dirty="0" smtClean="0"/>
              <a:t>Paired</a:t>
            </a:r>
            <a:r>
              <a:rPr lang="en-US" dirty="0" smtClean="0"/>
              <a:t> observations; The </a:t>
            </a:r>
            <a:r>
              <a:rPr lang="en-US" b="1" dirty="0" smtClean="0">
                <a:solidFill>
                  <a:srgbClr val="FF0000"/>
                </a:solidFill>
              </a:rPr>
              <a:t>same</a:t>
            </a:r>
            <a:r>
              <a:rPr lang="en-US" dirty="0" smtClean="0"/>
              <a:t> individual is measured </a:t>
            </a:r>
            <a:r>
              <a:rPr lang="en-US" b="1" dirty="0" smtClean="0">
                <a:solidFill>
                  <a:srgbClr val="FF0000"/>
                </a:solidFill>
              </a:rPr>
              <a:t>twice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800" dirty="0" smtClean="0"/>
              <a:t>Example: before and after treatment.</a:t>
            </a:r>
            <a:endParaRPr lang="en-US" dirty="0" smtClean="0"/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b="1" dirty="0" smtClean="0"/>
              <a:t>Independent</a:t>
            </a:r>
            <a:r>
              <a:rPr lang="en-US" dirty="0" smtClean="0"/>
              <a:t> samples; two </a:t>
            </a:r>
            <a:r>
              <a:rPr lang="en-US" b="1" dirty="0" smtClean="0">
                <a:solidFill>
                  <a:srgbClr val="FF0000"/>
                </a:solidFill>
              </a:rPr>
              <a:t>independent</a:t>
            </a:r>
            <a:r>
              <a:rPr lang="en-US" dirty="0" smtClean="0"/>
              <a:t> groups of individuals have been measured.</a:t>
            </a:r>
            <a:br>
              <a:rPr lang="en-US" dirty="0" smtClean="0"/>
            </a:br>
            <a:r>
              <a:rPr lang="en-US" sz="2800" dirty="0" smtClean="0"/>
              <a:t>Example: treatment and placebo.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8580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Steg 2: </a:t>
            </a:r>
            <a:r>
              <a:rPr lang="nb-NO" dirty="0" err="1" smtClean="0"/>
              <a:t>Paired</a:t>
            </a:r>
            <a:r>
              <a:rPr lang="nb-NO" dirty="0" smtClean="0"/>
              <a:t> samples T test</a:t>
            </a:r>
            <a:endParaRPr lang="nb-N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95" y="1268760"/>
            <a:ext cx="86868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30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6805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35" y="1268760"/>
            <a:ext cx="86868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69776"/>
            <a:ext cx="8229600" cy="1143000"/>
          </a:xfrm>
        </p:spPr>
        <p:txBody>
          <a:bodyPr/>
          <a:lstStyle/>
          <a:p>
            <a:r>
              <a:rPr lang="nb-NO" dirty="0" smtClean="0"/>
              <a:t>Steg 2: </a:t>
            </a:r>
            <a:r>
              <a:rPr lang="nb-NO" dirty="0" err="1" smtClean="0"/>
              <a:t>Paired</a:t>
            </a:r>
            <a:r>
              <a:rPr lang="nb-NO" dirty="0" smtClean="0"/>
              <a:t> samples T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40" y="2748061"/>
            <a:ext cx="8229600" cy="1184995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 smtClean="0"/>
              <a:t>The P-value is over 0.05: the </a:t>
            </a:r>
            <a:r>
              <a:rPr lang="en-US" dirty="0" smtClean="0"/>
              <a:t>difference of the total cholesterol between visit 1 and visit 2 is </a:t>
            </a:r>
            <a:r>
              <a:rPr lang="en-US" b="1" dirty="0" smtClean="0"/>
              <a:t>non-significant</a:t>
            </a:r>
            <a:r>
              <a:rPr lang="en-US" dirty="0" smtClean="0"/>
              <a:t>.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7884368" y="4941168"/>
            <a:ext cx="936104" cy="4627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1C759852-B028-4756-81ED-1D3F59429D73}" type="slidenum">
              <a:rPr lang="nb-NO" smtClean="0"/>
              <a:pPr/>
              <a:t>31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5142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</a:t>
            </a:r>
            <a:r>
              <a:rPr lang="nb-NO" dirty="0" smtClean="0"/>
              <a:t> Samples T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want to test if the average in </a:t>
            </a:r>
            <a:r>
              <a:rPr lang="en-US" b="1" dirty="0" smtClean="0"/>
              <a:t>two different groups </a:t>
            </a:r>
            <a:r>
              <a:rPr lang="en-US" dirty="0" smtClean="0"/>
              <a:t>is different: </a:t>
            </a:r>
            <a:r>
              <a:rPr lang="en-US" dirty="0" err="1" smtClean="0"/>
              <a:t>eg</a:t>
            </a:r>
            <a:r>
              <a:rPr lang="en-US" dirty="0" smtClean="0"/>
              <a:t>. blood pressure measured in smokers and non-smokers.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the variable in both groups can be assumed to be normal, you can use: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dirty="0" smtClean="0"/>
              <a:t>Independent Samples T test</a:t>
            </a:r>
            <a:r>
              <a:rPr lang="en-US" dirty="0" smtClean="0"/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32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4893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check</a:t>
            </a:r>
            <a:r>
              <a:rPr lang="it-IT" dirty="0" smtClean="0"/>
              <a:t> </a:t>
            </a:r>
            <a:r>
              <a:rPr lang="it-IT" dirty="0" err="1" smtClean="0"/>
              <a:t>normality</a:t>
            </a:r>
            <a:r>
              <a:rPr lang="it-IT" dirty="0" smtClean="0"/>
              <a:t>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Remember! When the variable is measured in </a:t>
            </a:r>
            <a:r>
              <a:rPr lang="en-US" sz="2800" b="1" dirty="0" smtClean="0">
                <a:solidFill>
                  <a:srgbClr val="FF0000"/>
                </a:solidFill>
              </a:rPr>
              <a:t>independent</a:t>
            </a:r>
            <a:r>
              <a:rPr lang="en-US" sz="2800" dirty="0" smtClean="0"/>
              <a:t> groups, the data file must be organized in a </a:t>
            </a:r>
            <a:r>
              <a:rPr lang="en-US" sz="2800" b="1" dirty="0" smtClean="0"/>
              <a:t>variable column</a:t>
            </a:r>
            <a:r>
              <a:rPr lang="en-US" sz="2800" dirty="0" smtClean="0"/>
              <a:t> and a </a:t>
            </a:r>
            <a:r>
              <a:rPr lang="en-US" sz="2800" b="1" dirty="0" smtClean="0"/>
              <a:t>group-indicator column</a:t>
            </a:r>
            <a:r>
              <a:rPr lang="en-US" sz="2800" dirty="0" smtClean="0"/>
              <a:t>. </a:t>
            </a:r>
          </a:p>
          <a:p>
            <a:pPr marL="0" indent="0">
              <a:buNone/>
            </a:pPr>
            <a:endParaRPr lang="nb-NO" sz="2800" dirty="0" smtClean="0"/>
          </a:p>
          <a:p>
            <a:r>
              <a:rPr lang="nb-NO" sz="2800" dirty="0" smtClean="0"/>
              <a:t>Data file needs to be </a:t>
            </a:r>
            <a:br>
              <a:rPr lang="nb-NO" sz="2800" dirty="0" smtClean="0"/>
            </a:br>
            <a:r>
              <a:rPr lang="en-US" sz="2800" dirty="0" smtClean="0"/>
              <a:t>re-structured if necessary!</a:t>
            </a:r>
            <a:endParaRPr lang="nb-NO" sz="2800" dirty="0" smtClean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31" b="4789"/>
          <a:stretch/>
        </p:blipFill>
        <p:spPr bwMode="auto">
          <a:xfrm>
            <a:off x="5940152" y="2708920"/>
            <a:ext cx="2524125" cy="330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995936" y="2420888"/>
            <a:ext cx="3672408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33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15993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check</a:t>
            </a:r>
            <a:r>
              <a:rPr lang="it-IT" dirty="0" smtClean="0"/>
              <a:t> </a:t>
            </a:r>
            <a:r>
              <a:rPr lang="it-IT" dirty="0" err="1" smtClean="0"/>
              <a:t>normality</a:t>
            </a:r>
            <a:r>
              <a:rPr lang="it-IT" dirty="0" smtClean="0"/>
              <a:t>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Remember! When the variable is measured in independent groups, the data file must be organized in a variable column and a group-indicator column. </a:t>
            </a:r>
          </a:p>
          <a:p>
            <a:r>
              <a:rPr lang="nb-NO" sz="2800" dirty="0" smtClean="0"/>
              <a:t>«Analyze</a:t>
            </a:r>
            <a:r>
              <a:rPr lang="nb-NO" sz="2800" dirty="0"/>
              <a:t> </a:t>
            </a:r>
            <a:r>
              <a:rPr lang="nb-NO" sz="2800" dirty="0" smtClean="0"/>
              <a:t>=&gt; </a:t>
            </a:r>
            <a:r>
              <a:rPr lang="nb-NO" sz="2800" b="1" dirty="0" smtClean="0"/>
              <a:t>Descriptive Statistics</a:t>
            </a:r>
            <a:r>
              <a:rPr lang="nb-NO" sz="2800" dirty="0" smtClean="0"/>
              <a:t> =&gt; </a:t>
            </a:r>
            <a:r>
              <a:rPr lang="nb-NO" sz="2800" b="1" dirty="0" smtClean="0"/>
              <a:t>Explore</a:t>
            </a:r>
            <a:r>
              <a:rPr lang="nb-NO" sz="2800" dirty="0" smtClean="0"/>
              <a:t>»</a:t>
            </a:r>
            <a:br>
              <a:rPr lang="nb-NO" sz="2800" dirty="0" smtClean="0"/>
            </a:br>
            <a:r>
              <a:rPr lang="en-US" sz="2800" dirty="0" smtClean="0"/>
              <a:t> move </a:t>
            </a:r>
            <a:r>
              <a:rPr lang="en-US" sz="2800" b="1" dirty="0" smtClean="0"/>
              <a:t>group-indicator </a:t>
            </a:r>
            <a:r>
              <a:rPr lang="nb-NO" sz="2800" dirty="0" smtClean="0"/>
              <a:t>to </a:t>
            </a:r>
            <a:r>
              <a:rPr lang="nb-NO" sz="2800" b="1" dirty="0" smtClean="0"/>
              <a:t>Factor List</a:t>
            </a:r>
            <a:r>
              <a:rPr lang="nb-NO" sz="2800" dirty="0" smtClean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3910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419872" y="3573016"/>
            <a:ext cx="3168352" cy="10081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34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8286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check</a:t>
            </a:r>
            <a:r>
              <a:rPr lang="it-IT" dirty="0" smtClean="0"/>
              <a:t> </a:t>
            </a:r>
            <a:r>
              <a:rPr lang="it-IT" dirty="0" err="1" smtClean="0"/>
              <a:t>normality</a:t>
            </a:r>
            <a:r>
              <a:rPr lang="it-IT" dirty="0" smtClean="0"/>
              <a:t>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3123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Remember! When the variable is measured in independent groups, the data file must be organized in a variable column and a group-indicator column. </a:t>
            </a:r>
          </a:p>
          <a:p>
            <a:r>
              <a:rPr lang="nb-NO" sz="2800" dirty="0" smtClean="0"/>
              <a:t>«Analyze =&gt; Descriptive Statistics =&gt; Explore»</a:t>
            </a:r>
            <a:br>
              <a:rPr lang="nb-NO" sz="2800" dirty="0" smtClean="0"/>
            </a:br>
            <a:r>
              <a:rPr lang="en-US" sz="2800" dirty="0" smtClean="0"/>
              <a:t> move group-indicator </a:t>
            </a:r>
            <a:r>
              <a:rPr lang="nb-NO" sz="2800" dirty="0" smtClean="0"/>
              <a:t>to Factor List.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714" y="3924188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Click «</a:t>
            </a:r>
            <a:r>
              <a:rPr lang="nb-NO" sz="2400" b="1" dirty="0" smtClean="0"/>
              <a:t>Plots</a:t>
            </a:r>
            <a:r>
              <a:rPr lang="nb-NO" sz="2400" dirty="0" smtClean="0"/>
              <a:t>» and removes «Stem-and-leaf». Select «</a:t>
            </a:r>
            <a:r>
              <a:rPr lang="nb-NO" sz="2400" b="1" dirty="0" smtClean="0"/>
              <a:t>Histogram</a:t>
            </a:r>
            <a:r>
              <a:rPr lang="nb-NO" sz="2400" dirty="0" smtClean="0"/>
              <a:t>» and «</a:t>
            </a:r>
            <a:r>
              <a:rPr lang="nb-NO" sz="2400" b="1" dirty="0" smtClean="0"/>
              <a:t>Normality plots with test</a:t>
            </a:r>
            <a:r>
              <a:rPr lang="nb-NO" sz="2400" dirty="0" smtClean="0"/>
              <a:t>», as in Part 1.</a:t>
            </a: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3476625" cy="34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3059832" y="4005064"/>
            <a:ext cx="4032448" cy="10732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35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808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3476625" cy="34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3635896" y="4941168"/>
            <a:ext cx="1512168" cy="4595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36</a:t>
            </a:fld>
            <a:endParaRPr lang="nb-NO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check</a:t>
            </a:r>
            <a:r>
              <a:rPr lang="it-IT" dirty="0" smtClean="0"/>
              <a:t> </a:t>
            </a:r>
            <a:r>
              <a:rPr lang="it-IT" dirty="0" err="1" smtClean="0"/>
              <a:t>normality</a:t>
            </a:r>
            <a:r>
              <a:rPr lang="it-IT" dirty="0" smtClean="0"/>
              <a:t>?</a:t>
            </a:r>
            <a:endParaRPr lang="nb-NO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3123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Remember! When the variable is measured in independent groups, the data file must be organized in a variable column and a group-indicator column. </a:t>
            </a:r>
          </a:p>
          <a:p>
            <a:r>
              <a:rPr lang="nb-NO" sz="2800" dirty="0" smtClean="0"/>
              <a:t>«Analyze =&gt; Descriptive Statistics =&gt; Explore»</a:t>
            </a:r>
            <a:br>
              <a:rPr lang="nb-NO" sz="2800" dirty="0" smtClean="0"/>
            </a:br>
            <a:r>
              <a:rPr lang="en-US" sz="2800" dirty="0" smtClean="0"/>
              <a:t> move group-indicator </a:t>
            </a:r>
            <a:r>
              <a:rPr lang="nb-NO" sz="2800" dirty="0" smtClean="0"/>
              <a:t>to Factor List.</a:t>
            </a:r>
          </a:p>
        </p:txBody>
      </p:sp>
      <p:sp>
        <p:nvSpPr>
          <p:cNvPr id="14" name="TextBox 3"/>
          <p:cNvSpPr txBox="1"/>
          <p:nvPr/>
        </p:nvSpPr>
        <p:spPr>
          <a:xfrm>
            <a:off x="471714" y="3924188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Click «Plots» and removes «Stem-and-leaf». Select «Histogram» and «</a:t>
            </a:r>
            <a:r>
              <a:rPr lang="nb-NO" sz="2400" b="1" dirty="0" smtClean="0"/>
              <a:t>Normality plots with test</a:t>
            </a:r>
            <a:r>
              <a:rPr lang="nb-NO" sz="2400" dirty="0" smtClean="0"/>
              <a:t>», as in Part 1.</a:t>
            </a: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</p:spTree>
    <p:extLst>
      <p:ext uri="{BB962C8B-B14F-4D97-AF65-F5344CB8AC3E}">
        <p14:creationId xmlns="" xmlns:p14="http://schemas.microsoft.com/office/powerpoint/2010/main" val="6173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Normality plot for the two groups </a:t>
            </a:r>
            <a:br>
              <a:rPr lang="en-US" dirty="0" smtClean="0"/>
            </a:br>
            <a:r>
              <a:rPr lang="en-US" dirty="0" smtClean="0"/>
              <a:t>(Smoker / Non-smoker) separately:</a:t>
            </a:r>
            <a:endParaRPr lang="nb-N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8" y="1398308"/>
            <a:ext cx="4846465" cy="38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468" y="1412776"/>
            <a:ext cx="4810173" cy="385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37</a:t>
            </a:fld>
            <a:endParaRPr lang="nb-NO"/>
          </a:p>
        </p:txBody>
      </p:sp>
      <p:sp>
        <p:nvSpPr>
          <p:cNvPr id="6" name="TextBox 3"/>
          <p:cNvSpPr txBox="1"/>
          <p:nvPr/>
        </p:nvSpPr>
        <p:spPr>
          <a:xfrm>
            <a:off x="107504" y="5251797"/>
            <a:ext cx="92890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           		Non-smoker			Smoker</a:t>
            </a:r>
          </a:p>
          <a:p>
            <a:r>
              <a:rPr lang="nb-NO" sz="2800" b="1" dirty="0" smtClean="0"/>
              <a:t>  </a:t>
            </a:r>
            <a:endParaRPr lang="nb-NO" sz="2800" b="1" dirty="0"/>
          </a:p>
        </p:txBody>
      </p:sp>
    </p:spTree>
    <p:extLst>
      <p:ext uri="{BB962C8B-B14F-4D97-AF65-F5344CB8AC3E}">
        <p14:creationId xmlns="" xmlns:p14="http://schemas.microsoft.com/office/powerpoint/2010/main" val="21839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5251797"/>
            <a:ext cx="9289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           		Non-smoker			Smoker</a:t>
            </a:r>
          </a:p>
          <a:p>
            <a:endParaRPr lang="nb-NO" dirty="0" smtClean="0"/>
          </a:p>
          <a:p>
            <a:r>
              <a:rPr lang="en-US" sz="2800" dirty="0" smtClean="0"/>
              <a:t>It seems possible to assume </a:t>
            </a:r>
            <a:r>
              <a:rPr lang="en-US" sz="2800" b="1" dirty="0" smtClean="0"/>
              <a:t>normality</a:t>
            </a:r>
            <a:r>
              <a:rPr lang="en-US" sz="2800" dirty="0" smtClean="0"/>
              <a:t> in both groups</a:t>
            </a:r>
            <a:r>
              <a:rPr lang="nb-NO" sz="2800" b="1" dirty="0" smtClean="0"/>
              <a:t>.  </a:t>
            </a:r>
            <a:endParaRPr lang="nb-NO" sz="2800" b="1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38</a:t>
            </a:fld>
            <a:endParaRPr lang="nb-NO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Normality plot for the two groups </a:t>
            </a:r>
            <a:br>
              <a:rPr lang="en-US" dirty="0" smtClean="0"/>
            </a:br>
            <a:r>
              <a:rPr lang="en-US" dirty="0" smtClean="0"/>
              <a:t>(Smoker / Non-smoker) separately:</a:t>
            </a:r>
            <a:endParaRPr lang="nb-NO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8" y="1398308"/>
            <a:ext cx="4846465" cy="38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468" y="1412776"/>
            <a:ext cx="4810173" cy="385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398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74168"/>
            <a:ext cx="40481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To </a:t>
            </a:r>
            <a:r>
              <a:rPr lang="nb-NO" sz="2800" b="1" dirty="0" smtClean="0"/>
              <a:t>test</a:t>
            </a:r>
            <a:r>
              <a:rPr lang="nb-NO" sz="2800" dirty="0" smtClean="0"/>
              <a:t> the </a:t>
            </a:r>
            <a:r>
              <a:rPr lang="nb-NO" sz="2800" b="1" dirty="0" smtClean="0"/>
              <a:t>difference </a:t>
            </a:r>
            <a:r>
              <a:rPr lang="nb-NO" sz="2800" dirty="0" smtClean="0"/>
              <a:t>of the two averages: </a:t>
            </a:r>
          </a:p>
          <a:p>
            <a:r>
              <a:rPr lang="nb-NO" sz="2800" dirty="0" smtClean="0"/>
              <a:t>Go to «</a:t>
            </a:r>
            <a:r>
              <a:rPr lang="nb-NO" sz="2800" b="1" dirty="0" smtClean="0"/>
              <a:t>Analyze</a:t>
            </a:r>
            <a:r>
              <a:rPr lang="nb-NO" sz="2800" dirty="0" smtClean="0"/>
              <a:t> =&gt; </a:t>
            </a:r>
            <a:r>
              <a:rPr lang="nb-NO" sz="2800" b="1" dirty="0" smtClean="0"/>
              <a:t>Compare Means </a:t>
            </a:r>
            <a:r>
              <a:rPr lang="nb-NO" sz="2800" dirty="0" smtClean="0"/>
              <a:t>=&gt; </a:t>
            </a:r>
            <a:br>
              <a:rPr lang="nb-NO" sz="2800" dirty="0" smtClean="0"/>
            </a:br>
            <a:r>
              <a:rPr lang="nb-NO" sz="2800" b="1" dirty="0" smtClean="0"/>
              <a:t>Independent Samples T test</a:t>
            </a:r>
            <a:r>
              <a:rPr lang="nb-NO" sz="2800" dirty="0" smtClean="0"/>
              <a:t>» </a:t>
            </a:r>
            <a:endParaRPr lang="nb-NO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43808" y="1988840"/>
            <a:ext cx="3816424" cy="1800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39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0378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Paired or independent sample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16513"/>
            <a:ext cx="8229600" cy="46413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When comparing the average in different groups,</a:t>
            </a:r>
            <a:br>
              <a:rPr lang="en-US" sz="2800" dirty="0" smtClean="0"/>
            </a:br>
            <a:r>
              <a:rPr lang="en-US" sz="2800" dirty="0" smtClean="0"/>
              <a:t>we must distinguish between two different layouts: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2800" b="1" dirty="0" smtClean="0"/>
              <a:t>Paired</a:t>
            </a:r>
            <a:r>
              <a:rPr lang="en-US" sz="2800" dirty="0" smtClean="0"/>
              <a:t> observations; The </a:t>
            </a:r>
            <a:r>
              <a:rPr lang="en-US" sz="2800" b="1" dirty="0" smtClean="0">
                <a:solidFill>
                  <a:srgbClr val="FF0000"/>
                </a:solidFill>
              </a:rPr>
              <a:t>same</a:t>
            </a:r>
            <a:r>
              <a:rPr lang="en-US" sz="2800" dirty="0" smtClean="0"/>
              <a:t> individual is measured </a:t>
            </a:r>
            <a:r>
              <a:rPr lang="en-US" sz="2800" b="1" dirty="0" smtClean="0">
                <a:solidFill>
                  <a:srgbClr val="FF0000"/>
                </a:solidFill>
              </a:rPr>
              <a:t>twice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2800" b="1" dirty="0" smtClean="0"/>
              <a:t>Independent</a:t>
            </a:r>
            <a:r>
              <a:rPr lang="en-US" sz="2800" dirty="0" smtClean="0"/>
              <a:t> samples; two </a:t>
            </a:r>
            <a:r>
              <a:rPr lang="en-US" sz="2800" b="1" dirty="0" smtClean="0">
                <a:solidFill>
                  <a:srgbClr val="FF0000"/>
                </a:solidFill>
              </a:rPr>
              <a:t>independent</a:t>
            </a:r>
            <a:r>
              <a:rPr lang="en-US" sz="2800" dirty="0" smtClean="0"/>
              <a:t> groups of individuals have been measured.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u="sng" dirty="0" smtClean="0"/>
              <a:t>This gives two different t-tests:</a:t>
            </a:r>
            <a:r>
              <a:rPr lang="nb-NO" sz="2800" b="1" u="sng" dirty="0" smtClean="0"/>
              <a:t> </a:t>
            </a:r>
          </a:p>
          <a:p>
            <a:r>
              <a:rPr lang="nb-NO" sz="2800" b="1" dirty="0" smtClean="0">
                <a:solidFill>
                  <a:srgbClr val="FF0000"/>
                </a:solidFill>
              </a:rPr>
              <a:t>Paired sample t-test</a:t>
            </a:r>
          </a:p>
          <a:p>
            <a:r>
              <a:rPr lang="nb-NO" sz="2800" b="1" dirty="0" smtClean="0">
                <a:solidFill>
                  <a:srgbClr val="FF0000"/>
                </a:solidFill>
              </a:rPr>
              <a:t>Independent </a:t>
            </a:r>
            <a:r>
              <a:rPr lang="nb-NO" sz="2800" b="1" dirty="0">
                <a:solidFill>
                  <a:srgbClr val="FF0000"/>
                </a:solidFill>
              </a:rPr>
              <a:t>sample t-test</a:t>
            </a:r>
          </a:p>
          <a:p>
            <a:pPr marL="0" indent="0">
              <a:buNone/>
            </a:pPr>
            <a:endParaRPr lang="nb-NO" sz="28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57055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3815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To test the difference of the two averages: </a:t>
            </a:r>
          </a:p>
          <a:p>
            <a:r>
              <a:rPr lang="nb-NO" sz="2800" dirty="0" smtClean="0"/>
              <a:t>Go to «Analyze =&gt; Compare Means =&gt; </a:t>
            </a:r>
            <a:br>
              <a:rPr lang="nb-NO" sz="2800" dirty="0" smtClean="0"/>
            </a:br>
            <a:r>
              <a:rPr lang="nb-NO" sz="2800" dirty="0" smtClean="0"/>
              <a:t>Independent Samples T test» </a:t>
            </a:r>
          </a:p>
          <a:p>
            <a:r>
              <a:rPr lang="nb-NO" sz="2800" dirty="0" smtClean="0"/>
              <a:t>Move the continuous variable (</a:t>
            </a:r>
            <a:r>
              <a:rPr lang="nb-NO" sz="2800" i="1" dirty="0" smtClean="0"/>
              <a:t>BPbas</a:t>
            </a:r>
            <a:r>
              <a:rPr lang="nb-NO" sz="2800" dirty="0" smtClean="0"/>
              <a:t>) to</a:t>
            </a:r>
            <a:br>
              <a:rPr lang="nb-NO" sz="2800" dirty="0" smtClean="0"/>
            </a:br>
            <a:r>
              <a:rPr lang="nb-NO" sz="2800" dirty="0" smtClean="0"/>
              <a:t>«</a:t>
            </a:r>
            <a:r>
              <a:rPr lang="nb-NO" sz="2800" b="1" dirty="0" smtClean="0"/>
              <a:t>Test Variable(s)</a:t>
            </a:r>
            <a:r>
              <a:rPr lang="nb-NO" sz="2800" dirty="0" smtClean="0"/>
              <a:t>» </a:t>
            </a:r>
            <a:endParaRPr lang="nb-NO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63888" y="2708920"/>
            <a:ext cx="3096344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40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9679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4100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To test the difference of the two averages: </a:t>
            </a:r>
          </a:p>
          <a:p>
            <a:r>
              <a:rPr lang="nb-NO" sz="2800" dirty="0" smtClean="0"/>
              <a:t>Go to «Analyze =&gt; Compare Means =&gt; </a:t>
            </a:r>
            <a:br>
              <a:rPr lang="nb-NO" sz="2800" dirty="0" smtClean="0"/>
            </a:br>
            <a:r>
              <a:rPr lang="nb-NO" sz="2800" dirty="0" smtClean="0"/>
              <a:t>Independent Samples T test» </a:t>
            </a:r>
          </a:p>
          <a:p>
            <a:r>
              <a:rPr lang="nb-NO" sz="2800" dirty="0" smtClean="0"/>
              <a:t>Move the continuous variable (</a:t>
            </a:r>
            <a:r>
              <a:rPr lang="nb-NO" sz="2800" i="1" dirty="0" smtClean="0"/>
              <a:t>BPbas</a:t>
            </a:r>
            <a:r>
              <a:rPr lang="nb-NO" sz="2800" dirty="0" smtClean="0"/>
              <a:t>) to</a:t>
            </a:r>
            <a:br>
              <a:rPr lang="nb-NO" sz="2800" dirty="0" smtClean="0"/>
            </a:br>
            <a:r>
              <a:rPr lang="nb-NO" sz="2800" dirty="0" smtClean="0"/>
              <a:t>«Test Variable(s)» and </a:t>
            </a:r>
            <a:r>
              <a:rPr lang="nb-NO" sz="2800" b="1" dirty="0" smtClean="0"/>
              <a:t>group-indicator </a:t>
            </a:r>
            <a:r>
              <a:rPr lang="nb-NO" sz="2800" dirty="0" smtClean="0"/>
              <a:t>(</a:t>
            </a:r>
            <a:r>
              <a:rPr lang="nb-NO" sz="2800" b="1" i="1" dirty="0" smtClean="0"/>
              <a:t>Smoker</a:t>
            </a:r>
            <a:r>
              <a:rPr lang="nb-NO" sz="2800" dirty="0" smtClean="0"/>
              <a:t>) to «</a:t>
            </a:r>
            <a:r>
              <a:rPr lang="nb-NO" sz="2800" b="1" dirty="0" smtClean="0"/>
              <a:t>Grouping Variable</a:t>
            </a:r>
            <a:r>
              <a:rPr lang="nb-NO" sz="2800" dirty="0" smtClean="0"/>
              <a:t>», click «</a:t>
            </a:r>
            <a:r>
              <a:rPr lang="nb-NO" sz="2800" b="1" dirty="0" smtClean="0"/>
              <a:t>Define Groups</a:t>
            </a:r>
            <a:r>
              <a:rPr lang="nb-NO" sz="2800" dirty="0" smtClean="0"/>
              <a:t>»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68638" y="3341789"/>
            <a:ext cx="879626" cy="21754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41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4974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73921"/>
            <a:ext cx="4309492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To test the difference of the two averages: </a:t>
            </a:r>
          </a:p>
          <a:p>
            <a:r>
              <a:rPr lang="nb-NO" sz="2800" dirty="0" smtClean="0"/>
              <a:t>Go to «Analyze =&gt; Compare Means =&gt; </a:t>
            </a:r>
            <a:br>
              <a:rPr lang="nb-NO" sz="2800" dirty="0" smtClean="0"/>
            </a:br>
            <a:r>
              <a:rPr lang="nb-NO" sz="2800" dirty="0" smtClean="0"/>
              <a:t>Independent Samples T test» </a:t>
            </a:r>
          </a:p>
          <a:p>
            <a:r>
              <a:rPr lang="nb-NO" sz="2800" dirty="0" smtClean="0"/>
              <a:t>Move the continuous variable (</a:t>
            </a:r>
            <a:r>
              <a:rPr lang="nb-NO" sz="2800" i="1" dirty="0" smtClean="0"/>
              <a:t>BPbas</a:t>
            </a:r>
            <a:r>
              <a:rPr lang="nb-NO" sz="2800" dirty="0" smtClean="0"/>
              <a:t>) to</a:t>
            </a:r>
            <a:br>
              <a:rPr lang="nb-NO" sz="2800" dirty="0" smtClean="0"/>
            </a:br>
            <a:r>
              <a:rPr lang="nb-NO" sz="2800" dirty="0" smtClean="0"/>
              <a:t>«Test Variable(s)» and group-indicator (</a:t>
            </a:r>
            <a:r>
              <a:rPr lang="nb-NO" sz="2800" i="1" dirty="0" smtClean="0"/>
              <a:t>Smoker</a:t>
            </a:r>
            <a:r>
              <a:rPr lang="nb-NO" sz="2800" dirty="0" smtClean="0"/>
              <a:t>) to «Grouping Variable», click «Define Groups»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355976" y="4653136"/>
            <a:ext cx="2232248" cy="1147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3528" y="3357944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Group-indicator is defined ‘</a:t>
            </a:r>
            <a:r>
              <a:rPr lang="nb-NO" sz="2800" b="1" dirty="0" smtClean="0"/>
              <a:t>Smoker=1</a:t>
            </a:r>
            <a:r>
              <a:rPr lang="nb-NO" sz="2800" dirty="0"/>
              <a:t>’, </a:t>
            </a:r>
            <a:r>
              <a:rPr lang="nb-NO" sz="2800" dirty="0" smtClean="0"/>
              <a:t>‘</a:t>
            </a:r>
            <a:r>
              <a:rPr lang="nb-NO" sz="2800" b="1" dirty="0" smtClean="0"/>
              <a:t>non-smoker=0</a:t>
            </a:r>
            <a:r>
              <a:rPr lang="nb-NO" sz="2800" dirty="0" smtClean="0"/>
              <a:t>’ (check in Variable view): </a:t>
            </a: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b="1" dirty="0" smtClean="0"/>
              <a:t>Write 0 in Group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42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1725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73921"/>
            <a:ext cx="4309492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139952" y="4858863"/>
            <a:ext cx="2664296" cy="4423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3528" y="3357944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Group-indicator is defined ‘Smoker=1’, ‘non-smoker=0’ (check in Variable view):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write 0 in Group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write 1 in Group 2</a:t>
            </a:r>
            <a:endParaRPr lang="nb-NO" sz="2800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43</a:t>
            </a:fld>
            <a:endParaRPr lang="nb-NO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To test the difference of the two averages: </a:t>
            </a:r>
          </a:p>
          <a:p>
            <a:r>
              <a:rPr lang="nb-NO" sz="2800" dirty="0" smtClean="0"/>
              <a:t>Go to «Analyze =&gt; Compare Means =&gt; </a:t>
            </a:r>
            <a:br>
              <a:rPr lang="nb-NO" sz="2800" dirty="0" smtClean="0"/>
            </a:br>
            <a:r>
              <a:rPr lang="nb-NO" sz="2800" dirty="0" smtClean="0"/>
              <a:t>Independent Samples T test» </a:t>
            </a:r>
          </a:p>
          <a:p>
            <a:r>
              <a:rPr lang="nb-NO" sz="2800" dirty="0" smtClean="0"/>
              <a:t>Move the continuous variable (</a:t>
            </a:r>
            <a:r>
              <a:rPr lang="nb-NO" sz="2800" i="1" dirty="0" smtClean="0"/>
              <a:t>BPbas</a:t>
            </a:r>
            <a:r>
              <a:rPr lang="nb-NO" sz="2800" dirty="0" smtClean="0"/>
              <a:t>) to</a:t>
            </a:r>
            <a:br>
              <a:rPr lang="nb-NO" sz="2800" dirty="0" smtClean="0"/>
            </a:br>
            <a:r>
              <a:rPr lang="nb-NO" sz="2800" dirty="0" smtClean="0"/>
              <a:t>«Test Variable(s)» and group-indicator (</a:t>
            </a:r>
            <a:r>
              <a:rPr lang="nb-NO" sz="2800" i="1" dirty="0" smtClean="0"/>
              <a:t>Smoker</a:t>
            </a:r>
            <a:r>
              <a:rPr lang="nb-NO" sz="2800" dirty="0" smtClean="0"/>
              <a:t>) to «Grouping Variable», click «Define Groups»</a:t>
            </a:r>
          </a:p>
        </p:txBody>
      </p:sp>
    </p:spTree>
    <p:extLst>
      <p:ext uri="{BB962C8B-B14F-4D97-AF65-F5344CB8AC3E}">
        <p14:creationId xmlns="" xmlns:p14="http://schemas.microsoft.com/office/powerpoint/2010/main" val="33869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73921"/>
            <a:ext cx="4309492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139952" y="4858863"/>
            <a:ext cx="2664296" cy="4423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3528" y="3357944"/>
            <a:ext cx="43204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Group-indicator is defined ‘Smoker=1’, ‘non-smoker=0’ (check in Variable view):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write 0 in Group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write 1 in Group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«</a:t>
            </a:r>
            <a:r>
              <a:rPr lang="nb-NO" sz="2800" b="1" dirty="0" smtClean="0"/>
              <a:t>Continue</a:t>
            </a:r>
            <a:r>
              <a:rPr lang="nb-NO" sz="2800" dirty="0" smtClean="0"/>
              <a:t>» and «</a:t>
            </a:r>
            <a:r>
              <a:rPr lang="nb-NO" sz="2800" b="1" dirty="0" smtClean="0"/>
              <a:t>OK</a:t>
            </a:r>
            <a:r>
              <a:rPr lang="nb-NO" sz="2800" dirty="0" smtClean="0"/>
              <a:t>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44</a:t>
            </a:fld>
            <a:endParaRPr lang="nb-NO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To test the difference of the two averages: </a:t>
            </a:r>
          </a:p>
          <a:p>
            <a:r>
              <a:rPr lang="nb-NO" sz="2800" dirty="0" smtClean="0"/>
              <a:t>Go to «Analyze =&gt; Compare Means =&gt; </a:t>
            </a:r>
            <a:br>
              <a:rPr lang="nb-NO" sz="2800" dirty="0" smtClean="0"/>
            </a:br>
            <a:r>
              <a:rPr lang="nb-NO" sz="2800" dirty="0" smtClean="0"/>
              <a:t>Independent Samples T test» </a:t>
            </a:r>
          </a:p>
          <a:p>
            <a:r>
              <a:rPr lang="nb-NO" sz="2800" dirty="0" smtClean="0"/>
              <a:t>Move the continuous variable (</a:t>
            </a:r>
            <a:r>
              <a:rPr lang="nb-NO" sz="2800" i="1" dirty="0" smtClean="0"/>
              <a:t>BPbas</a:t>
            </a:r>
            <a:r>
              <a:rPr lang="nb-NO" sz="2800" dirty="0" smtClean="0"/>
              <a:t>) to</a:t>
            </a:r>
            <a:br>
              <a:rPr lang="nb-NO" sz="2800" dirty="0" smtClean="0"/>
            </a:br>
            <a:r>
              <a:rPr lang="nb-NO" sz="2800" dirty="0" smtClean="0"/>
              <a:t>«Test Variable(s)» and group-indicator (</a:t>
            </a:r>
            <a:r>
              <a:rPr lang="nb-NO" sz="2800" i="1" dirty="0" smtClean="0"/>
              <a:t>Smoker</a:t>
            </a:r>
            <a:r>
              <a:rPr lang="nb-NO" sz="2800" dirty="0" smtClean="0"/>
              <a:t>) to «Grouping Variable», click «Define Groups»</a:t>
            </a:r>
          </a:p>
        </p:txBody>
      </p:sp>
    </p:spTree>
    <p:extLst>
      <p:ext uri="{BB962C8B-B14F-4D97-AF65-F5344CB8AC3E}">
        <p14:creationId xmlns="" xmlns:p14="http://schemas.microsoft.com/office/powerpoint/2010/main" val="33869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473" y="260648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Independent Samples T test is calculated for two cases: </a:t>
            </a:r>
            <a:r>
              <a:rPr lang="nb-NO" sz="2800" b="1" dirty="0" smtClean="0"/>
              <a:t>equal or different variance in the two groups.</a:t>
            </a:r>
            <a:endParaRPr lang="nb-NO" sz="2800" dirty="0" smtClean="0"/>
          </a:p>
          <a:p>
            <a:r>
              <a:rPr lang="nb-NO" sz="2800" dirty="0" smtClean="0"/>
              <a:t>Levene’s test check the null hypotesis of </a:t>
            </a:r>
            <a:r>
              <a:rPr lang="nb-NO" sz="2800" b="1" dirty="0" smtClean="0">
                <a:solidFill>
                  <a:srgbClr val="FF0000"/>
                </a:solidFill>
              </a:rPr>
              <a:t>equal</a:t>
            </a:r>
            <a:r>
              <a:rPr lang="nb-NO" sz="2800" dirty="0" smtClean="0"/>
              <a:t> variance.</a:t>
            </a:r>
            <a:endParaRPr lang="nb-NO" sz="2800" dirty="0" smtClean="0">
              <a:solidFill>
                <a:schemeClr val="accent1"/>
              </a:solidFill>
            </a:endParaRPr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45</a:t>
            </a:fld>
            <a:endParaRPr lang="nb-NO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141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Independent Samples T test is calculated for two cases: </a:t>
            </a:r>
            <a:r>
              <a:rPr lang="nb-NO" sz="2800" b="1" dirty="0" smtClean="0"/>
              <a:t>equal or different variance in the two groups.</a:t>
            </a:r>
            <a:endParaRPr lang="nb-NO" sz="2800" dirty="0" smtClean="0"/>
          </a:p>
          <a:p>
            <a:r>
              <a:rPr lang="nb-NO" sz="2800" dirty="0" smtClean="0"/>
              <a:t>Levene’s test check the null hypotesis of </a:t>
            </a:r>
            <a:r>
              <a:rPr lang="nb-NO" sz="2800" b="1" dirty="0" smtClean="0">
                <a:solidFill>
                  <a:srgbClr val="FF0000"/>
                </a:solidFill>
              </a:rPr>
              <a:t>equal</a:t>
            </a:r>
            <a:r>
              <a:rPr lang="nb-NO" sz="2800" dirty="0" smtClean="0"/>
              <a:t> variance.</a:t>
            </a:r>
            <a:endParaRPr lang="nb-NO" sz="2800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b="1" dirty="0" smtClean="0">
                <a:solidFill>
                  <a:schemeClr val="accent1"/>
                </a:solidFill>
              </a:rPr>
              <a:t>If the p-value &gt; 0.05 the variance is equal</a:t>
            </a:r>
            <a:r>
              <a:rPr lang="nb-NO" sz="2800" dirty="0" smtClean="0">
                <a:solidFill>
                  <a:schemeClr val="accent1"/>
                </a:solidFill>
              </a:rPr>
              <a:t>, </a:t>
            </a:r>
          </a:p>
        </p:txBody>
      </p:sp>
      <p:sp>
        <p:nvSpPr>
          <p:cNvPr id="7" name="Rectangle 6"/>
          <p:cNvSpPr/>
          <p:nvPr/>
        </p:nvSpPr>
        <p:spPr>
          <a:xfrm>
            <a:off x="3635896" y="5301208"/>
            <a:ext cx="36004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46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1940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Independent Samples T test is calculated for two cases: </a:t>
            </a:r>
            <a:r>
              <a:rPr lang="nb-NO" sz="2800" b="1" dirty="0" smtClean="0"/>
              <a:t>equal or different variance in the two groups.</a:t>
            </a:r>
            <a:endParaRPr lang="nb-NO" sz="2800" dirty="0" smtClean="0"/>
          </a:p>
          <a:p>
            <a:r>
              <a:rPr lang="nb-NO" sz="2800" dirty="0" smtClean="0"/>
              <a:t>Levene’s test check the null hypotesis of </a:t>
            </a:r>
            <a:r>
              <a:rPr lang="nb-NO" sz="2800" b="1" dirty="0" smtClean="0">
                <a:solidFill>
                  <a:srgbClr val="FF0000"/>
                </a:solidFill>
              </a:rPr>
              <a:t>equal</a:t>
            </a:r>
            <a:r>
              <a:rPr lang="nb-NO" sz="2800" dirty="0" smtClean="0"/>
              <a:t> variance.</a:t>
            </a:r>
            <a:endParaRPr lang="nb-NO" sz="2800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b="1" dirty="0" smtClean="0">
                <a:solidFill>
                  <a:schemeClr val="accent1"/>
                </a:solidFill>
              </a:rPr>
              <a:t>If the p-value &gt; 0.05 the variance is equal</a:t>
            </a:r>
            <a:r>
              <a:rPr lang="nb-NO" sz="2800" dirty="0" smtClean="0">
                <a:solidFill>
                  <a:schemeClr val="accent1"/>
                </a:solidFill>
              </a:rPr>
              <a:t>, </a:t>
            </a:r>
            <a:r>
              <a:rPr lang="nb-NO" sz="2800" b="1" dirty="0" smtClean="0">
                <a:solidFill>
                  <a:schemeClr val="accent1"/>
                </a:solidFill>
              </a:rPr>
              <a:t/>
            </a:r>
            <a:br>
              <a:rPr lang="nb-NO" sz="2800" b="1" dirty="0" smtClean="0">
                <a:solidFill>
                  <a:schemeClr val="accent1"/>
                </a:solidFill>
              </a:rPr>
            </a:br>
            <a:r>
              <a:rPr lang="nb-NO" sz="2800" b="1" dirty="0" smtClean="0">
                <a:solidFill>
                  <a:schemeClr val="accent1"/>
                </a:solidFill>
              </a:rPr>
              <a:t>then read the </a:t>
            </a:r>
            <a:r>
              <a:rPr lang="nb-NO" sz="2800" b="1" dirty="0" smtClean="0">
                <a:solidFill>
                  <a:srgbClr val="FF0000"/>
                </a:solidFill>
              </a:rPr>
              <a:t>first line </a:t>
            </a:r>
            <a:r>
              <a:rPr lang="nb-NO" sz="2000" dirty="0" smtClean="0">
                <a:solidFill>
                  <a:schemeClr val="accent1"/>
                </a:solidFill>
              </a:rPr>
              <a:t>(of the Independent Samples T test) </a:t>
            </a:r>
            <a:endParaRPr lang="nb-NO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5286497"/>
            <a:ext cx="93610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47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9269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Independent Samples T test is calculated for two cases: </a:t>
            </a:r>
            <a:r>
              <a:rPr lang="nb-NO" sz="2800" b="1" dirty="0" smtClean="0"/>
              <a:t>equal or different variance in the two groups.</a:t>
            </a:r>
            <a:endParaRPr lang="nb-NO" sz="2800" dirty="0" smtClean="0"/>
          </a:p>
          <a:p>
            <a:r>
              <a:rPr lang="nb-NO" sz="2800" dirty="0" smtClean="0"/>
              <a:t>Levene’s test check the null hypotesis of </a:t>
            </a:r>
            <a:r>
              <a:rPr lang="nb-NO" sz="2800" b="1" dirty="0" smtClean="0">
                <a:solidFill>
                  <a:srgbClr val="FF0000"/>
                </a:solidFill>
              </a:rPr>
              <a:t>equal</a:t>
            </a:r>
            <a:r>
              <a:rPr lang="nb-NO" sz="2800" dirty="0" smtClean="0"/>
              <a:t> variance.</a:t>
            </a:r>
            <a:endParaRPr lang="nb-NO" sz="2800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accent1"/>
                </a:solidFill>
              </a:rPr>
              <a:t>If the p-value &gt; 0.05 the variance is equal, </a:t>
            </a:r>
            <a:br>
              <a:rPr lang="nb-NO" sz="2800" dirty="0" smtClean="0">
                <a:solidFill>
                  <a:schemeClr val="accent1"/>
                </a:solidFill>
              </a:rPr>
            </a:br>
            <a:r>
              <a:rPr lang="nb-NO" sz="2800" dirty="0" smtClean="0">
                <a:solidFill>
                  <a:schemeClr val="accent1"/>
                </a:solidFill>
              </a:rPr>
              <a:t>then read the </a:t>
            </a:r>
            <a:r>
              <a:rPr lang="nb-NO" sz="2800" dirty="0" smtClean="0">
                <a:solidFill>
                  <a:srgbClr val="FF0000"/>
                </a:solidFill>
              </a:rPr>
              <a:t>first line</a:t>
            </a:r>
            <a:endParaRPr lang="nb-NO" sz="2000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b="1" dirty="0" smtClean="0">
                <a:solidFill>
                  <a:schemeClr val="accent1"/>
                </a:solidFill>
              </a:rPr>
              <a:t>If the p-value &lt; 0.05 the variance is different</a:t>
            </a:r>
            <a:r>
              <a:rPr lang="nb-NO" sz="2800" dirty="0" smtClean="0">
                <a:solidFill>
                  <a:schemeClr val="accent1"/>
                </a:solidFill>
              </a:rPr>
              <a:t>,</a:t>
            </a:r>
            <a:r>
              <a:rPr lang="nb-NO" sz="2800" b="1" dirty="0" smtClean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5896" y="5301208"/>
            <a:ext cx="36004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48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98372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Independent Samples T test is calculated for two cases: </a:t>
            </a:r>
            <a:r>
              <a:rPr lang="nb-NO" sz="2800" b="1" dirty="0" smtClean="0"/>
              <a:t>equal or different variance in the two groups.</a:t>
            </a:r>
            <a:endParaRPr lang="nb-NO" sz="2800" dirty="0" smtClean="0"/>
          </a:p>
          <a:p>
            <a:r>
              <a:rPr lang="nb-NO" sz="2800" dirty="0" smtClean="0"/>
              <a:t>Levene’s test check the null hypotesis of </a:t>
            </a:r>
            <a:r>
              <a:rPr lang="nb-NO" sz="2800" b="1" dirty="0" smtClean="0">
                <a:solidFill>
                  <a:srgbClr val="FF0000"/>
                </a:solidFill>
              </a:rPr>
              <a:t>equal</a:t>
            </a:r>
            <a:r>
              <a:rPr lang="nb-NO" sz="2800" dirty="0" smtClean="0"/>
              <a:t> variance.</a:t>
            </a:r>
            <a:endParaRPr lang="nb-NO" sz="2800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accent1"/>
                </a:solidFill>
              </a:rPr>
              <a:t>If the p-value &gt; 0.05 the variance is equal, </a:t>
            </a:r>
            <a:br>
              <a:rPr lang="nb-NO" sz="2800" dirty="0" smtClean="0">
                <a:solidFill>
                  <a:schemeClr val="accent1"/>
                </a:solidFill>
              </a:rPr>
            </a:br>
            <a:r>
              <a:rPr lang="nb-NO" sz="2800" dirty="0" smtClean="0">
                <a:solidFill>
                  <a:schemeClr val="accent1"/>
                </a:solidFill>
              </a:rPr>
              <a:t>then read the </a:t>
            </a:r>
            <a:r>
              <a:rPr lang="nb-NO" sz="2800" dirty="0" smtClean="0">
                <a:solidFill>
                  <a:srgbClr val="FF0000"/>
                </a:solidFill>
              </a:rPr>
              <a:t>first line</a:t>
            </a:r>
            <a:endParaRPr lang="nb-NO" sz="2000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b="1" dirty="0" smtClean="0">
                <a:solidFill>
                  <a:schemeClr val="accent1"/>
                </a:solidFill>
              </a:rPr>
              <a:t>If the p-value &lt; 0.05 the variance is different</a:t>
            </a:r>
            <a:r>
              <a:rPr lang="nb-NO" sz="2800" dirty="0" smtClean="0">
                <a:solidFill>
                  <a:schemeClr val="accent1"/>
                </a:solidFill>
              </a:rPr>
              <a:t>,</a:t>
            </a:r>
            <a:r>
              <a:rPr lang="nb-NO" sz="2800" b="1" dirty="0" smtClean="0">
                <a:solidFill>
                  <a:schemeClr val="accent1"/>
                </a:solidFill>
              </a:rPr>
              <a:t> </a:t>
            </a:r>
            <a:br>
              <a:rPr lang="nb-NO" sz="2800" b="1" dirty="0" smtClean="0">
                <a:solidFill>
                  <a:schemeClr val="accent1"/>
                </a:solidFill>
              </a:rPr>
            </a:br>
            <a:r>
              <a:rPr lang="nb-NO" sz="2800" b="1" dirty="0" smtClean="0">
                <a:solidFill>
                  <a:schemeClr val="accent1"/>
                </a:solidFill>
              </a:rPr>
              <a:t>then read the </a:t>
            </a:r>
            <a:r>
              <a:rPr lang="nb-NO" sz="2800" b="1" dirty="0" smtClean="0">
                <a:solidFill>
                  <a:srgbClr val="FF0000"/>
                </a:solidFill>
              </a:rPr>
              <a:t>second line </a:t>
            </a:r>
            <a:r>
              <a:rPr lang="nb-NO" sz="2000" dirty="0" smtClean="0">
                <a:solidFill>
                  <a:schemeClr val="accent1"/>
                </a:solidFill>
              </a:rPr>
              <a:t>(of the Independent Samples T test) </a:t>
            </a:r>
            <a:endParaRPr lang="nb-NO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9830" y="5517232"/>
            <a:ext cx="1008112" cy="3282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49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4544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Example</a:t>
            </a:r>
            <a:endParaRPr lang="nb-NO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9406948"/>
              </p:ext>
            </p:extLst>
          </p:nvPr>
        </p:nvGraphicFramePr>
        <p:xfrm>
          <a:off x="971600" y="1484784"/>
          <a:ext cx="7200800" cy="4258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2447"/>
                <a:gridCol w="3628353"/>
              </a:tblGrid>
              <a:tr h="473202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Paired Observations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Independent Samples</a:t>
                      </a:r>
                      <a:endParaRPr lang="nb-NO" sz="2400" dirty="0"/>
                    </a:p>
                  </a:txBody>
                  <a:tcPr/>
                </a:tc>
              </a:tr>
              <a:tr h="851764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Before and after treatment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dirty="0" smtClean="0"/>
                        <a:t>Men and</a:t>
                      </a:r>
                      <a:r>
                        <a:rPr lang="nb-NO" sz="2400" baseline="0" dirty="0" smtClean="0"/>
                        <a:t> women</a:t>
                      </a:r>
                      <a:endParaRPr lang="nb-NO" sz="2400" dirty="0"/>
                    </a:p>
                  </a:txBody>
                  <a:tcPr/>
                </a:tc>
              </a:tr>
              <a:tr h="123032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Two different treatments on the same subject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Treatment and placebo in two independent groups</a:t>
                      </a:r>
                      <a:endParaRPr lang="nb-NO" sz="2400" dirty="0" smtClean="0"/>
                    </a:p>
                  </a:txBody>
                  <a:tcPr/>
                </a:tc>
              </a:tr>
              <a:tr h="123032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Treatment and placebo with identical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twins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Case and</a:t>
                      </a:r>
                      <a:r>
                        <a:rPr lang="nb-NO" sz="2400" baseline="0" dirty="0" smtClean="0"/>
                        <a:t> control</a:t>
                      </a:r>
                      <a:endParaRPr lang="nb-NO" sz="2400" dirty="0"/>
                    </a:p>
                  </a:txBody>
                  <a:tcPr/>
                </a:tc>
              </a:tr>
              <a:tr h="473202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…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…</a:t>
                      </a:r>
                      <a:endParaRPr lang="nb-NO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7219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systolic blood pressure in smokers and non-smokers, </a:t>
            </a:r>
            <a:r>
              <a:rPr lang="en-US" sz="2800" dirty="0" err="1" smtClean="0"/>
              <a:t>Levene's</a:t>
            </a:r>
            <a:r>
              <a:rPr lang="en-US" sz="2800" dirty="0" smtClean="0"/>
              <a:t> test is </a:t>
            </a:r>
            <a:r>
              <a:rPr lang="en-US" sz="2800" b="1" dirty="0" smtClean="0"/>
              <a:t>not significant</a:t>
            </a:r>
            <a:r>
              <a:rPr lang="en-US" sz="2800" dirty="0" smtClean="0"/>
              <a:t> (p = 0.7). </a:t>
            </a:r>
            <a:br>
              <a:rPr lang="en-US" sz="2800" dirty="0" smtClean="0"/>
            </a:br>
            <a:r>
              <a:rPr lang="en-US" sz="2800" dirty="0" smtClean="0"/>
              <a:t>So, we assume </a:t>
            </a:r>
            <a:r>
              <a:rPr lang="en-US" sz="2800" b="1" dirty="0" smtClean="0"/>
              <a:t>equal variance</a:t>
            </a:r>
            <a:r>
              <a:rPr lang="en-US" sz="2800" dirty="0" smtClean="0"/>
              <a:t> in the two groups</a:t>
            </a:r>
            <a:endParaRPr lang="nb-NO" sz="2800" b="1" dirty="0" smtClean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123728" y="1628800"/>
            <a:ext cx="1728192" cy="37444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50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33977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systolic blood pressure in smokers and non-smokers, </a:t>
            </a:r>
            <a:r>
              <a:rPr lang="en-US" sz="2800" dirty="0" err="1" smtClean="0"/>
              <a:t>Levene's</a:t>
            </a:r>
            <a:r>
              <a:rPr lang="en-US" sz="2800" dirty="0" smtClean="0"/>
              <a:t> test is </a:t>
            </a:r>
            <a:r>
              <a:rPr lang="en-US" sz="2800" b="1" dirty="0" smtClean="0"/>
              <a:t>not significant</a:t>
            </a:r>
            <a:r>
              <a:rPr lang="en-US" sz="2800" dirty="0" smtClean="0"/>
              <a:t> (p = 0.7). </a:t>
            </a:r>
            <a:br>
              <a:rPr lang="en-US" sz="2800" dirty="0" smtClean="0"/>
            </a:br>
            <a:r>
              <a:rPr lang="en-US" sz="2800" dirty="0" smtClean="0"/>
              <a:t>So, we assume </a:t>
            </a:r>
            <a:r>
              <a:rPr lang="en-US" sz="2800" b="1" dirty="0" smtClean="0"/>
              <a:t>equal variance</a:t>
            </a:r>
            <a:r>
              <a:rPr lang="en-US" sz="2800" dirty="0" smtClean="0"/>
              <a:t> in the two groups</a:t>
            </a:r>
            <a:endParaRPr lang="nb-NO" sz="2800" b="1" dirty="0" smtClean="0"/>
          </a:p>
          <a:p>
            <a:r>
              <a:rPr lang="nb-NO" sz="2800" dirty="0" smtClean="0"/>
              <a:t>and we use the </a:t>
            </a:r>
            <a:r>
              <a:rPr lang="nb-NO" sz="2800" b="1" dirty="0" smtClean="0"/>
              <a:t>first line</a:t>
            </a:r>
            <a:r>
              <a:rPr lang="nb-NO" sz="2800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8064" y="5301208"/>
            <a:ext cx="64807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2627784" y="3789040"/>
            <a:ext cx="50405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51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3764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473" y="260648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systolic blood pressure in smokers and non-smokers, </a:t>
            </a:r>
            <a:r>
              <a:rPr lang="en-US" sz="2800" dirty="0" err="1" smtClean="0"/>
              <a:t>Levene's</a:t>
            </a:r>
            <a:r>
              <a:rPr lang="en-US" sz="2800" dirty="0" smtClean="0"/>
              <a:t> test is </a:t>
            </a:r>
            <a:r>
              <a:rPr lang="en-US" sz="2800" b="1" dirty="0" smtClean="0"/>
              <a:t>not significant</a:t>
            </a:r>
            <a:r>
              <a:rPr lang="en-US" sz="2800" dirty="0" smtClean="0"/>
              <a:t> (p = 0.7). </a:t>
            </a:r>
            <a:br>
              <a:rPr lang="en-US" sz="2800" dirty="0" smtClean="0"/>
            </a:br>
            <a:r>
              <a:rPr lang="en-US" sz="2800" dirty="0" smtClean="0"/>
              <a:t>So, we assume </a:t>
            </a:r>
            <a:r>
              <a:rPr lang="en-US" sz="2800" b="1" dirty="0" smtClean="0"/>
              <a:t>equal variance</a:t>
            </a:r>
            <a:r>
              <a:rPr lang="en-US" sz="2800" dirty="0" smtClean="0"/>
              <a:t> in the two groups</a:t>
            </a:r>
            <a:endParaRPr lang="nb-NO" sz="2800" b="1" dirty="0" smtClean="0"/>
          </a:p>
          <a:p>
            <a:r>
              <a:rPr lang="nb-NO" sz="2800" dirty="0" smtClean="0"/>
              <a:t>and we use the </a:t>
            </a:r>
            <a:r>
              <a:rPr lang="nb-NO" sz="2800" b="1" dirty="0" smtClean="0"/>
              <a:t>first line</a:t>
            </a:r>
            <a:r>
              <a:rPr lang="nb-NO" sz="2800" dirty="0" smtClean="0"/>
              <a:t>. T</a:t>
            </a:r>
            <a:r>
              <a:rPr lang="en-US" sz="2800" dirty="0" smtClean="0"/>
              <a:t>he </a:t>
            </a:r>
            <a:r>
              <a:rPr lang="en-US" sz="2800" b="1" dirty="0" smtClean="0"/>
              <a:t>p-value</a:t>
            </a:r>
            <a:r>
              <a:rPr lang="en-US" sz="2800" dirty="0" smtClean="0"/>
              <a:t> for the mean difference  the groups is </a:t>
            </a:r>
            <a:r>
              <a:rPr lang="en-US" sz="2800" b="1" dirty="0" smtClean="0"/>
              <a:t>not significant.</a:t>
            </a:r>
            <a:endParaRPr lang="nb-NO" sz="2800" dirty="0" smtClean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52</a:t>
            </a:fld>
            <a:endParaRPr lang="nb-NO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/>
          <p:nvPr/>
        </p:nvSpPr>
        <p:spPr>
          <a:xfrm>
            <a:off x="5148064" y="5301208"/>
            <a:ext cx="64807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5"/>
          <p:cNvSpPr/>
          <p:nvPr/>
        </p:nvSpPr>
        <p:spPr>
          <a:xfrm>
            <a:off x="2627784" y="3789040"/>
            <a:ext cx="50405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ctangle 1"/>
          <p:cNvSpPr/>
          <p:nvPr/>
        </p:nvSpPr>
        <p:spPr>
          <a:xfrm>
            <a:off x="3563888" y="2492896"/>
            <a:ext cx="5292080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b-NO" sz="2800" b="1" dirty="0" smtClean="0"/>
              <a:t>Conclusion: There is no effect of smoking on blood pressure. </a:t>
            </a:r>
            <a:br>
              <a:rPr lang="nb-NO" sz="2800" b="1" dirty="0" smtClean="0"/>
            </a:br>
            <a:r>
              <a:rPr lang="nb-NO" sz="2800" b="1" dirty="0" smtClean="0"/>
              <a:t/>
            </a:r>
            <a:br>
              <a:rPr lang="nb-NO" sz="2800" b="1" dirty="0" smtClean="0"/>
            </a:br>
            <a:r>
              <a:rPr lang="nb-NO" sz="2800" b="1" dirty="0" smtClean="0"/>
              <a:t>Strange?</a:t>
            </a:r>
            <a:endParaRPr lang="nb-NO" sz="2800" b="1" dirty="0"/>
          </a:p>
        </p:txBody>
      </p:sp>
    </p:spTree>
    <p:extLst>
      <p:ext uri="{BB962C8B-B14F-4D97-AF65-F5344CB8AC3E}">
        <p14:creationId xmlns="" xmlns:p14="http://schemas.microsoft.com/office/powerpoint/2010/main" val="16178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Exercise</a:t>
            </a:r>
            <a:r>
              <a:rPr lang="nb-NO" dirty="0" smtClean="0"/>
              <a:t> 2b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Caerphilly</a:t>
            </a:r>
            <a:r>
              <a:rPr lang="en-US" dirty="0" smtClean="0"/>
              <a:t> study recorded many different lifestyle markers and variables from blood, as smoking (</a:t>
            </a:r>
            <a:r>
              <a:rPr lang="nb-NO" dirty="0" smtClean="0"/>
              <a:t>«</a:t>
            </a:r>
            <a:r>
              <a:rPr lang="nb-NO" b="1" dirty="0" err="1" smtClean="0">
                <a:solidFill>
                  <a:srgbClr val="00B050"/>
                </a:solidFill>
              </a:rPr>
              <a:t>cursmoke</a:t>
            </a:r>
            <a:r>
              <a:rPr lang="nb-NO" dirty="0" smtClean="0"/>
              <a:t>»</a:t>
            </a:r>
            <a:r>
              <a:rPr lang="en-US" dirty="0" smtClean="0"/>
              <a:t>) and HDL cholesterol (</a:t>
            </a:r>
            <a:r>
              <a:rPr lang="nb-NO" dirty="0" smtClean="0"/>
              <a:t>«</a:t>
            </a:r>
            <a:r>
              <a:rPr lang="nb-NO" b="1" dirty="0" err="1" smtClean="0">
                <a:solidFill>
                  <a:srgbClr val="00B050"/>
                </a:solidFill>
              </a:rPr>
              <a:t>hdlchol</a:t>
            </a:r>
            <a:r>
              <a:rPr lang="nb-NO" dirty="0"/>
              <a:t>»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Determine if the level of </a:t>
            </a:r>
            <a:r>
              <a:rPr lang="en-US" b="1" dirty="0" smtClean="0"/>
              <a:t>HLD cholesterol </a:t>
            </a:r>
            <a:r>
              <a:rPr lang="en-US" dirty="0" smtClean="0"/>
              <a:t>is different between </a:t>
            </a:r>
            <a:r>
              <a:rPr lang="en-US" b="1" dirty="0" smtClean="0"/>
              <a:t>smokers</a:t>
            </a:r>
            <a:r>
              <a:rPr lang="en-US" dirty="0" smtClean="0"/>
              <a:t> and </a:t>
            </a:r>
            <a:r>
              <a:rPr lang="en-US" b="1" dirty="0" smtClean="0"/>
              <a:t>non-smokers</a:t>
            </a:r>
            <a:r>
              <a:rPr lang="en-US" dirty="0" smtClean="0"/>
              <a:t>.</a:t>
            </a:r>
            <a:endParaRPr lang="nb-NO" i="1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53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8344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Normality</a:t>
            </a:r>
            <a:endParaRPr lang="nb-NO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66775"/>
            <a:ext cx="4613221" cy="369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674"/>
          <a:stretch/>
        </p:blipFill>
        <p:spPr bwMode="auto">
          <a:xfrm>
            <a:off x="4644008" y="2086853"/>
            <a:ext cx="4376167" cy="371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54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0366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There are some observations (5-10) that are far from the line, but they are just a small portion of around 800 units in each group. It seems okay to assume normality.</a:t>
            </a:r>
            <a:endParaRPr lang="nb-NO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4343619" cy="348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20889"/>
            <a:ext cx="4426435" cy="354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55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18307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12" y="371554"/>
            <a:ext cx="8229600" cy="4525963"/>
          </a:xfrm>
        </p:spPr>
        <p:txBody>
          <a:bodyPr/>
          <a:lstStyle/>
          <a:p>
            <a:r>
              <a:rPr lang="en-US" dirty="0" err="1" smtClean="0"/>
              <a:t>Levene's</a:t>
            </a:r>
            <a:r>
              <a:rPr lang="en-US" dirty="0" smtClean="0"/>
              <a:t> test is not significant, so we can assume </a:t>
            </a:r>
            <a:r>
              <a:rPr lang="en-US" b="1" dirty="0" smtClean="0"/>
              <a:t>equal variance in both groups</a:t>
            </a:r>
            <a:r>
              <a:rPr lang="en-US" dirty="0" smtClean="0"/>
              <a:t>.</a:t>
            </a:r>
            <a:endParaRPr lang="nb-NO" dirty="0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" y="2311761"/>
            <a:ext cx="9252520" cy="266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8012" y="4327004"/>
            <a:ext cx="36004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56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7826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12" y="371554"/>
            <a:ext cx="8342060" cy="4525963"/>
          </a:xfrm>
        </p:spPr>
        <p:txBody>
          <a:bodyPr/>
          <a:lstStyle/>
          <a:p>
            <a:r>
              <a:rPr lang="en-US" dirty="0" err="1" smtClean="0"/>
              <a:t>Levene's</a:t>
            </a:r>
            <a:r>
              <a:rPr lang="en-US" dirty="0" smtClean="0"/>
              <a:t> test is not significant, so we can assume equal variance in both groups.</a:t>
            </a:r>
            <a:endParaRPr lang="nb-NO" dirty="0" smtClean="0"/>
          </a:p>
          <a:p>
            <a:r>
              <a:rPr lang="en-US" dirty="0" smtClean="0"/>
              <a:t>The p-value (</a:t>
            </a:r>
            <a:r>
              <a:rPr lang="en-US" b="1" dirty="0" smtClean="0"/>
              <a:t>p=0.028</a:t>
            </a:r>
            <a:r>
              <a:rPr lang="en-US" dirty="0" smtClean="0"/>
              <a:t>) is less than 0.05 so there is a </a:t>
            </a:r>
            <a:r>
              <a:rPr lang="en-US" b="1" dirty="0" smtClean="0"/>
              <a:t>significant difference</a:t>
            </a:r>
            <a:r>
              <a:rPr lang="en-US" dirty="0" smtClean="0"/>
              <a:t> in LDL cholesterol between smokers and non-smokers.</a:t>
            </a:r>
            <a:endParaRPr lang="nb-NO" dirty="0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" y="3645024"/>
            <a:ext cx="9252520" cy="266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80112" y="5661248"/>
            <a:ext cx="43204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57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27008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12" y="371554"/>
            <a:ext cx="8414068" cy="4525963"/>
          </a:xfrm>
        </p:spPr>
        <p:txBody>
          <a:bodyPr/>
          <a:lstStyle/>
          <a:p>
            <a:r>
              <a:rPr lang="en-US" dirty="0" err="1" smtClean="0"/>
              <a:t>Levene's</a:t>
            </a:r>
            <a:r>
              <a:rPr lang="en-US" dirty="0" smtClean="0"/>
              <a:t> test is not significant, so we can assume equal variance in both groups.</a:t>
            </a:r>
            <a:endParaRPr lang="nb-NO" dirty="0" smtClean="0"/>
          </a:p>
          <a:p>
            <a:r>
              <a:rPr lang="en-US" dirty="0" smtClean="0"/>
              <a:t>The p-value (p=0.028) is less than 0.05 so there is a significant difference in LDL cholesterol between smokers and non-smokers.</a:t>
            </a:r>
            <a:endParaRPr lang="nb-NO" dirty="0" smtClean="0"/>
          </a:p>
          <a:p>
            <a:r>
              <a:rPr lang="en-US" dirty="0" smtClean="0"/>
              <a:t>But is this difference </a:t>
            </a:r>
            <a:r>
              <a:rPr lang="en-US" b="1" dirty="0" smtClean="0"/>
              <a:t>clinically relevant?</a:t>
            </a:r>
            <a:r>
              <a:rPr lang="nb-NO" b="1" dirty="0" smtClean="0"/>
              <a:t>?</a:t>
            </a:r>
            <a:endParaRPr lang="nb-NO" b="1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" y="3645024"/>
            <a:ext cx="9252520" cy="266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00192" y="5661248"/>
            <a:ext cx="43204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58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48352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Non-parametric test</a:t>
            </a:r>
            <a:endParaRPr lang="nb-NO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 may happen that variables you are interested in are </a:t>
            </a:r>
            <a:r>
              <a:rPr lang="en-US" b="1" dirty="0" smtClean="0"/>
              <a:t>not normally distributed</a:t>
            </a:r>
            <a:r>
              <a:rPr lang="en-US" dirty="0" smtClean="0"/>
              <a:t>. For example, the distribution can be very skewed or have many extreme values / outliers.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59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40799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Paired or independent sample in SPSS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We need to set up the data differently </a:t>
            </a:r>
            <a:br>
              <a:rPr lang="en-US" sz="2800" dirty="0" smtClean="0"/>
            </a:br>
            <a:r>
              <a:rPr lang="en-US" sz="2800" dirty="0" smtClean="0"/>
              <a:t>for the paired and the independent setup.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pPr marL="0" indent="0">
              <a:buNone/>
            </a:pPr>
            <a:r>
              <a:rPr lang="en-US" sz="2800" dirty="0" smtClean="0"/>
              <a:t>   </a:t>
            </a:r>
            <a:r>
              <a:rPr lang="nb-NO" sz="2800" dirty="0" smtClean="0"/>
              <a:t>	          Paired			   Independent </a:t>
            </a:r>
            <a:endParaRPr lang="nb-NO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210" b="19198"/>
          <a:stretch/>
        </p:blipFill>
        <p:spPr bwMode="auto">
          <a:xfrm>
            <a:off x="1162046" y="2786058"/>
            <a:ext cx="2838450" cy="337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31" b="4789"/>
          <a:stretch/>
        </p:blipFill>
        <p:spPr bwMode="auto">
          <a:xfrm>
            <a:off x="4976833" y="2786058"/>
            <a:ext cx="2524125" cy="330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1934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Non-parametric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 may happen that variables you are interested in are </a:t>
            </a:r>
            <a:r>
              <a:rPr lang="en-US" b="1" dirty="0" smtClean="0"/>
              <a:t>not normally distributed</a:t>
            </a:r>
            <a:r>
              <a:rPr lang="en-US" dirty="0" smtClean="0"/>
              <a:t>. For example, the distribution can be very skewed or have many extreme values / outliers.</a:t>
            </a:r>
            <a:endParaRPr lang="nb-NO" dirty="0" smtClean="0"/>
          </a:p>
          <a:p>
            <a:pPr marL="0" indent="0">
              <a:buNone/>
            </a:pPr>
            <a:r>
              <a:rPr lang="en-US" dirty="0" smtClean="0"/>
              <a:t>There are two possibilities</a:t>
            </a:r>
            <a:r>
              <a:rPr lang="nb-NO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nb-NO" b="1" dirty="0" smtClean="0"/>
              <a:t>Transformation of the variable</a:t>
            </a:r>
          </a:p>
          <a:p>
            <a:pPr marL="514350" indent="-514350">
              <a:buFont typeface="+mj-lt"/>
              <a:buAutoNum type="arabicPeriod"/>
            </a:pPr>
            <a:r>
              <a:rPr lang="nb-NO" b="1" dirty="0" smtClean="0"/>
              <a:t>Non-parametric test. 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60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2049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0" y="2683888"/>
            <a:ext cx="5155852" cy="413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979" y="188640"/>
            <a:ext cx="4165485" cy="359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220" y="247186"/>
            <a:ext cx="44018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L</a:t>
            </a:r>
            <a:r>
              <a:rPr lang="en-US" dirty="0" err="1" smtClean="0"/>
              <a:t>ook</a:t>
            </a:r>
            <a:r>
              <a:rPr lang="en-US" dirty="0" smtClean="0"/>
              <a:t> at the distribution of triglycerides (mg/</a:t>
            </a:r>
            <a:r>
              <a:rPr lang="en-US" dirty="0" err="1" smtClean="0"/>
              <a:t>dL</a:t>
            </a:r>
            <a:r>
              <a:rPr lang="en-US" dirty="0" smtClean="0"/>
              <a:t>) in the </a:t>
            </a:r>
            <a:r>
              <a:rPr lang="en-US" dirty="0" err="1" smtClean="0"/>
              <a:t>Caerphilly</a:t>
            </a:r>
            <a:r>
              <a:rPr lang="en-US" dirty="0" smtClean="0"/>
              <a:t> study.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Not normally distributed!</a:t>
            </a:r>
            <a:endParaRPr lang="nb-NO" dirty="0" smtClean="0">
              <a:solidFill>
                <a:srgbClr val="FF0000"/>
              </a:solidFill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752" y="3573016"/>
            <a:ext cx="4099712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61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4620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We want to test the difference in triglycerides between smokers and non-smokers, but we </a:t>
            </a:r>
            <a:r>
              <a:rPr lang="en-US" b="1" dirty="0" smtClean="0"/>
              <a:t>cannot use the t-test directly.</a:t>
            </a:r>
          </a:p>
          <a:p>
            <a:r>
              <a:rPr lang="en-US" dirty="0" smtClean="0"/>
              <a:t>An alternative is to use a </a:t>
            </a:r>
            <a:r>
              <a:rPr lang="en-US" b="1" dirty="0" smtClean="0"/>
              <a:t>non-parametric test </a:t>
            </a:r>
            <a:r>
              <a:rPr lang="en-US" dirty="0" smtClean="0"/>
              <a:t>and the most common are:</a:t>
            </a:r>
            <a:endParaRPr lang="nb-NO" dirty="0" smtClean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62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3456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320479"/>
          </a:xfrm>
        </p:spPr>
        <p:txBody>
          <a:bodyPr>
            <a:normAutofit/>
          </a:bodyPr>
          <a:lstStyle/>
          <a:p>
            <a:r>
              <a:rPr lang="en-US" dirty="0" smtClean="0"/>
              <a:t>We want to test the difference in triglycerides between smokers and non-smokers, but we cannot use the t-test directly.</a:t>
            </a:r>
          </a:p>
          <a:p>
            <a:r>
              <a:rPr lang="en-US" dirty="0" smtClean="0"/>
              <a:t>An alternative is to use a non-parametric test and the most common are:</a:t>
            </a:r>
            <a:endParaRPr lang="nb-NO" dirty="0" smtClean="0"/>
          </a:p>
          <a:p>
            <a:pPr marL="1314450" lvl="2" indent="-514350"/>
            <a:r>
              <a:rPr lang="nb-NO" sz="2800" dirty="0" smtClean="0">
                <a:solidFill>
                  <a:srgbClr val="FF0000"/>
                </a:solidFill>
              </a:rPr>
              <a:t>Wilcoxon signed rank test </a:t>
            </a:r>
            <a:r>
              <a:rPr lang="nb-NO" sz="2800" dirty="0" smtClean="0"/>
              <a:t>for </a:t>
            </a:r>
            <a:r>
              <a:rPr lang="nb-NO" sz="2800" b="1" dirty="0" err="1" smtClean="0"/>
              <a:t>paired</a:t>
            </a:r>
            <a:r>
              <a:rPr lang="nb-NO" sz="2800" b="1" dirty="0" smtClean="0"/>
              <a:t> samples</a:t>
            </a:r>
          </a:p>
          <a:p>
            <a:pPr marL="1314450" lvl="2" indent="-514350"/>
            <a:r>
              <a:rPr lang="nb-NO" sz="2800" dirty="0" smtClean="0">
                <a:solidFill>
                  <a:srgbClr val="FF0000"/>
                </a:solidFill>
              </a:rPr>
              <a:t>Mann-Whitney U test </a:t>
            </a:r>
            <a:r>
              <a:rPr lang="en-US" sz="2800" dirty="0" smtClean="0"/>
              <a:t>for </a:t>
            </a:r>
            <a:r>
              <a:rPr lang="en-US" sz="2800" b="1" dirty="0" smtClean="0"/>
              <a:t>independent sample </a:t>
            </a:r>
            <a:r>
              <a:rPr lang="en-US" sz="2800" dirty="0" smtClean="0"/>
              <a:t>(also called Wilcoxon rank sum test)</a:t>
            </a:r>
            <a:endParaRPr lang="nb-NO" sz="2800" dirty="0" smtClean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63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5395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We want to test the difference in triglycerides between smokers and non-smokers, but we cannot use the t-test directly.</a:t>
            </a:r>
          </a:p>
          <a:p>
            <a:r>
              <a:rPr lang="en-US" dirty="0" smtClean="0"/>
              <a:t>An alternative is to use a non-parametric test and the most common are:</a:t>
            </a:r>
            <a:endParaRPr lang="nb-NO" dirty="0" smtClean="0"/>
          </a:p>
          <a:p>
            <a:pPr marL="1314450" lvl="2" indent="-514350"/>
            <a:r>
              <a:rPr lang="nb-NO" sz="2800" dirty="0" smtClean="0">
                <a:solidFill>
                  <a:srgbClr val="FF0000"/>
                </a:solidFill>
              </a:rPr>
              <a:t>Wilcoxon signed rank test </a:t>
            </a:r>
            <a:r>
              <a:rPr lang="nb-NO" sz="2800" dirty="0" smtClean="0"/>
              <a:t>for </a:t>
            </a:r>
            <a:r>
              <a:rPr lang="nb-NO" sz="2800" b="1" dirty="0" err="1" smtClean="0"/>
              <a:t>paired</a:t>
            </a:r>
            <a:r>
              <a:rPr lang="nb-NO" sz="2800" b="1" dirty="0" smtClean="0"/>
              <a:t> samples</a:t>
            </a:r>
          </a:p>
          <a:p>
            <a:pPr marL="1314450" lvl="2" indent="-514350"/>
            <a:r>
              <a:rPr lang="nb-NO" sz="2800" dirty="0" smtClean="0">
                <a:solidFill>
                  <a:srgbClr val="FF0000"/>
                </a:solidFill>
              </a:rPr>
              <a:t>Mann-Whitney U test </a:t>
            </a:r>
            <a:r>
              <a:rPr lang="en-US" sz="2800" dirty="0" smtClean="0"/>
              <a:t>for </a:t>
            </a:r>
            <a:r>
              <a:rPr lang="en-US" sz="2800" b="1" dirty="0" smtClean="0"/>
              <a:t>independent sample </a:t>
            </a:r>
            <a:r>
              <a:rPr lang="en-US" sz="2800" dirty="0" smtClean="0"/>
              <a:t>(also called Wilcoxon rank sum test)</a:t>
            </a:r>
            <a:endParaRPr lang="nb-NO" sz="2800" dirty="0" smtClean="0"/>
          </a:p>
          <a:p>
            <a:r>
              <a:rPr lang="en-US" sz="2800" dirty="0" smtClean="0"/>
              <a:t>To test the difference </a:t>
            </a:r>
            <a:r>
              <a:rPr lang="en-US" sz="2800" dirty="0"/>
              <a:t>of triglycerides </a:t>
            </a:r>
            <a:r>
              <a:rPr lang="en-US" sz="2800" dirty="0" smtClean="0"/>
              <a:t>in smokers and non-smokers, we need an</a:t>
            </a:r>
            <a:r>
              <a:rPr lang="en-US" dirty="0" smtClean="0"/>
              <a:t> </a:t>
            </a:r>
            <a:r>
              <a:rPr lang="en-US" b="1" dirty="0" smtClean="0"/>
              <a:t>independent sample test </a:t>
            </a:r>
            <a:r>
              <a:rPr lang="en-US" dirty="0" smtClean="0"/>
              <a:t>as the Mann-Whitney U test.</a:t>
            </a:r>
            <a:endParaRPr lang="nb-NO" dirty="0" smtClean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64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93529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1219438"/>
            <a:ext cx="5311933" cy="512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nb-NO" smtClean="0"/>
              <a:t>Alt. 1: Mann-Whitney </a:t>
            </a:r>
            <a:r>
              <a:rPr lang="nb-NO" dirty="0" smtClean="0"/>
              <a:t>U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41764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Go to </a:t>
            </a:r>
            <a:br>
              <a:rPr lang="nb-NO" sz="2800" dirty="0" smtClean="0"/>
            </a:br>
            <a:r>
              <a:rPr lang="nb-NO" sz="2800" dirty="0" smtClean="0"/>
              <a:t>«</a:t>
            </a:r>
            <a:r>
              <a:rPr lang="nb-NO" sz="2800" b="1" dirty="0" smtClean="0"/>
              <a:t>Analyze =&gt; </a:t>
            </a:r>
            <a:br>
              <a:rPr lang="nb-NO" sz="2800" b="1" dirty="0" smtClean="0"/>
            </a:br>
            <a:r>
              <a:rPr lang="nb-NO" sz="2800" b="1" dirty="0" smtClean="0"/>
              <a:t>Non-parametric test </a:t>
            </a:r>
            <a:r>
              <a:rPr lang="nb-NO" sz="2800" dirty="0" smtClean="0"/>
              <a:t>=&gt;</a:t>
            </a:r>
          </a:p>
          <a:p>
            <a:pPr marL="0" indent="0">
              <a:buNone/>
            </a:pPr>
            <a:r>
              <a:rPr lang="nb-NO" sz="2800" b="1" dirty="0" smtClean="0"/>
              <a:t>Legacy Dialogs </a:t>
            </a:r>
            <a:r>
              <a:rPr lang="nb-NO" sz="2800" dirty="0" smtClean="0"/>
              <a:t>=&gt; </a:t>
            </a:r>
            <a:br>
              <a:rPr lang="nb-NO" sz="2800" dirty="0" smtClean="0"/>
            </a:br>
            <a:r>
              <a:rPr lang="nb-NO" sz="2800" b="1" dirty="0" smtClean="0"/>
              <a:t>2 Independent Samples</a:t>
            </a:r>
            <a:r>
              <a:rPr lang="nb-NO" sz="2800" dirty="0" smtClean="0"/>
              <a:t>»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65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7197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2576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491880" y="2060848"/>
            <a:ext cx="2880320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66</a:t>
            </a:fld>
            <a:endParaRPr lang="nb-NO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476672"/>
            <a:ext cx="504056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test has the same set-up as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Independent Samples T test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Triglyceride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 Variable List</a:t>
            </a:r>
            <a:endParaRPr kumimoji="0" lang="nb-NO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35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2576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067944" y="3429000"/>
            <a:ext cx="2416869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67</a:t>
            </a:fld>
            <a:endParaRPr lang="nb-NO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7544" y="476672"/>
            <a:ext cx="504056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test has the same set-up as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Independent Samples T test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Move Triglyceride to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 Variable List,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Smoker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Grouping </a:t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Variable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click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b-NO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«Define Groups»</a:t>
            </a:r>
          </a:p>
        </p:txBody>
      </p:sp>
    </p:spTree>
    <p:extLst>
      <p:ext uri="{BB962C8B-B14F-4D97-AF65-F5344CB8AC3E}">
        <p14:creationId xmlns="" xmlns:p14="http://schemas.microsoft.com/office/powerpoint/2010/main" val="211242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2576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500" y="1575842"/>
            <a:ext cx="42386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211960" y="3212976"/>
            <a:ext cx="2152622" cy="1584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68</a:t>
            </a:fld>
            <a:endParaRPr lang="nb-NO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7544" y="476672"/>
            <a:ext cx="504056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test has the same set-up as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Independent Samples T test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Move Triglyceride to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 Variable List,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Smoker to Grouping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Variable and click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«Define Groups»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(non-smoker)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enter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(smoker)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2</a:t>
            </a: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515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504056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The test has the same set-up as </a:t>
            </a:r>
            <a:br>
              <a:rPr lang="en-US" sz="2800" dirty="0" smtClean="0"/>
            </a:br>
            <a:r>
              <a:rPr lang="en-US" sz="2800" dirty="0" smtClean="0"/>
              <a:t>the </a:t>
            </a:r>
            <a:r>
              <a:rPr lang="nb-NO" sz="2800" dirty="0" smtClean="0"/>
              <a:t>Independent Samples T test</a:t>
            </a:r>
          </a:p>
          <a:p>
            <a:r>
              <a:rPr lang="en-US" sz="2800" dirty="0" smtClean="0"/>
              <a:t>Move Triglyceride to </a:t>
            </a:r>
            <a:br>
              <a:rPr lang="en-US" sz="2800" dirty="0" smtClean="0"/>
            </a:br>
            <a:r>
              <a:rPr lang="en-US" sz="2800" dirty="0" smtClean="0"/>
              <a:t>Test Variable List, </a:t>
            </a:r>
            <a:br>
              <a:rPr lang="en-US" sz="2800" dirty="0" smtClean="0"/>
            </a:br>
            <a:r>
              <a:rPr lang="en-US" sz="2800" dirty="0" smtClean="0"/>
              <a:t>Smoker to Grouping </a:t>
            </a:r>
            <a:br>
              <a:rPr lang="en-US" sz="2800" dirty="0" smtClean="0"/>
            </a:br>
            <a:r>
              <a:rPr lang="en-US" sz="2800" dirty="0" smtClean="0"/>
              <a:t>Variable and click </a:t>
            </a:r>
            <a:br>
              <a:rPr lang="en-US" sz="2800" dirty="0" smtClean="0"/>
            </a:br>
            <a:r>
              <a:rPr lang="nb-NO" sz="2800" dirty="0" smtClean="0"/>
              <a:t>«Define Groups»</a:t>
            </a:r>
          </a:p>
          <a:p>
            <a:r>
              <a:rPr lang="en-US" sz="2800" dirty="0" smtClean="0"/>
              <a:t>Enter 0 (non-smoker)</a:t>
            </a:r>
            <a:br>
              <a:rPr lang="en-US" sz="2800" dirty="0" smtClean="0"/>
            </a:br>
            <a:r>
              <a:rPr lang="en-US" sz="2800" dirty="0" smtClean="0"/>
              <a:t> as Group 1, enter 1 </a:t>
            </a:r>
            <a:br>
              <a:rPr lang="en-US" sz="2800" dirty="0" smtClean="0"/>
            </a:br>
            <a:r>
              <a:rPr lang="en-US" sz="2800" dirty="0" smtClean="0"/>
              <a:t>(smoker) as Group 2</a:t>
            </a:r>
            <a:r>
              <a:rPr lang="nb-NO" sz="2800" dirty="0" smtClean="0"/>
              <a:t>.</a:t>
            </a:r>
          </a:p>
          <a:p>
            <a:r>
              <a:rPr lang="nb-NO" sz="2800" dirty="0" smtClean="0"/>
              <a:t>Select«</a:t>
            </a:r>
            <a:r>
              <a:rPr lang="nb-NO" sz="2800" b="1" dirty="0" smtClean="0"/>
              <a:t>Mann-Whitney U test</a:t>
            </a:r>
            <a:r>
              <a:rPr lang="nb-NO" sz="2800" dirty="0" smtClean="0"/>
              <a:t>» under Test type. </a:t>
            </a:r>
          </a:p>
          <a:p>
            <a:r>
              <a:rPr lang="nb-NO" sz="2800" dirty="0" smtClean="0"/>
              <a:t>Press «</a:t>
            </a:r>
            <a:r>
              <a:rPr lang="nb-NO" sz="2800" b="1" dirty="0" smtClean="0"/>
              <a:t>OK</a:t>
            </a:r>
            <a:r>
              <a:rPr lang="nb-NO" sz="2800" dirty="0" smtClean="0"/>
              <a:t>»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2576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575842"/>
            <a:ext cx="42576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396511" y="4077072"/>
            <a:ext cx="496783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69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5941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T-test &amp; normality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If the variables are approximately normal</a:t>
            </a:r>
            <a:endParaRPr lang="nb-NO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b-NO" b="1" dirty="0" smtClean="0">
                <a:solidFill>
                  <a:schemeClr val="accent1"/>
                </a:solidFill>
              </a:rPr>
              <a:t>T-test</a:t>
            </a:r>
            <a:endParaRPr lang="nb-NO" b="1" dirty="0">
              <a:solidFill>
                <a:schemeClr val="accent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9997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b-NO" dirty="0" smtClean="0"/>
              <a:t>Output</a:t>
            </a:r>
            <a:endParaRPr lang="nb-NO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628800"/>
            <a:ext cx="4596442" cy="37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052736"/>
            <a:ext cx="37444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The </a:t>
            </a:r>
            <a:r>
              <a:rPr lang="nb-NO" sz="2800" b="1" dirty="0" smtClean="0"/>
              <a:t>p-value </a:t>
            </a:r>
            <a:r>
              <a:rPr lang="nb-NO" sz="2800" dirty="0" smtClean="0"/>
              <a:t>of the test is under</a:t>
            </a:r>
          </a:p>
          <a:p>
            <a:r>
              <a:rPr lang="nb-NO" sz="2800" dirty="0" smtClean="0"/>
              <a:t>”Asymp. Sig (2-tailed)”. </a:t>
            </a:r>
          </a:p>
          <a:p>
            <a:endParaRPr lang="nb-NO" sz="2800" dirty="0"/>
          </a:p>
          <a:p>
            <a:r>
              <a:rPr lang="en-US" sz="2800" dirty="0" smtClean="0"/>
              <a:t>In this case, the p-value is </a:t>
            </a:r>
            <a:r>
              <a:rPr lang="en-US" sz="2800" b="1" dirty="0" smtClean="0"/>
              <a:t>not significant </a:t>
            </a:r>
            <a:r>
              <a:rPr lang="en-US" sz="2800" dirty="0" smtClean="0"/>
              <a:t>and we cannot say that there is a difference in the triglyceride level between smokers and non-smokers.</a:t>
            </a:r>
            <a:endParaRPr lang="nb-NO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6203760" y="4726523"/>
            <a:ext cx="43204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70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9752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Alt. 2: Transforming data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571184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In some cases a transformation of the data can approximate a normal distribution, for example to a </a:t>
            </a:r>
            <a:r>
              <a:rPr lang="nb-NO" b="1" dirty="0" smtClean="0"/>
              <a:t>logaritmic-scale</a:t>
            </a:r>
            <a:r>
              <a:rPr lang="nb-NO" dirty="0" smtClean="0"/>
              <a:t>. So, we can use the </a:t>
            </a:r>
            <a:r>
              <a:rPr lang="nb-NO" b="1" dirty="0" smtClean="0"/>
              <a:t>T-test</a:t>
            </a:r>
            <a:r>
              <a:rPr lang="nb-NO" dirty="0" smtClean="0"/>
              <a:t> on the trasformed variable.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Go to «</a:t>
            </a:r>
            <a:r>
              <a:rPr lang="nb-NO" b="1" dirty="0" smtClean="0"/>
              <a:t>Transform</a:t>
            </a:r>
            <a:r>
              <a:rPr lang="nb-NO" dirty="0" smtClean="0"/>
              <a:t> =&gt;</a:t>
            </a:r>
          </a:p>
          <a:p>
            <a:pPr marL="0" indent="0">
              <a:buNone/>
            </a:pPr>
            <a:r>
              <a:rPr lang="nb-NO" b="1" dirty="0" err="1" smtClean="0"/>
              <a:t>Compute</a:t>
            </a:r>
            <a:r>
              <a:rPr lang="nb-NO" b="1" dirty="0" smtClean="0"/>
              <a:t> variable</a:t>
            </a:r>
            <a:r>
              <a:rPr lang="nb-NO" dirty="0" smtClean="0"/>
              <a:t>»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7077"/>
            <a:ext cx="4355976" cy="33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71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4960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52736"/>
            <a:ext cx="5327823" cy="42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76672"/>
            <a:ext cx="44644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Enter the name of the new variable in </a:t>
            </a:r>
            <a:br>
              <a:rPr lang="nb-NO" sz="3200" dirty="0" smtClean="0"/>
            </a:br>
            <a:r>
              <a:rPr lang="nb-NO" sz="3200" dirty="0" smtClean="0"/>
              <a:t>«</a:t>
            </a:r>
            <a:r>
              <a:rPr lang="nb-NO" sz="3200" b="1" dirty="0" smtClean="0"/>
              <a:t>Target </a:t>
            </a:r>
            <a:r>
              <a:rPr lang="nb-NO" sz="3200" b="1" dirty="0"/>
              <a:t>variable</a:t>
            </a:r>
            <a:r>
              <a:rPr lang="nb-NO" sz="3200" dirty="0"/>
              <a:t>»      </a:t>
            </a:r>
            <a:r>
              <a:rPr lang="nb-NO" sz="3200" dirty="0" smtClean="0"/>
              <a:t/>
            </a:r>
            <a:br>
              <a:rPr lang="nb-NO" sz="3200" dirty="0" smtClean="0"/>
            </a:br>
            <a:r>
              <a:rPr lang="nb-NO" sz="3200" dirty="0" smtClean="0">
                <a:solidFill>
                  <a:srgbClr val="FF0000"/>
                </a:solidFill>
              </a:rPr>
              <a:t>NB! </a:t>
            </a:r>
            <a:r>
              <a:rPr lang="nb-NO" sz="3200" dirty="0" smtClean="0"/>
              <a:t>No spaces </a:t>
            </a:r>
            <a:br>
              <a:rPr lang="nb-NO" sz="3200" dirty="0" smtClean="0"/>
            </a:br>
            <a:r>
              <a:rPr lang="nb-NO" sz="3200" dirty="0" smtClean="0"/>
              <a:t>in the name!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3200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99992" y="692696"/>
            <a:ext cx="3448" cy="72568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72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5738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048" b="50000"/>
          <a:stretch/>
        </p:blipFill>
        <p:spPr bwMode="auto">
          <a:xfrm>
            <a:off x="3563888" y="1124744"/>
            <a:ext cx="528785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76672"/>
            <a:ext cx="439248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Enter the name of the new variable in </a:t>
            </a:r>
            <a:br>
              <a:rPr lang="nb-NO" sz="3200" dirty="0" smtClean="0"/>
            </a:br>
            <a:r>
              <a:rPr lang="nb-NO" sz="3200" dirty="0" smtClean="0"/>
              <a:t>«</a:t>
            </a:r>
            <a:r>
              <a:rPr lang="nb-NO" sz="3200" b="1" dirty="0" smtClean="0"/>
              <a:t>Target variable</a:t>
            </a:r>
            <a:r>
              <a:rPr lang="nb-NO" sz="3200" dirty="0" smtClean="0"/>
              <a:t>»      </a:t>
            </a:r>
            <a:br>
              <a:rPr lang="nb-NO" sz="3200" dirty="0" smtClean="0"/>
            </a:br>
            <a:r>
              <a:rPr lang="nb-NO" sz="3200" dirty="0" smtClean="0">
                <a:solidFill>
                  <a:srgbClr val="FF0000"/>
                </a:solidFill>
              </a:rPr>
              <a:t>NB! </a:t>
            </a:r>
            <a:r>
              <a:rPr lang="nb-NO" sz="3200" dirty="0" smtClean="0"/>
              <a:t>No spaces </a:t>
            </a:r>
            <a:br>
              <a:rPr lang="nb-NO" sz="3200" dirty="0" smtClean="0"/>
            </a:br>
            <a:r>
              <a:rPr lang="nb-NO" sz="3200" dirty="0" smtClean="0"/>
              <a:t>in the name!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 Write </a:t>
            </a:r>
            <a:br>
              <a:rPr lang="nb-NO" sz="3200" dirty="0" smtClean="0"/>
            </a:br>
            <a:r>
              <a:rPr lang="nb-NO" sz="3200" b="1" dirty="0" smtClean="0"/>
              <a:t>Lg10(</a:t>
            </a:r>
            <a:r>
              <a:rPr lang="nb-NO" sz="3200" b="1" i="1" dirty="0" smtClean="0"/>
              <a:t>variable</a:t>
            </a:r>
            <a:r>
              <a:rPr lang="nb-NO" sz="3200" b="1" dirty="0" smtClean="0"/>
              <a:t>)</a:t>
            </a:r>
            <a:r>
              <a:rPr lang="nb-NO" sz="3200" dirty="0" smtClean="0"/>
              <a:t>                       Ln(</a:t>
            </a:r>
            <a:r>
              <a:rPr lang="nb-NO" sz="3200" i="1" dirty="0" smtClean="0"/>
              <a:t>variable</a:t>
            </a:r>
            <a:r>
              <a:rPr lang="nb-NO" sz="3200" dirty="0" smtClean="0"/>
              <a:t>) in           «</a:t>
            </a:r>
            <a:r>
              <a:rPr lang="nb-NO" sz="3200" b="1" dirty="0" smtClean="0"/>
              <a:t>Numeric</a:t>
            </a:r>
            <a:r>
              <a:rPr lang="nb-NO" sz="3200" b="1" dirty="0"/>
              <a:t> </a:t>
            </a:r>
            <a:r>
              <a:rPr lang="nb-NO" sz="3200" b="1" dirty="0" smtClean="0"/>
              <a:t>Expression</a:t>
            </a:r>
            <a:r>
              <a:rPr lang="nb-NO" sz="3200" dirty="0" smtClean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Click«</a:t>
            </a:r>
            <a:r>
              <a:rPr lang="nb-NO" sz="3200" b="1" dirty="0" smtClean="0"/>
              <a:t>OK</a:t>
            </a:r>
            <a:r>
              <a:rPr lang="nb-NO" sz="3200" dirty="0" smtClean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050040" y="1772816"/>
            <a:ext cx="2919629" cy="24482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73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5080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07295"/>
            <a:ext cx="4248472" cy="6114203"/>
          </a:xfrm>
        </p:spPr>
        <p:txBody>
          <a:bodyPr>
            <a:normAutofit/>
          </a:bodyPr>
          <a:lstStyle/>
          <a:p>
            <a:r>
              <a:rPr lang="en-US" dirty="0" smtClean="0"/>
              <a:t>It provides a new variable called </a:t>
            </a:r>
            <a:r>
              <a:rPr lang="nb-NO" dirty="0" smtClean="0"/>
              <a:t> </a:t>
            </a:r>
            <a:r>
              <a:rPr lang="nb-NO" b="1" i="1" dirty="0" smtClean="0"/>
              <a:t>LogTrig</a:t>
            </a:r>
            <a:r>
              <a:rPr lang="nb-NO" dirty="0" smtClean="0"/>
              <a:t>, logarithm </a:t>
            </a:r>
            <a:br>
              <a:rPr lang="nb-NO" dirty="0" smtClean="0"/>
            </a:br>
            <a:r>
              <a:rPr lang="nb-NO" dirty="0" smtClean="0"/>
              <a:t>of the variable </a:t>
            </a:r>
            <a:r>
              <a:rPr lang="nb-NO" i="1" dirty="0" smtClean="0"/>
              <a:t>trig</a:t>
            </a:r>
            <a:r>
              <a:rPr lang="nb-NO" dirty="0" smtClean="0"/>
              <a:t>.  </a:t>
            </a:r>
          </a:p>
          <a:p>
            <a:r>
              <a:rPr lang="nb-NO" dirty="0" smtClean="0"/>
              <a:t> </a:t>
            </a:r>
            <a:r>
              <a:rPr lang="en-US" dirty="0" smtClean="0"/>
              <a:t>If we’re lucky, </a:t>
            </a:r>
            <a:br>
              <a:rPr lang="en-US" dirty="0" smtClean="0"/>
            </a:br>
            <a:r>
              <a:rPr lang="en-US" dirty="0" smtClean="0"/>
              <a:t>the new variable </a:t>
            </a:r>
            <a:r>
              <a:rPr lang="nb-NO" dirty="0" smtClean="0"/>
              <a:t>«</a:t>
            </a:r>
            <a:r>
              <a:rPr lang="en-US" dirty="0" err="1" smtClean="0"/>
              <a:t>LogTrig</a:t>
            </a:r>
            <a:r>
              <a:rPr lang="nb-NO" dirty="0" smtClean="0"/>
              <a:t>»</a:t>
            </a:r>
            <a:r>
              <a:rPr lang="en-US" dirty="0" smtClean="0"/>
              <a:t> is </a:t>
            </a:r>
            <a:br>
              <a:rPr lang="en-US" dirty="0" smtClean="0"/>
            </a:br>
            <a:r>
              <a:rPr lang="en-US" b="1" dirty="0" smtClean="0"/>
              <a:t>normally distributed </a:t>
            </a:r>
            <a:endParaRPr lang="nb-NO" b="1" dirty="0" smtClean="0"/>
          </a:p>
          <a:p>
            <a:r>
              <a:rPr lang="nb-NO" dirty="0" smtClean="0"/>
              <a:t>We check </a:t>
            </a:r>
            <a:r>
              <a:rPr lang="nb-NO" i="1" dirty="0" smtClean="0"/>
              <a:t>LogTrig</a:t>
            </a:r>
            <a:endParaRPr lang="nb-NO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734" y="620688"/>
            <a:ext cx="42862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79993" y="3174504"/>
            <a:ext cx="4320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8265217" y="3174504"/>
            <a:ext cx="4320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74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6043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Looks pretty good! Can use T-test.</a:t>
            </a:r>
            <a:endParaRPr lang="nb-N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2" y="1484784"/>
            <a:ext cx="5541889" cy="44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475252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75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96782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/>
          <a:lstStyle/>
          <a:p>
            <a:r>
              <a:rPr lang="nb-NO" dirty="0" err="1" smtClean="0"/>
              <a:t>Exercise</a:t>
            </a:r>
            <a:r>
              <a:rPr lang="nb-NO" dirty="0" smtClean="0"/>
              <a:t> 2c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844824"/>
            <a:ext cx="6923112" cy="428133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Log-transform </a:t>
            </a:r>
            <a:r>
              <a:rPr lang="en-US" b="1" dirty="0" smtClean="0"/>
              <a:t>triglyceride </a:t>
            </a:r>
            <a:r>
              <a:rPr lang="en-US" dirty="0" smtClean="0"/>
              <a:t>(</a:t>
            </a:r>
            <a:r>
              <a:rPr lang="nb-NO" dirty="0" smtClean="0"/>
              <a:t>«</a:t>
            </a:r>
            <a:r>
              <a:rPr lang="nb-NO" b="1" dirty="0" err="1" smtClean="0">
                <a:solidFill>
                  <a:srgbClr val="00B050"/>
                </a:solidFill>
              </a:rPr>
              <a:t>trig</a:t>
            </a:r>
            <a:r>
              <a:rPr lang="nb-NO" dirty="0" smtClean="0"/>
              <a:t>»)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and test the difference of the </a:t>
            </a:r>
            <a:br>
              <a:rPr lang="en-US" dirty="0" smtClean="0"/>
            </a:br>
            <a:r>
              <a:rPr lang="en-US" dirty="0" smtClean="0"/>
              <a:t>log-triglyceride average between smokers and non-smokers (</a:t>
            </a:r>
            <a:r>
              <a:rPr lang="nb-NO" dirty="0" smtClean="0"/>
              <a:t>«</a:t>
            </a:r>
            <a:r>
              <a:rPr lang="nb-NO" b="1" dirty="0" err="1" smtClean="0">
                <a:solidFill>
                  <a:srgbClr val="00B050"/>
                </a:solidFill>
              </a:rPr>
              <a:t>cursmoke</a:t>
            </a:r>
            <a:r>
              <a:rPr lang="nb-NO" dirty="0" smtClean="0"/>
              <a:t>»</a:t>
            </a:r>
            <a:r>
              <a:rPr lang="en-US" dirty="0" smtClean="0"/>
              <a:t>)</a:t>
            </a:r>
            <a:r>
              <a:rPr lang="nb-NO" dirty="0" smtClean="0"/>
              <a:t>. </a:t>
            </a:r>
            <a:endParaRPr lang="nb-NO" i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76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6542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501008"/>
            <a:ext cx="8229600" cy="3057203"/>
          </a:xfrm>
        </p:spPr>
        <p:txBody>
          <a:bodyPr/>
          <a:lstStyle/>
          <a:p>
            <a:r>
              <a:rPr lang="en-US" dirty="0" smtClean="0"/>
              <a:t>The difference in the triglyceride level on the log scale between smokers and non-smokers</a:t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b="1" dirty="0" smtClean="0"/>
              <a:t>not significant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Same conclusion as before.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" y="76200"/>
            <a:ext cx="910932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77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0498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879" y="2276872"/>
            <a:ext cx="5627052" cy="414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9" y="3140968"/>
            <a:ext cx="3528392" cy="1287016"/>
          </a:xfrm>
        </p:spPr>
        <p:txBody>
          <a:bodyPr/>
          <a:lstStyle/>
          <a:p>
            <a:r>
              <a:rPr lang="nb-NO" b="1" dirty="0" smtClean="0"/>
              <a:t>Regression</a:t>
            </a: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3"/>
            <a:ext cx="8856984" cy="27363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may also want to investigate the relationship between two continuous variables, </a:t>
            </a:r>
            <a:br>
              <a:rPr lang="en-US" dirty="0" smtClean="0"/>
            </a:br>
            <a:r>
              <a:rPr lang="en-US" dirty="0" smtClean="0"/>
              <a:t>for example BMI and cholesterol.</a:t>
            </a:r>
            <a:br>
              <a:rPr lang="en-US" dirty="0" smtClean="0"/>
            </a:br>
            <a:r>
              <a:rPr lang="en-US" dirty="0" smtClean="0"/>
              <a:t>This can be done graphically, with the scatter plot from in Part 1, or ...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78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87736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976664"/>
          </a:xfrm>
        </p:spPr>
        <p:txBody>
          <a:bodyPr>
            <a:normAutofit/>
          </a:bodyPr>
          <a:lstStyle/>
          <a:p>
            <a:r>
              <a:rPr lang="en-US" dirty="0" smtClean="0"/>
              <a:t>The relationship between the variables can also be studied through a regression model:</a:t>
            </a:r>
            <a:endParaRPr lang="nb-NO" dirty="0" smtClean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79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5142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T-test &amp; normality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If the variables are approximately normal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b="1" dirty="0" smtClean="0">
                <a:solidFill>
                  <a:schemeClr val="accent1"/>
                </a:solidFill>
              </a:rPr>
              <a:t>T-test</a:t>
            </a:r>
          </a:p>
          <a:p>
            <a:pPr marL="0" indent="0">
              <a:buNone/>
            </a:pPr>
            <a:r>
              <a:rPr lang="nb-NO" sz="2800" dirty="0" smtClean="0"/>
              <a:t>If the variables are far from normality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b="1" dirty="0" smtClean="0">
                <a:solidFill>
                  <a:schemeClr val="accent1"/>
                </a:solidFill>
              </a:rPr>
              <a:t>Non-parametric test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b="1" dirty="0" smtClean="0">
                <a:solidFill>
                  <a:schemeClr val="accent1"/>
                </a:solidFill>
              </a:rPr>
              <a:t>Transformation of data (ex: log-scale)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941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" y="1502668"/>
            <a:ext cx="84867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80</a:t>
            </a:fld>
            <a:endParaRPr lang="nb-NO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692696"/>
            <a:ext cx="8229600" cy="5976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relationship between the variables can also be studied through a regression model: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904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81</a:t>
            </a:fld>
            <a:endParaRPr lang="nb-NO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" y="1502668"/>
            <a:ext cx="84867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692696"/>
            <a:ext cx="8229600" cy="5976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relationship between the variables can also be studied through a regression model: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Two advantages:</a:t>
            </a:r>
            <a:br>
              <a:rPr lang="en-US" sz="3200" dirty="0" smtClean="0"/>
            </a:br>
            <a:r>
              <a:rPr lang="en-US" sz="2800" dirty="0" smtClean="0"/>
              <a:t>- With more independent variables, it will adjust estimates and avoid confounding </a:t>
            </a:r>
            <a:br>
              <a:rPr lang="en-US" sz="2800" dirty="0" smtClean="0"/>
            </a:br>
            <a:r>
              <a:rPr lang="en-US" sz="2800" dirty="0" smtClean="0"/>
              <a:t>- If two groups are coded as 0 and 1, a regression model will give the same answer as the t-test.</a:t>
            </a:r>
          </a:p>
          <a:p>
            <a:pPr marL="342900" lvl="0" indent="-342900">
              <a:spcBef>
                <a:spcPct val="20000"/>
              </a:spcBef>
            </a:pPr>
            <a:endParaRPr kumimoji="0" lang="nb-NO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64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82</a:t>
            </a:fld>
            <a:endParaRPr lang="nb-NO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" y="1502668"/>
            <a:ext cx="84867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692696"/>
            <a:ext cx="8229600" cy="5976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relationship between the variables can also be studied through a regression model: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/>
              <a:t>Two advantages:</a:t>
            </a:r>
            <a:br>
              <a:rPr lang="en-US" sz="3200" dirty="0" smtClean="0"/>
            </a:br>
            <a:r>
              <a:rPr lang="en-US" sz="2800" dirty="0" smtClean="0"/>
              <a:t>- With more independent variables, it will adjust estimates and avoid confounding </a:t>
            </a:r>
            <a:br>
              <a:rPr lang="en-US" sz="2800" dirty="0" smtClean="0"/>
            </a:br>
            <a:r>
              <a:rPr lang="en-US" sz="2800" dirty="0" smtClean="0"/>
              <a:t>- If two groups are coded as 0 and 1, a regression model will give the same answer as the t-test.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b="1" dirty="0" smtClean="0"/>
              <a:t>You can use regression to get a version </a:t>
            </a:r>
            <a:br>
              <a:rPr lang="en-US" sz="3200" b="1" dirty="0" smtClean="0"/>
            </a:br>
            <a:r>
              <a:rPr lang="en-US" sz="3200" b="1" dirty="0" smtClean="0"/>
              <a:t>of the T-test adjusted for other variables.</a:t>
            </a:r>
            <a:endParaRPr kumimoji="0" lang="nb-NO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64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Lexicon in SPSS</a:t>
            </a:r>
            <a:endParaRPr lang="nb-NO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7559" y="1268760"/>
                <a:ext cx="8363272" cy="154076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/>
                        </a:rPr>
                        <m:t>𝑐h𝑜𝑙𝑒𝑠𝑡𝑒𝑟𝑜𝑙</m:t>
                      </m:r>
                      <m:r>
                        <a:rPr lang="nb-NO" i="1">
                          <a:latin typeface="Cambria Math"/>
                        </a:rPr>
                        <m:t> 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𝐵𝑀𝐼</m:t>
                      </m:r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𝑠𝑚𝑜𝑘𝑒𝑟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559" y="1268760"/>
                <a:ext cx="8363272" cy="1540767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11560" y="2492896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5400" dirty="0" smtClean="0"/>
              <a:t>Utfall/outcome - </a:t>
            </a:r>
            <a:r>
              <a:rPr lang="nb-NO" sz="5400" dirty="0" smtClean="0">
                <a:solidFill>
                  <a:srgbClr val="FF0000"/>
                </a:solidFill>
              </a:rPr>
              <a:t>Dependent variable</a:t>
            </a:r>
          </a:p>
        </p:txBody>
      </p:sp>
      <p:sp>
        <p:nvSpPr>
          <p:cNvPr id="5" name="Rectangle 4"/>
          <p:cNvSpPr/>
          <p:nvPr/>
        </p:nvSpPr>
        <p:spPr>
          <a:xfrm>
            <a:off x="777260" y="1628800"/>
            <a:ext cx="2376264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83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2442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Lexicon in SPSS</a:t>
            </a:r>
            <a:endParaRPr lang="nb-NO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7559" y="1268760"/>
                <a:ext cx="8363272" cy="154076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/>
                        </a:rPr>
                        <m:t>𝑐h𝑜𝑙𝑒𝑠𝑡𝑒𝑟𝑜𝑙</m:t>
                      </m:r>
                      <m:r>
                        <a:rPr lang="nb-NO" i="1">
                          <a:latin typeface="Cambria Math"/>
                        </a:rPr>
                        <m:t> 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𝐵𝑀𝐼</m:t>
                      </m:r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𝑠𝑚𝑜𝑘𝑒𝑟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559" y="1268760"/>
                <a:ext cx="8363272" cy="1540767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11560" y="2492896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5400" dirty="0"/>
              <a:t>Utfall/</a:t>
            </a:r>
            <a:r>
              <a:rPr lang="nb-NO" sz="5400" dirty="0" err="1"/>
              <a:t>outcome</a:t>
            </a:r>
            <a:r>
              <a:rPr lang="nb-NO" sz="5400" dirty="0"/>
              <a:t> - Dependent variable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5400" dirty="0" smtClean="0"/>
              <a:t>Covariates, predictors </a:t>
            </a:r>
            <a:r>
              <a:rPr lang="nb-NO" sz="5400" dirty="0"/>
              <a:t>– </a:t>
            </a:r>
            <a:r>
              <a:rPr lang="nb-NO" sz="5400" dirty="0">
                <a:solidFill>
                  <a:srgbClr val="FF0000"/>
                </a:solidFill>
              </a:rPr>
              <a:t>Independent variables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32040" y="1628800"/>
            <a:ext cx="864096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Rectangle 6"/>
          <p:cNvSpPr/>
          <p:nvPr/>
        </p:nvSpPr>
        <p:spPr>
          <a:xfrm>
            <a:off x="6588224" y="1628800"/>
            <a:ext cx="1512168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84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90066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Regression line on the 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184576" cy="4525963"/>
          </a:xfrm>
        </p:spPr>
        <p:txBody>
          <a:bodyPr/>
          <a:lstStyle/>
          <a:p>
            <a:r>
              <a:rPr lang="nb-NO" dirty="0" smtClean="0"/>
              <a:t>Double click on the plot to access the «</a:t>
            </a:r>
            <a:r>
              <a:rPr lang="nb-NO" b="1" dirty="0" smtClean="0"/>
              <a:t>Chart Editor</a:t>
            </a:r>
            <a:r>
              <a:rPr lang="nb-NO" dirty="0" smtClean="0"/>
              <a:t>»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64904"/>
            <a:ext cx="4732759" cy="377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85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8215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022" y="2434547"/>
            <a:ext cx="3971114" cy="384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Regression line on the 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184576" cy="4525963"/>
          </a:xfrm>
        </p:spPr>
        <p:txBody>
          <a:bodyPr/>
          <a:lstStyle/>
          <a:p>
            <a:r>
              <a:rPr lang="nb-NO" dirty="0" smtClean="0"/>
              <a:t>Double click on the plot to access the «Chart Editor»</a:t>
            </a:r>
          </a:p>
          <a:p>
            <a:r>
              <a:rPr lang="nb-NO" b="1" dirty="0" smtClean="0"/>
              <a:t>«Add </a:t>
            </a:r>
            <a:r>
              <a:rPr lang="nb-NO" b="1" dirty="0"/>
              <a:t>Fit line at Total»</a:t>
            </a:r>
          </a:p>
          <a:p>
            <a:endParaRPr lang="nb-NO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44008" y="2780928"/>
            <a:ext cx="1512168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86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97100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Regression line on the 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184576" cy="4525963"/>
          </a:xfrm>
        </p:spPr>
        <p:txBody>
          <a:bodyPr/>
          <a:lstStyle/>
          <a:p>
            <a:r>
              <a:rPr lang="nb-NO" dirty="0" smtClean="0"/>
              <a:t>Double click on the plot to access the «Chart Editor»</a:t>
            </a:r>
          </a:p>
          <a:p>
            <a:r>
              <a:rPr lang="nb-NO" dirty="0" smtClean="0"/>
              <a:t>«Add Fit line at Total»</a:t>
            </a:r>
          </a:p>
          <a:p>
            <a:r>
              <a:rPr lang="nb-NO" dirty="0" smtClean="0"/>
              <a:t>Under «</a:t>
            </a:r>
            <a:r>
              <a:rPr lang="nb-NO" b="1" dirty="0" smtClean="0"/>
              <a:t>Fit Line</a:t>
            </a:r>
            <a:r>
              <a:rPr lang="nb-NO" dirty="0" smtClean="0"/>
              <a:t>»</a:t>
            </a:r>
            <a:endParaRPr lang="nb-NO" dirty="0"/>
          </a:p>
          <a:p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257178" cy="417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779912" y="2060848"/>
            <a:ext cx="3312368" cy="1224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87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77843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Regression line on the 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472608" cy="4525963"/>
          </a:xfrm>
        </p:spPr>
        <p:txBody>
          <a:bodyPr/>
          <a:lstStyle/>
          <a:p>
            <a:r>
              <a:rPr lang="nb-NO" dirty="0" smtClean="0"/>
              <a:t>Double click on the plot to access the «Chart Editor»</a:t>
            </a:r>
          </a:p>
          <a:p>
            <a:r>
              <a:rPr lang="nb-NO" dirty="0" smtClean="0"/>
              <a:t>«Add Fit line at Total»</a:t>
            </a:r>
          </a:p>
          <a:p>
            <a:r>
              <a:rPr lang="nb-NO" dirty="0" smtClean="0"/>
              <a:t>Under «Fit Line»</a:t>
            </a:r>
            <a:br>
              <a:rPr lang="nb-NO" dirty="0" smtClean="0"/>
            </a:br>
            <a:r>
              <a:rPr lang="nb-NO" dirty="0" smtClean="0"/>
              <a:t>«</a:t>
            </a:r>
            <a:r>
              <a:rPr lang="nb-NO" b="1" dirty="0" smtClean="0"/>
              <a:t>Linear</a:t>
            </a:r>
            <a:r>
              <a:rPr lang="nb-NO" dirty="0" smtClean="0"/>
              <a:t>» as «</a:t>
            </a:r>
            <a:r>
              <a:rPr lang="nb-NO" b="1" dirty="0" smtClean="0"/>
              <a:t>Fit method</a:t>
            </a:r>
            <a:r>
              <a:rPr lang="nb-NO" dirty="0" smtClean="0"/>
              <a:t>»</a:t>
            </a:r>
            <a:endParaRPr lang="nb-NO" dirty="0"/>
          </a:p>
          <a:p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257178" cy="417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076056" y="2996954"/>
            <a:ext cx="1296144" cy="8640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88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91394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Regression line on the 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472608" cy="4525963"/>
          </a:xfrm>
        </p:spPr>
        <p:txBody>
          <a:bodyPr/>
          <a:lstStyle/>
          <a:p>
            <a:r>
              <a:rPr lang="nb-NO" dirty="0" smtClean="0"/>
              <a:t>Double click on the plot to access the «Chart Editor»</a:t>
            </a:r>
          </a:p>
          <a:p>
            <a:r>
              <a:rPr lang="nb-NO" dirty="0" smtClean="0"/>
              <a:t>«Add Fit line at Total»</a:t>
            </a:r>
          </a:p>
          <a:p>
            <a:r>
              <a:rPr lang="nb-NO" dirty="0" smtClean="0"/>
              <a:t>Under «Fit Line»</a:t>
            </a:r>
            <a:br>
              <a:rPr lang="nb-NO" dirty="0" smtClean="0"/>
            </a:br>
            <a:r>
              <a:rPr lang="nb-NO" dirty="0" smtClean="0"/>
              <a:t>«Linear» as «Fit method»</a:t>
            </a:r>
            <a:br>
              <a:rPr lang="nb-NO" dirty="0" smtClean="0"/>
            </a:br>
            <a:r>
              <a:rPr lang="nb-NO" dirty="0" smtClean="0"/>
              <a:t>and </a:t>
            </a:r>
            <a:r>
              <a:rPr lang="nb-NO" dirty="0"/>
              <a:t>«</a:t>
            </a:r>
            <a:r>
              <a:rPr lang="nb-NO" b="1" dirty="0"/>
              <a:t>None</a:t>
            </a:r>
            <a:r>
              <a:rPr lang="nb-NO" dirty="0"/>
              <a:t>» </a:t>
            </a:r>
            <a:r>
              <a:rPr lang="nb-NO" dirty="0" smtClean="0"/>
              <a:t>in</a:t>
            </a:r>
            <a:br>
              <a:rPr lang="nb-NO" dirty="0" smtClean="0"/>
            </a:br>
            <a:r>
              <a:rPr lang="nb-NO" dirty="0" smtClean="0"/>
              <a:t>«</a:t>
            </a:r>
            <a:r>
              <a:rPr lang="nb-NO" b="1" dirty="0" smtClean="0"/>
              <a:t>Confidence Intervals</a:t>
            </a:r>
            <a:r>
              <a:rPr lang="nb-NO" dirty="0" smtClean="0"/>
              <a:t>»</a:t>
            </a:r>
            <a:endParaRPr lang="nb-NO" dirty="0"/>
          </a:p>
          <a:p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257178" cy="417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788024" y="4149080"/>
            <a:ext cx="1584176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89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77915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T-test &amp; normality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If the variables are approximately normal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>
                <a:solidFill>
                  <a:schemeClr val="accent1"/>
                </a:solidFill>
              </a:rPr>
              <a:t>T-test</a:t>
            </a:r>
          </a:p>
          <a:p>
            <a:pPr marL="0" indent="0">
              <a:buNone/>
            </a:pPr>
            <a:r>
              <a:rPr lang="nb-NO" sz="2800" dirty="0" smtClean="0"/>
              <a:t>If the variables are far from normal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>
                <a:solidFill>
                  <a:schemeClr val="accent1"/>
                </a:solidFill>
              </a:rPr>
              <a:t>Non-parametric test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>
                <a:solidFill>
                  <a:schemeClr val="accent1"/>
                </a:solidFill>
              </a:rPr>
              <a:t>Transformation of data (ex: log-scale)</a:t>
            </a:r>
            <a:r>
              <a:rPr lang="nb-NO" sz="1600" dirty="0" smtClean="0">
                <a:solidFill>
                  <a:schemeClr val="accent1"/>
                </a:solidFill>
              </a:rPr>
              <a:t/>
            </a:r>
            <a:br>
              <a:rPr lang="nb-NO" sz="1600" dirty="0" smtClean="0">
                <a:solidFill>
                  <a:schemeClr val="accent1"/>
                </a:solidFill>
              </a:rPr>
            </a:br>
            <a:endParaRPr lang="nb-NO" sz="16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b-NO" sz="2800" dirty="0" smtClean="0"/>
              <a:t>Check for normality with visual plots: </a:t>
            </a:r>
          </a:p>
          <a:p>
            <a:pPr marL="1314450" lvl="2" indent="-514350">
              <a:buFont typeface="+mj-lt"/>
              <a:buAutoNum type="arabicPeriod"/>
            </a:pPr>
            <a:r>
              <a:rPr lang="nb-NO" sz="2800" dirty="0" smtClean="0">
                <a:solidFill>
                  <a:srgbClr val="FF0000"/>
                </a:solidFill>
              </a:rPr>
              <a:t>Histogram</a:t>
            </a:r>
            <a:r>
              <a:rPr lang="nb-NO" sz="2800" dirty="0" smtClean="0"/>
              <a:t> (one peak, simmetry)</a:t>
            </a:r>
          </a:p>
          <a:p>
            <a:pPr marL="1314450" lvl="2" indent="-514350">
              <a:buFont typeface="+mj-lt"/>
              <a:buAutoNum type="arabicPeriod"/>
            </a:pPr>
            <a:r>
              <a:rPr lang="nb-NO" sz="2800" dirty="0" smtClean="0">
                <a:solidFill>
                  <a:srgbClr val="FF0000"/>
                </a:solidFill>
              </a:rPr>
              <a:t>Boxplot</a:t>
            </a:r>
            <a:r>
              <a:rPr lang="nb-NO" sz="2800" dirty="0" smtClean="0"/>
              <a:t> (simmetry)</a:t>
            </a:r>
          </a:p>
          <a:p>
            <a:pPr marL="1314450" lvl="2" indent="-514350">
              <a:buFont typeface="+mj-lt"/>
              <a:buAutoNum type="arabicPeriod"/>
            </a:pPr>
            <a:r>
              <a:rPr lang="nb-NO" sz="2800" dirty="0" smtClean="0">
                <a:solidFill>
                  <a:srgbClr val="FF0000"/>
                </a:solidFill>
              </a:rPr>
              <a:t>QQ-plot</a:t>
            </a:r>
            <a:r>
              <a:rPr lang="nb-NO" sz="2800" dirty="0" smtClean="0"/>
              <a:t> (in line, withouth «heavy tails»)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5032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Regression line on the 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472608" cy="5400600"/>
          </a:xfrm>
        </p:spPr>
        <p:txBody>
          <a:bodyPr>
            <a:normAutofit/>
          </a:bodyPr>
          <a:lstStyle/>
          <a:p>
            <a:r>
              <a:rPr lang="nb-NO" dirty="0" smtClean="0"/>
              <a:t>Double click on the plot to access the «Chart Editor»</a:t>
            </a:r>
          </a:p>
          <a:p>
            <a:r>
              <a:rPr lang="nb-NO" dirty="0" smtClean="0"/>
              <a:t>«Add Fit line at Total»</a:t>
            </a:r>
          </a:p>
          <a:p>
            <a:r>
              <a:rPr lang="nb-NO" dirty="0" smtClean="0"/>
              <a:t>Under «Fit Line»</a:t>
            </a:r>
            <a:br>
              <a:rPr lang="nb-NO" dirty="0" smtClean="0"/>
            </a:br>
            <a:r>
              <a:rPr lang="nb-NO" dirty="0" smtClean="0"/>
              <a:t>«Linear» as «Fit method»</a:t>
            </a:r>
            <a:br>
              <a:rPr lang="nb-NO" dirty="0" smtClean="0"/>
            </a:br>
            <a:r>
              <a:rPr lang="nb-NO" dirty="0" smtClean="0"/>
              <a:t>and «None» in</a:t>
            </a:r>
            <a:br>
              <a:rPr lang="nb-NO" dirty="0" smtClean="0"/>
            </a:br>
            <a:r>
              <a:rPr lang="nb-NO" dirty="0" smtClean="0"/>
              <a:t>«Confidence Intervals»</a:t>
            </a:r>
          </a:p>
          <a:p>
            <a:r>
              <a:rPr lang="nb-NO" dirty="0" smtClean="0"/>
              <a:t>Select «</a:t>
            </a:r>
            <a:r>
              <a:rPr lang="nb-NO" b="1" dirty="0" smtClean="0"/>
              <a:t>Attach label to line</a:t>
            </a:r>
            <a:r>
              <a:rPr lang="nb-NO" dirty="0" smtClean="0"/>
              <a:t>» and click </a:t>
            </a:r>
            <a:r>
              <a:rPr lang="nb-NO" dirty="0"/>
              <a:t>«</a:t>
            </a:r>
            <a:r>
              <a:rPr lang="nb-NO" b="1" dirty="0"/>
              <a:t>Apply</a:t>
            </a:r>
            <a:r>
              <a:rPr lang="nb-NO" dirty="0"/>
              <a:t>»</a:t>
            </a:r>
          </a:p>
          <a:p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257178" cy="417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220072" y="5013178"/>
            <a:ext cx="1008112" cy="6480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90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4047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Then we get a </a:t>
            </a:r>
            <a:r>
              <a:rPr lang="en-US" b="1" dirty="0" smtClean="0"/>
              <a:t>regression line</a:t>
            </a:r>
            <a:r>
              <a:rPr lang="en-US" dirty="0" smtClean="0"/>
              <a:t> in the scatter plot that represents the regression model.</a:t>
            </a:r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772816"/>
            <a:ext cx="6076789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91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5603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Regression model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en-US" dirty="0" smtClean="0"/>
              <a:t>We first set up a simple regression model with </a:t>
            </a:r>
            <a:r>
              <a:rPr lang="en-US" b="1" dirty="0" smtClean="0"/>
              <a:t>HDL cholesterol</a:t>
            </a:r>
            <a:r>
              <a:rPr lang="en-US" dirty="0" smtClean="0"/>
              <a:t> as a </a:t>
            </a:r>
            <a:r>
              <a:rPr lang="en-US" b="1" dirty="0" smtClean="0"/>
              <a:t>function of BMI</a:t>
            </a:r>
            <a:r>
              <a:rPr lang="en-US" dirty="0" smtClean="0"/>
              <a:t>.</a:t>
            </a:r>
            <a:endParaRPr lang="nb-NO" dirty="0" smtClean="0"/>
          </a:p>
          <a:p>
            <a:r>
              <a:rPr lang="nb-NO" dirty="0" smtClean="0"/>
              <a:t>Go to «</a:t>
            </a:r>
            <a:r>
              <a:rPr lang="nb-NO" b="1" dirty="0" smtClean="0"/>
              <a:t>Analyze</a:t>
            </a:r>
            <a:r>
              <a:rPr lang="nb-NO" dirty="0" smtClean="0"/>
              <a:t> =&gt; </a:t>
            </a:r>
            <a:r>
              <a:rPr lang="nb-NO" b="1" dirty="0" smtClean="0"/>
              <a:t>Regression</a:t>
            </a:r>
            <a:r>
              <a:rPr lang="nb-NO" dirty="0" smtClean="0"/>
              <a:t> =&gt; </a:t>
            </a:r>
            <a:r>
              <a:rPr lang="nb-NO" b="1" dirty="0" smtClean="0"/>
              <a:t>Linear</a:t>
            </a:r>
            <a:r>
              <a:rPr lang="nb-NO" dirty="0" smtClean="0"/>
              <a:t>»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92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3823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Regression model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en-US" dirty="0" smtClean="0"/>
              <a:t>We first set up a simple regression model with HDL cholesterol as a function of BMI.</a:t>
            </a:r>
            <a:endParaRPr lang="nb-NO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84" y="2348880"/>
            <a:ext cx="4792202" cy="383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2276872"/>
            <a:ext cx="3636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Move the outcome </a:t>
            </a:r>
            <a:r>
              <a:rPr lang="nb-NO" sz="3200" b="1" dirty="0" smtClean="0"/>
              <a:t>HDL cholesterol</a:t>
            </a:r>
            <a:r>
              <a:rPr lang="nb-NO" sz="3200" dirty="0" smtClean="0"/>
              <a:t/>
            </a:r>
            <a:br>
              <a:rPr lang="nb-NO" sz="3200" dirty="0" smtClean="0"/>
            </a:br>
            <a:r>
              <a:rPr lang="nb-NO" sz="3200" dirty="0" smtClean="0"/>
              <a:t>to </a:t>
            </a:r>
            <a:r>
              <a:rPr lang="nb-NO" sz="3200" b="1" dirty="0" smtClean="0"/>
              <a:t>Dependent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635896" y="2924944"/>
            <a:ext cx="252028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93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96608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Regression model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en-US" dirty="0" smtClean="0"/>
              <a:t>We first set up a simple regression model with HDL cholesterol as a function of BMI.</a:t>
            </a:r>
            <a:endParaRPr lang="nb-NO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84" y="2348880"/>
            <a:ext cx="4792202" cy="383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2276872"/>
            <a:ext cx="36362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Move the outcome </a:t>
            </a:r>
            <a:r>
              <a:rPr lang="nb-NO" sz="3200" b="1" dirty="0" smtClean="0"/>
              <a:t>HDL cholesterol</a:t>
            </a:r>
            <a:r>
              <a:rPr lang="nb-NO" sz="3200" dirty="0" smtClean="0"/>
              <a:t/>
            </a:r>
            <a:br>
              <a:rPr lang="nb-NO" sz="3200" dirty="0" smtClean="0"/>
            </a:br>
            <a:r>
              <a:rPr lang="nb-NO" sz="3200" dirty="0" smtClean="0"/>
              <a:t>to </a:t>
            </a:r>
            <a:r>
              <a:rPr lang="nb-NO" sz="3200" b="1" dirty="0" smtClean="0"/>
              <a:t>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Move the covariate(s), </a:t>
            </a:r>
            <a:r>
              <a:rPr lang="nb-NO" sz="3200" b="1" dirty="0" smtClean="0"/>
              <a:t>BMI</a:t>
            </a:r>
            <a:r>
              <a:rPr lang="nb-NO" sz="3200" dirty="0" smtClean="0"/>
              <a:t> to </a:t>
            </a:r>
            <a:r>
              <a:rPr lang="nb-NO" sz="3200" b="1" dirty="0" smtClean="0"/>
              <a:t>Independent</a:t>
            </a:r>
            <a:r>
              <a:rPr lang="nb-NO" sz="3200" dirty="0" smtClean="0"/>
              <a:t>(s).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563888" y="3800366"/>
            <a:ext cx="2592288" cy="12848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94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9765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Regression model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1152128"/>
          </a:xfrm>
        </p:spPr>
        <p:txBody>
          <a:bodyPr>
            <a:normAutofit/>
          </a:bodyPr>
          <a:lstStyle/>
          <a:p>
            <a:r>
              <a:rPr lang="en-US" dirty="0" smtClean="0"/>
              <a:t>We first set up a simple regression model with HDL cholesterol as a function of BMI.</a:t>
            </a:r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84" y="2348880"/>
            <a:ext cx="4792202" cy="383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2276872"/>
            <a:ext cx="36362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Move the outcome HDL cholesterol</a:t>
            </a:r>
            <a:br>
              <a:rPr lang="nb-NO" sz="3200" dirty="0" smtClean="0"/>
            </a:br>
            <a:r>
              <a:rPr lang="nb-NO" sz="3200" dirty="0" smtClean="0"/>
              <a:t>to 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Move the covariate(s), BMI to Independent(s).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Leave «</a:t>
            </a:r>
            <a:r>
              <a:rPr lang="nb-NO" sz="3200" b="1" dirty="0" smtClean="0"/>
              <a:t>Method</a:t>
            </a:r>
            <a:r>
              <a:rPr lang="nb-NO" sz="3200" dirty="0" smtClean="0"/>
              <a:t>» as «</a:t>
            </a:r>
            <a:r>
              <a:rPr lang="nb-NO" sz="3200" b="1" dirty="0" smtClean="0"/>
              <a:t>Enter</a:t>
            </a:r>
            <a:r>
              <a:rPr lang="nb-NO" sz="3200" dirty="0" smtClean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Click «</a:t>
            </a:r>
            <a:r>
              <a:rPr lang="nb-NO" sz="3200" b="1" dirty="0" smtClean="0"/>
              <a:t>OK</a:t>
            </a:r>
            <a:r>
              <a:rPr lang="nb-NO" sz="3200" dirty="0" smtClean="0"/>
              <a:t>»</a:t>
            </a:r>
            <a:endParaRPr lang="nb-NO" sz="32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987824" y="4437112"/>
            <a:ext cx="3584061" cy="15728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95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6278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2736304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Long output!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Look at the bottom:</a:t>
            </a:r>
            <a:endParaRPr lang="nb-NO" dirty="0" smtClean="0"/>
          </a:p>
          <a:p>
            <a:r>
              <a:rPr lang="nb-NO" b="1" dirty="0" smtClean="0"/>
              <a:t>Regression</a:t>
            </a:r>
            <a:br>
              <a:rPr lang="nb-NO" b="1" dirty="0" smtClean="0"/>
            </a:br>
            <a:r>
              <a:rPr lang="nb-NO" b="1" dirty="0" smtClean="0"/>
              <a:t>coefficients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7289"/>
            <a:ext cx="5496069" cy="62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36096" y="6165304"/>
            <a:ext cx="4320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96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97838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2736304" cy="4209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Long output!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Look at the bottom:</a:t>
            </a:r>
            <a:endParaRPr lang="nb-NO" dirty="0" smtClean="0"/>
          </a:p>
          <a:p>
            <a:r>
              <a:rPr lang="nb-NO" dirty="0" smtClean="0"/>
              <a:t>Regression</a:t>
            </a:r>
            <a:br>
              <a:rPr lang="nb-NO" dirty="0" smtClean="0"/>
            </a:br>
            <a:r>
              <a:rPr lang="nb-NO" dirty="0" smtClean="0"/>
              <a:t>coefficients</a:t>
            </a:r>
          </a:p>
          <a:p>
            <a:r>
              <a:rPr lang="nb-NO" b="1" dirty="0" smtClean="0"/>
              <a:t>P-values</a:t>
            </a:r>
            <a:endParaRPr lang="nb-NO" dirty="0" smtClean="0"/>
          </a:p>
          <a:p>
            <a:endParaRPr lang="nb-NO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7289"/>
            <a:ext cx="5496069" cy="62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172400" y="6154533"/>
            <a:ext cx="4320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97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405747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2736304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Long output!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Look at the bottom:</a:t>
            </a:r>
            <a:endParaRPr lang="nb-NO" dirty="0" smtClean="0"/>
          </a:p>
          <a:p>
            <a:r>
              <a:rPr lang="nb-NO" dirty="0" smtClean="0"/>
              <a:t>Regression</a:t>
            </a:r>
            <a:br>
              <a:rPr lang="nb-NO" dirty="0" smtClean="0"/>
            </a:br>
            <a:r>
              <a:rPr lang="nb-NO" dirty="0" smtClean="0"/>
              <a:t>coefficients</a:t>
            </a:r>
          </a:p>
          <a:p>
            <a:r>
              <a:rPr lang="nb-NO" dirty="0" smtClean="0"/>
              <a:t>P-values</a:t>
            </a:r>
          </a:p>
          <a:p>
            <a:r>
              <a:rPr lang="nb-NO" b="1" dirty="0" smtClean="0"/>
              <a:t>Goodness </a:t>
            </a:r>
            <a:br>
              <a:rPr lang="nb-NO" b="1" dirty="0" smtClean="0"/>
            </a:br>
            <a:r>
              <a:rPr lang="nb-NO" b="1" dirty="0" smtClean="0"/>
              <a:t>of fit R</a:t>
            </a:r>
            <a:r>
              <a:rPr lang="nb-NO" b="1" baseline="30000" dirty="0" smtClean="0"/>
              <a:t>2</a:t>
            </a:r>
            <a:r>
              <a:rPr lang="nb-NO" sz="2000" b="1" dirty="0" smtClean="0"/>
              <a:t> (Coefficient of determination)</a:t>
            </a:r>
            <a:endParaRPr lang="nb-NO" sz="3600" b="1" dirty="0"/>
          </a:p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7289"/>
            <a:ext cx="5496069" cy="62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2924944"/>
            <a:ext cx="4320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98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4045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Exercise</a:t>
            </a:r>
            <a:r>
              <a:rPr lang="nb-NO" dirty="0" smtClean="0"/>
              <a:t> 2d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9723"/>
            <a:ext cx="8424936" cy="4525963"/>
          </a:xfrm>
        </p:spPr>
        <p:txBody>
          <a:bodyPr/>
          <a:lstStyle/>
          <a:p>
            <a:r>
              <a:rPr lang="en-US" dirty="0" smtClean="0"/>
              <a:t>Make a regression model with blood pressure (</a:t>
            </a:r>
            <a:r>
              <a:rPr lang="nb-NO" dirty="0" smtClean="0"/>
              <a:t>«</a:t>
            </a:r>
            <a:r>
              <a:rPr lang="nb-NO" b="1" dirty="0" err="1" smtClean="0">
                <a:solidFill>
                  <a:srgbClr val="00B050"/>
                </a:solidFill>
              </a:rPr>
              <a:t>BPbas</a:t>
            </a:r>
            <a:r>
              <a:rPr lang="nb-NO" dirty="0" smtClean="0"/>
              <a:t>»</a:t>
            </a:r>
            <a:r>
              <a:rPr lang="en-US" dirty="0" smtClean="0"/>
              <a:t>) as function of smoking (</a:t>
            </a:r>
            <a:r>
              <a:rPr lang="nb-NO" dirty="0" smtClean="0"/>
              <a:t>«</a:t>
            </a:r>
            <a:r>
              <a:rPr lang="nb-NO" b="1" dirty="0" err="1" smtClean="0">
                <a:solidFill>
                  <a:srgbClr val="00B050"/>
                </a:solidFill>
              </a:rPr>
              <a:t>cursmoke</a:t>
            </a:r>
            <a:r>
              <a:rPr lang="nb-NO" dirty="0" smtClean="0"/>
              <a:t>»</a:t>
            </a:r>
            <a:r>
              <a:rPr lang="en-US" dirty="0" smtClean="0"/>
              <a:t>)</a:t>
            </a:r>
            <a:endParaRPr lang="nb-NO" dirty="0" smtClean="0"/>
          </a:p>
          <a:p>
            <a:r>
              <a:rPr lang="en-US" dirty="0" smtClean="0"/>
              <a:t>Compare the </a:t>
            </a:r>
            <a:r>
              <a:rPr lang="en-US" b="1" dirty="0" smtClean="0"/>
              <a:t>p-value</a:t>
            </a:r>
            <a:r>
              <a:rPr lang="en-US" dirty="0" smtClean="0"/>
              <a:t> of the regression coefficient for the effect of smoking</a:t>
            </a:r>
            <a:br>
              <a:rPr lang="en-US" dirty="0" smtClean="0"/>
            </a:br>
            <a:r>
              <a:rPr lang="en-US" dirty="0" smtClean="0"/>
              <a:t>with the p-value of the t-test comparing smokers and non-smokers (slide 49)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652"/>
          <a:stretch/>
        </p:blipFill>
        <p:spPr bwMode="auto">
          <a:xfrm>
            <a:off x="221476" y="4293096"/>
            <a:ext cx="8922524" cy="156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pPr/>
              <a:t>99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42798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2812</TotalTime>
  <Words>2660</Words>
  <Application>Microsoft Office PowerPoint</Application>
  <PresentationFormat>Presentazione su schermo (4:3)</PresentationFormat>
  <Paragraphs>534</Paragraphs>
  <Slides>112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112</vt:i4>
      </vt:variant>
    </vt:vector>
  </HeadingPairs>
  <TitlesOfParts>
    <vt:vector size="113" baseType="lpstr">
      <vt:lpstr>Office Theme</vt:lpstr>
      <vt:lpstr>Part 2 - Compare average  in different groups </vt:lpstr>
      <vt:lpstr> Comparing average</vt:lpstr>
      <vt:lpstr>Paired or independent sample</vt:lpstr>
      <vt:lpstr>Paired or independent sample</vt:lpstr>
      <vt:lpstr>Example</vt:lpstr>
      <vt:lpstr>Paired or independent sample in SPSS</vt:lpstr>
      <vt:lpstr>T-test &amp; normality</vt:lpstr>
      <vt:lpstr>T-test &amp; normality</vt:lpstr>
      <vt:lpstr>T-test &amp; normality</vt:lpstr>
      <vt:lpstr>T-test for one sample</vt:lpstr>
      <vt:lpstr>T-test for one sample</vt:lpstr>
      <vt:lpstr>T-test for one sample</vt:lpstr>
      <vt:lpstr>T-test for one sample</vt:lpstr>
      <vt:lpstr>Paired-Samples T-test</vt:lpstr>
      <vt:lpstr>Diapositiva 15</vt:lpstr>
      <vt:lpstr>Diapositiva 16</vt:lpstr>
      <vt:lpstr>Diapositiva 17</vt:lpstr>
      <vt:lpstr>Diapositiva 18</vt:lpstr>
      <vt:lpstr>Diapositiva 19</vt:lpstr>
      <vt:lpstr>Paired-Samples T Test</vt:lpstr>
      <vt:lpstr>Paired-Samples T Test</vt:lpstr>
      <vt:lpstr>Paired-Samples T Test</vt:lpstr>
      <vt:lpstr>Diapositiva 23</vt:lpstr>
      <vt:lpstr>Diapositiva 24</vt:lpstr>
      <vt:lpstr>Diapositiva 25</vt:lpstr>
      <vt:lpstr>Diapositiva 26</vt:lpstr>
      <vt:lpstr>Diapositiva 27</vt:lpstr>
      <vt:lpstr>Exercise 2a</vt:lpstr>
      <vt:lpstr>Exercise 2a - Solution</vt:lpstr>
      <vt:lpstr>Steg 2: Paired samples T test</vt:lpstr>
      <vt:lpstr>Steg 2: Paired samples T test</vt:lpstr>
      <vt:lpstr>Independent Samples T test</vt:lpstr>
      <vt:lpstr>How to check normality?</vt:lpstr>
      <vt:lpstr>How to check normality?</vt:lpstr>
      <vt:lpstr>How to check normality?</vt:lpstr>
      <vt:lpstr>How to check normality?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Exercise 2b</vt:lpstr>
      <vt:lpstr>Normality</vt:lpstr>
      <vt:lpstr>There are some observations (5-10) that are far from the line, but they are just a small portion of around 800 units in each group. It seems okay to assume normality.</vt:lpstr>
      <vt:lpstr>Diapositiva 56</vt:lpstr>
      <vt:lpstr>Diapositiva 57</vt:lpstr>
      <vt:lpstr>Diapositiva 58</vt:lpstr>
      <vt:lpstr>Non-parametric test</vt:lpstr>
      <vt:lpstr>Non-parametric test</vt:lpstr>
      <vt:lpstr>Diapositiva 61</vt:lpstr>
      <vt:lpstr>Diapositiva 62</vt:lpstr>
      <vt:lpstr>Diapositiva 63</vt:lpstr>
      <vt:lpstr>Diapositiva 64</vt:lpstr>
      <vt:lpstr>Alt. 1: Mann-Whitney U test</vt:lpstr>
      <vt:lpstr>Diapositiva 66</vt:lpstr>
      <vt:lpstr>Diapositiva 67</vt:lpstr>
      <vt:lpstr>Diapositiva 68</vt:lpstr>
      <vt:lpstr>Diapositiva 69</vt:lpstr>
      <vt:lpstr>Output</vt:lpstr>
      <vt:lpstr>Alt. 2: Transforming data</vt:lpstr>
      <vt:lpstr>Diapositiva 72</vt:lpstr>
      <vt:lpstr>Diapositiva 73</vt:lpstr>
      <vt:lpstr>Diapositiva 74</vt:lpstr>
      <vt:lpstr>Looks pretty good! Can use T-test.</vt:lpstr>
      <vt:lpstr>Exercise 2c</vt:lpstr>
      <vt:lpstr>Diapositiva 77</vt:lpstr>
      <vt:lpstr>Regression</vt:lpstr>
      <vt:lpstr>Diapositiva 79</vt:lpstr>
      <vt:lpstr>Diapositiva 80</vt:lpstr>
      <vt:lpstr>Diapositiva 81</vt:lpstr>
      <vt:lpstr>Diapositiva 82</vt:lpstr>
      <vt:lpstr>Lexicon in SPSS</vt:lpstr>
      <vt:lpstr>Lexicon in SPSS</vt:lpstr>
      <vt:lpstr>Regression line on the scatterplot</vt:lpstr>
      <vt:lpstr>Regression line on the scatterplot</vt:lpstr>
      <vt:lpstr>Regression line on the scatterplot</vt:lpstr>
      <vt:lpstr>Regression line on the scatterplot</vt:lpstr>
      <vt:lpstr>Regression line on the scatterplot</vt:lpstr>
      <vt:lpstr>Regression line on the scatterplot</vt:lpstr>
      <vt:lpstr>Diapositiva 91</vt:lpstr>
      <vt:lpstr>Regression model</vt:lpstr>
      <vt:lpstr>Regression model</vt:lpstr>
      <vt:lpstr>Regression model</vt:lpstr>
      <vt:lpstr>Regression model</vt:lpstr>
      <vt:lpstr>Diapositiva 96</vt:lpstr>
      <vt:lpstr>Diapositiva 97</vt:lpstr>
      <vt:lpstr>Diapositiva 98</vt:lpstr>
      <vt:lpstr>Exercise 2d</vt:lpstr>
      <vt:lpstr>Exercise 2d: Solution</vt:lpstr>
      <vt:lpstr>Exercise 2d: Solution</vt:lpstr>
      <vt:lpstr>Exercise 2d: Solution</vt:lpstr>
      <vt:lpstr>Diapositiva 103</vt:lpstr>
      <vt:lpstr>Blocks</vt:lpstr>
      <vt:lpstr>Method</vt:lpstr>
      <vt:lpstr>Exercise 2e</vt:lpstr>
      <vt:lpstr>Diapositiva 107</vt:lpstr>
      <vt:lpstr>Diapositiva 108</vt:lpstr>
      <vt:lpstr>Diapositiva 109</vt:lpstr>
      <vt:lpstr>Summary</vt:lpstr>
      <vt:lpstr>Summary</vt:lpstr>
      <vt:lpstr>Summary</vt:lpstr>
    </vt:vector>
  </TitlesOfParts>
  <Company>Universitetet i Oslo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SPSS-kurs</dc:title>
  <dc:creator>Kristoffer Herland Hellton</dc:creator>
  <cp:lastModifiedBy>Gianni</cp:lastModifiedBy>
  <cp:revision>216</cp:revision>
  <dcterms:created xsi:type="dcterms:W3CDTF">2015-04-20T15:45:46Z</dcterms:created>
  <dcterms:modified xsi:type="dcterms:W3CDTF">2018-11-05T15:35:13Z</dcterms:modified>
</cp:coreProperties>
</file>