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25" r:id="rId3"/>
    <p:sldId id="257" r:id="rId4"/>
    <p:sldId id="277" r:id="rId5"/>
    <p:sldId id="294" r:id="rId6"/>
    <p:sldId id="291" r:id="rId7"/>
    <p:sldId id="292" r:id="rId8"/>
    <p:sldId id="295" r:id="rId9"/>
    <p:sldId id="258" r:id="rId10"/>
    <p:sldId id="296" r:id="rId11"/>
    <p:sldId id="297" r:id="rId12"/>
    <p:sldId id="298" r:id="rId13"/>
    <p:sldId id="299" r:id="rId14"/>
    <p:sldId id="300" r:id="rId15"/>
    <p:sldId id="301" r:id="rId16"/>
    <p:sldId id="302" r:id="rId17"/>
    <p:sldId id="310" r:id="rId18"/>
    <p:sldId id="315" r:id="rId19"/>
    <p:sldId id="319" r:id="rId20"/>
    <p:sldId id="317" r:id="rId21"/>
    <p:sldId id="312" r:id="rId22"/>
    <p:sldId id="313" r:id="rId23"/>
    <p:sldId id="305" r:id="rId24"/>
    <p:sldId id="304" r:id="rId25"/>
    <p:sldId id="303" r:id="rId26"/>
    <p:sldId id="307" r:id="rId27"/>
    <p:sldId id="308" r:id="rId28"/>
    <p:sldId id="306" r:id="rId29"/>
    <p:sldId id="289" r:id="rId30"/>
    <p:sldId id="279" r:id="rId31"/>
    <p:sldId id="320" r:id="rId32"/>
    <p:sldId id="282" r:id="rId33"/>
    <p:sldId id="286" r:id="rId34"/>
    <p:sldId id="272" r:id="rId35"/>
    <p:sldId id="274" r:id="rId36"/>
    <p:sldId id="271" r:id="rId37"/>
    <p:sldId id="273" r:id="rId38"/>
    <p:sldId id="275" r:id="rId39"/>
    <p:sldId id="276" r:id="rId40"/>
    <p:sldId id="261" r:id="rId41"/>
    <p:sldId id="270" r:id="rId42"/>
    <p:sldId id="262" r:id="rId43"/>
    <p:sldId id="263" r:id="rId44"/>
    <p:sldId id="269" r:id="rId45"/>
    <p:sldId id="268" r:id="rId46"/>
    <p:sldId id="267" r:id="rId47"/>
    <p:sldId id="266" r:id="rId48"/>
    <p:sldId id="321" r:id="rId49"/>
    <p:sldId id="322" r:id="rId50"/>
    <p:sldId id="324" r:id="rId5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486"/>
      </p:cViewPr>
      <p:guideLst>
        <p:guide orient="horz" pos="2160"/>
        <p:guide pos="2880"/>
      </p:guideLst>
    </p:cSldViewPr>
  </p:slideViewPr>
  <p:notesTextViewPr>
    <p:cViewPr>
      <p:scale>
        <a:sx n="1" d="1"/>
        <a:sy n="1" d="1"/>
      </p:scale>
      <p:origin x="0" y="0"/>
    </p:cViewPr>
  </p:notesTextViewPr>
  <p:sorterViewPr>
    <p:cViewPr>
      <p:scale>
        <a:sx n="60" d="100"/>
        <a:sy n="60" d="100"/>
      </p:scale>
      <p:origin x="0" y="1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Collection specimens</a:t>
            </a:r>
            <a:endParaRPr lang="en-US" dirty="0"/>
          </a:p>
        </c:rich>
      </c:tx>
      <c:layout/>
      <c:overlay val="0"/>
    </c:title>
    <c:autoTitleDeleted val="0"/>
    <c:plotArea>
      <c:layout/>
      <c:pieChart>
        <c:varyColors val="1"/>
        <c:ser>
          <c:idx val="0"/>
          <c:order val="0"/>
          <c:tx>
            <c:strRef>
              <c:f>Sheet1!$B$1</c:f>
              <c:strCache>
                <c:ptCount val="1"/>
                <c:pt idx="0">
                  <c:v>Collection Specimens</c:v>
                </c:pt>
              </c:strCache>
            </c:strRef>
          </c:tx>
          <c:explosion val="25"/>
          <c:dPt>
            <c:idx val="1"/>
            <c:bubble3D val="0"/>
            <c:spPr>
              <a:solidFill>
                <a:srgbClr val="008000"/>
              </a:solidFill>
            </c:spPr>
          </c:dPt>
          <c:dPt>
            <c:idx val="2"/>
            <c:bubble3D val="0"/>
            <c:spPr>
              <a:solidFill>
                <a:srgbClr val="FF0000"/>
              </a:solidFill>
            </c:spPr>
          </c:dPt>
          <c:dPt>
            <c:idx val="3"/>
            <c:bubble3D val="0"/>
            <c:spPr>
              <a:solidFill>
                <a:srgbClr val="FFFF00"/>
              </a:solidFill>
            </c:spPr>
          </c:dPt>
          <c:dPt>
            <c:idx val="4"/>
            <c:bubble3D val="0"/>
            <c:spPr>
              <a:solidFill>
                <a:srgbClr val="0000FF"/>
              </a:solidFill>
            </c:spPr>
          </c:dPt>
          <c:cat>
            <c:strRef>
              <c:f>Sheet1!$A$2:$A$6</c:f>
              <c:strCache>
                <c:ptCount val="5"/>
                <c:pt idx="0">
                  <c:v>Vertebrates</c:v>
                </c:pt>
                <c:pt idx="1">
                  <c:v>Plants</c:v>
                </c:pt>
                <c:pt idx="2">
                  <c:v>Insects</c:v>
                </c:pt>
                <c:pt idx="3">
                  <c:v>Invertebrates</c:v>
                </c:pt>
                <c:pt idx="4">
                  <c:v>Fungi</c:v>
                </c:pt>
              </c:strCache>
            </c:strRef>
          </c:cat>
          <c:val>
            <c:numRef>
              <c:f>Sheet1!$B$2:$B$6</c:f>
              <c:numCache>
                <c:formatCode>General</c:formatCode>
                <c:ptCount val="5"/>
                <c:pt idx="0">
                  <c:v>0.6</c:v>
                </c:pt>
                <c:pt idx="1">
                  <c:v>10.5</c:v>
                </c:pt>
                <c:pt idx="2">
                  <c:v>16.399999999999999</c:v>
                </c:pt>
                <c:pt idx="3">
                  <c:v>1.5</c:v>
                </c:pt>
                <c:pt idx="4">
                  <c:v>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GBIF</a:t>
            </a:r>
            <a:r>
              <a:rPr lang="en-US" baseline="0" dirty="0" smtClean="0"/>
              <a:t> occurrence</a:t>
            </a:r>
            <a:r>
              <a:rPr lang="en-US" dirty="0" smtClean="0"/>
              <a:t> </a:t>
            </a:r>
            <a:r>
              <a:rPr lang="en-US" dirty="0"/>
              <a:t>records</a:t>
            </a:r>
          </a:p>
        </c:rich>
      </c:tx>
      <c:layout/>
      <c:overlay val="0"/>
    </c:title>
    <c:autoTitleDeleted val="0"/>
    <c:plotArea>
      <c:layout/>
      <c:pieChart>
        <c:varyColors val="1"/>
        <c:ser>
          <c:idx val="0"/>
          <c:order val="0"/>
          <c:tx>
            <c:strRef>
              <c:f>Sheet1!$B$1</c:f>
              <c:strCache>
                <c:ptCount val="1"/>
                <c:pt idx="0">
                  <c:v>Occurrence records</c:v>
                </c:pt>
              </c:strCache>
            </c:strRef>
          </c:tx>
          <c:explosion val="25"/>
          <c:dPt>
            <c:idx val="1"/>
            <c:bubble3D val="0"/>
            <c:spPr>
              <a:solidFill>
                <a:srgbClr val="008000"/>
              </a:solidFill>
            </c:spPr>
          </c:dPt>
          <c:dPt>
            <c:idx val="2"/>
            <c:bubble3D val="0"/>
            <c:spPr>
              <a:solidFill>
                <a:srgbClr val="FF0000"/>
              </a:solidFill>
            </c:spPr>
          </c:dPt>
          <c:dPt>
            <c:idx val="3"/>
            <c:bubble3D val="0"/>
            <c:spPr>
              <a:solidFill>
                <a:srgbClr val="FFFF00"/>
              </a:solidFill>
            </c:spPr>
          </c:dPt>
          <c:dPt>
            <c:idx val="4"/>
            <c:bubble3D val="0"/>
            <c:spPr>
              <a:solidFill>
                <a:srgbClr val="0000FF"/>
              </a:solidFill>
            </c:spPr>
          </c:dPt>
          <c:cat>
            <c:strRef>
              <c:f>Sheet1!$A$2:$A$6</c:f>
              <c:strCache>
                <c:ptCount val="5"/>
                <c:pt idx="0">
                  <c:v>Vertebrates</c:v>
                </c:pt>
                <c:pt idx="1">
                  <c:v>Plants</c:v>
                </c:pt>
                <c:pt idx="2">
                  <c:v>Insects</c:v>
                </c:pt>
                <c:pt idx="3">
                  <c:v>Invertebrates</c:v>
                </c:pt>
                <c:pt idx="4">
                  <c:v>Fungi</c:v>
                </c:pt>
              </c:strCache>
            </c:strRef>
          </c:cat>
          <c:val>
            <c:numRef>
              <c:f>Sheet1!$B$2:$B$6</c:f>
              <c:numCache>
                <c:formatCode>General</c:formatCode>
                <c:ptCount val="5"/>
                <c:pt idx="0">
                  <c:v>28.35</c:v>
                </c:pt>
                <c:pt idx="1">
                  <c:v>6.54</c:v>
                </c:pt>
                <c:pt idx="2">
                  <c:v>2.6019999999999999</c:v>
                </c:pt>
                <c:pt idx="3">
                  <c:v>0.28199999999999997</c:v>
                </c:pt>
                <c:pt idx="4">
                  <c:v>1.6830000000000001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600"/>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T</a:t>
            </a:r>
            <a:r>
              <a:rPr lang="en-US" baseline="0" dirty="0" smtClean="0"/>
              <a:t>axonomic composition</a:t>
            </a:r>
            <a:endParaRPr lang="en-US" dirty="0"/>
          </a:p>
        </c:rich>
      </c:tx>
      <c:layout/>
      <c:overlay val="0"/>
    </c:title>
    <c:autoTitleDeleted val="0"/>
    <c:plotArea>
      <c:layout/>
      <c:pieChart>
        <c:varyColors val="1"/>
        <c:ser>
          <c:idx val="0"/>
          <c:order val="0"/>
          <c:tx>
            <c:strRef>
              <c:f>Sheet1!$B$1</c:f>
              <c:strCache>
                <c:ptCount val="1"/>
                <c:pt idx="0">
                  <c:v>Occurrence records</c:v>
                </c:pt>
              </c:strCache>
            </c:strRef>
          </c:tx>
          <c:explosion val="25"/>
          <c:dPt>
            <c:idx val="1"/>
            <c:bubble3D val="0"/>
            <c:spPr>
              <a:solidFill>
                <a:srgbClr val="008000"/>
              </a:solidFill>
            </c:spPr>
          </c:dPt>
          <c:dPt>
            <c:idx val="2"/>
            <c:bubble3D val="0"/>
            <c:spPr>
              <a:solidFill>
                <a:srgbClr val="FF0000"/>
              </a:solidFill>
            </c:spPr>
          </c:dPt>
          <c:dPt>
            <c:idx val="3"/>
            <c:bubble3D val="0"/>
            <c:spPr>
              <a:solidFill>
                <a:srgbClr val="FFFF00"/>
              </a:solidFill>
            </c:spPr>
          </c:dPt>
          <c:dPt>
            <c:idx val="4"/>
            <c:bubble3D val="0"/>
            <c:spPr>
              <a:solidFill>
                <a:srgbClr val="0000FF"/>
              </a:solidFill>
            </c:spPr>
          </c:dPt>
          <c:cat>
            <c:strRef>
              <c:f>Sheet1!$A$2:$A$6</c:f>
              <c:strCache>
                <c:ptCount val="5"/>
                <c:pt idx="0">
                  <c:v>Vertebrates</c:v>
                </c:pt>
                <c:pt idx="1">
                  <c:v>Plants</c:v>
                </c:pt>
                <c:pt idx="2">
                  <c:v>Insects</c:v>
                </c:pt>
                <c:pt idx="3">
                  <c:v>Invertebrates</c:v>
                </c:pt>
                <c:pt idx="4">
                  <c:v>Fungi</c:v>
                </c:pt>
              </c:strCache>
            </c:strRef>
          </c:cat>
          <c:val>
            <c:numRef>
              <c:f>Sheet1!$B$2:$B$6</c:f>
              <c:numCache>
                <c:formatCode>General</c:formatCode>
                <c:ptCount val="5"/>
                <c:pt idx="0">
                  <c:v>500</c:v>
                </c:pt>
                <c:pt idx="1">
                  <c:v>7100</c:v>
                </c:pt>
                <c:pt idx="2">
                  <c:v>31000</c:v>
                </c:pt>
                <c:pt idx="3">
                  <c:v>9000</c:v>
                </c:pt>
                <c:pt idx="4">
                  <c:v>12500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Digitized</a:t>
            </a:r>
            <a:r>
              <a:rPr lang="en-US" baseline="0" dirty="0" smtClean="0"/>
              <a:t> specimens</a:t>
            </a:r>
            <a:endParaRPr lang="en-US" dirty="0"/>
          </a:p>
        </c:rich>
      </c:tx>
      <c:layout/>
      <c:overlay val="0"/>
    </c:title>
    <c:autoTitleDeleted val="0"/>
    <c:plotArea>
      <c:layout/>
      <c:pieChart>
        <c:varyColors val="1"/>
        <c:ser>
          <c:idx val="0"/>
          <c:order val="0"/>
          <c:tx>
            <c:strRef>
              <c:f>Sheet1!$B$1</c:f>
              <c:strCache>
                <c:ptCount val="1"/>
                <c:pt idx="0">
                  <c:v>Occurrence records</c:v>
                </c:pt>
              </c:strCache>
            </c:strRef>
          </c:tx>
          <c:explosion val="25"/>
          <c:dPt>
            <c:idx val="1"/>
            <c:bubble3D val="0"/>
            <c:spPr>
              <a:solidFill>
                <a:srgbClr val="008000"/>
              </a:solidFill>
            </c:spPr>
          </c:dPt>
          <c:dPt>
            <c:idx val="2"/>
            <c:bubble3D val="0"/>
            <c:spPr>
              <a:solidFill>
                <a:srgbClr val="FF0000"/>
              </a:solidFill>
            </c:spPr>
          </c:dPt>
          <c:dPt>
            <c:idx val="3"/>
            <c:bubble3D val="0"/>
            <c:spPr>
              <a:solidFill>
                <a:srgbClr val="FFFF00"/>
              </a:solidFill>
            </c:spPr>
          </c:dPt>
          <c:dPt>
            <c:idx val="4"/>
            <c:bubble3D val="0"/>
            <c:spPr>
              <a:solidFill>
                <a:srgbClr val="0000FF"/>
              </a:solidFill>
            </c:spPr>
          </c:dPt>
          <c:cat>
            <c:strRef>
              <c:f>Sheet1!$A$2:$A$6</c:f>
              <c:strCache>
                <c:ptCount val="5"/>
                <c:pt idx="0">
                  <c:v>Vertebrates</c:v>
                </c:pt>
                <c:pt idx="1">
                  <c:v>Plants</c:v>
                </c:pt>
                <c:pt idx="2">
                  <c:v>Insects</c:v>
                </c:pt>
                <c:pt idx="3">
                  <c:v>Invertebrates</c:v>
                </c:pt>
                <c:pt idx="4">
                  <c:v>Fungi</c:v>
                </c:pt>
              </c:strCache>
            </c:strRef>
          </c:cat>
          <c:val>
            <c:numRef>
              <c:f>Sheet1!$B$2:$B$6</c:f>
              <c:numCache>
                <c:formatCode>General</c:formatCode>
                <c:ptCount val="5"/>
                <c:pt idx="0">
                  <c:v>18007</c:v>
                </c:pt>
                <c:pt idx="1">
                  <c:v>564778</c:v>
                </c:pt>
                <c:pt idx="2">
                  <c:v>74283</c:v>
                </c:pt>
                <c:pt idx="3">
                  <c:v>37260</c:v>
                </c:pt>
                <c:pt idx="4">
                  <c:v>113072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nb-NO"/>
        </a:p>
      </c:txPr>
    </c:legend>
    <c:plotVisOnly val="1"/>
    <c:dispBlanksAs val="gap"/>
    <c:showDLblsOverMax val="0"/>
  </c:chart>
  <c:txPr>
    <a:bodyPr/>
    <a:lstStyle/>
    <a:p>
      <a:pPr>
        <a:defRPr sz="1800"/>
      </a:pPr>
      <a:endParaRPr lang="nb-NO"/>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6AA31-21EF-48B6-B633-0B7D280416CC}" type="datetimeFigureOut">
              <a:rPr lang="sv-SE" smtClean="0"/>
              <a:t>2014-12-05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CC916-D9CF-4230-8D3C-04E9CC46D9C0}" type="slidenum">
              <a:rPr lang="sv-SE" smtClean="0"/>
              <a:t>‹#›</a:t>
            </a:fld>
            <a:endParaRPr lang="sv-SE"/>
          </a:p>
        </p:txBody>
      </p:sp>
    </p:spTree>
    <p:extLst>
      <p:ext uri="{BB962C8B-B14F-4D97-AF65-F5344CB8AC3E}">
        <p14:creationId xmlns:p14="http://schemas.microsoft.com/office/powerpoint/2010/main" val="38321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14F9FB0-3627-4448-AA40-D7690C09261D}" type="slidenum">
              <a:rPr lang="sv-SE" sz="1200">
                <a:latin typeface="Arial Narrow" charset="0"/>
              </a:rPr>
              <a:pPr/>
              <a:t>10</a:t>
            </a:fld>
            <a:endParaRPr lang="sv-SE" sz="1200">
              <a:latin typeface="Arial Narrow" charset="0"/>
            </a:endParaRPr>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651"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Narrow"/>
                <a:ea typeface="ヒラギノ角ゴ Pro W3" charset="0"/>
                <a:cs typeface="ヒラギノ角ゴ Pro W3" charset="0"/>
              </a:rPr>
              <a:t>The new localities: controlled indoor climate: compacting system; insects proof cabinets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Narrow"/>
                <a:ea typeface="ヒラギノ角ゴ Pro W3" charset="0"/>
                <a:cs typeface="ヒラギノ角ゴ Pro W3" charset="0"/>
              </a:rPr>
              <a:t>Number of specimens:</a:t>
            </a:r>
            <a:r>
              <a:rPr lang="en-US" sz="1200" kern="1200" baseline="0" dirty="0" smtClean="0">
                <a:solidFill>
                  <a:schemeClr val="tx1"/>
                </a:solidFill>
                <a:effectLst/>
                <a:latin typeface="Arial Narrow"/>
                <a:ea typeface="ヒラギノ角ゴ Pro W3" charset="0"/>
                <a:cs typeface="ヒラギノ角ゴ Pro W3" charset="0"/>
              </a:rPr>
              <a:t> </a:t>
            </a:r>
            <a:r>
              <a:rPr lang="en-US" sz="1200" kern="1200" dirty="0" smtClean="0">
                <a:solidFill>
                  <a:schemeClr val="tx1"/>
                </a:solidFill>
                <a:effectLst/>
                <a:latin typeface="Arial Narrow"/>
                <a:ea typeface="ヒラギノ角ゴ Pro W3" charset="0"/>
                <a:cs typeface="ヒラギノ角ゴ Pro W3" charset="0"/>
              </a:rPr>
              <a:t>1</a:t>
            </a:r>
            <a:r>
              <a:rPr lang="en-US" sz="1200" kern="1200" baseline="0" dirty="0" smtClean="0">
                <a:solidFill>
                  <a:schemeClr val="tx1"/>
                </a:solidFill>
                <a:effectLst/>
                <a:latin typeface="Arial Narrow"/>
                <a:ea typeface="ヒラギノ角ゴ Pro W3" charset="0"/>
                <a:cs typeface="ヒラギノ角ゴ Pro W3" charset="0"/>
              </a:rPr>
              <a:t> </a:t>
            </a:r>
            <a:r>
              <a:rPr lang="en-US" sz="1200" kern="1200" dirty="0" smtClean="0">
                <a:solidFill>
                  <a:schemeClr val="tx1"/>
                </a:solidFill>
                <a:effectLst/>
                <a:latin typeface="Arial Narrow"/>
                <a:ea typeface="ヒラギノ角ゴ Pro W3" charset="0"/>
                <a:cs typeface="ヒラギノ角ゴ Pro W3" charset="0"/>
              </a:rPr>
              <a:t>million specimens from all over the world.(number 70–80</a:t>
            </a:r>
            <a:r>
              <a:rPr lang="en-US" sz="1200" kern="1200" baseline="0" dirty="0" smtClean="0">
                <a:solidFill>
                  <a:schemeClr val="tx1"/>
                </a:solidFill>
                <a:effectLst/>
                <a:latin typeface="Arial Narrow"/>
                <a:ea typeface="ヒラギノ角ゴ Pro W3" charset="0"/>
                <a:cs typeface="ヒラギノ角ゴ Pro W3" charset="0"/>
              </a:rPr>
              <a:t> </a:t>
            </a:r>
            <a:r>
              <a:rPr lang="en-US" sz="1200" kern="1200" dirty="0" smtClean="0">
                <a:solidFill>
                  <a:schemeClr val="tx1"/>
                </a:solidFill>
                <a:effectLst/>
                <a:latin typeface="Arial Narrow"/>
                <a:ea typeface="ヒラギノ角ゴ Pro W3" charset="0"/>
                <a:cs typeface="ヒラギノ角ゴ Pro W3" charset="0"/>
              </a:rPr>
              <a:t>in the world; but only number 4 in Sweden)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Narrow"/>
              <a:ea typeface="ヒラギノ角ゴ Pro W3" charset="0"/>
              <a:cs typeface="ヒラギノ角ゴ Pro W3" charset="0"/>
            </a:endParaRPr>
          </a:p>
          <a:p>
            <a:pPr eaLnBrk="1" hangingPunct="1"/>
            <a:endParaRPr lang="sv-SE" dirty="0">
              <a:latin typeface="Arial Narrow"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225 resp 150</a:t>
            </a:r>
            <a:r>
              <a:rPr lang="sv-SE" baseline="0" dirty="0" smtClean="0"/>
              <a:t> with two operators. 1000 vs 700 sheets per day accounting for preparation, post-processing etc. </a:t>
            </a:r>
            <a:endParaRPr lang="sv-SE" dirty="0"/>
          </a:p>
        </p:txBody>
      </p:sp>
      <p:sp>
        <p:nvSpPr>
          <p:cNvPr id="4" name="Slide Number Placeholder 3"/>
          <p:cNvSpPr>
            <a:spLocks noGrp="1"/>
          </p:cNvSpPr>
          <p:nvPr>
            <p:ph type="sldNum" sz="quarter" idx="10"/>
          </p:nvPr>
        </p:nvSpPr>
        <p:spPr/>
        <p:txBody>
          <a:bodyPr/>
          <a:lstStyle/>
          <a:p>
            <a:fld id="{85B1B5B7-BAE0-410F-8054-DD7A50EF61BC}" type="slidenum">
              <a:rPr lang="sv-SE" smtClean="0"/>
              <a:t>25</a:t>
            </a:fld>
            <a:endParaRPr lang="sv-SE"/>
          </a:p>
        </p:txBody>
      </p:sp>
    </p:spTree>
    <p:extLst>
      <p:ext uri="{BB962C8B-B14F-4D97-AF65-F5344CB8AC3E}">
        <p14:creationId xmlns:p14="http://schemas.microsoft.com/office/powerpoint/2010/main" val="392683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Nice image</a:t>
            </a:r>
            <a:r>
              <a:rPr lang="sv-SE" baseline="0" dirty="0" smtClean="0"/>
              <a:t>: Plant material, labels neatly placed next to each other on the sheet... In only 15 seconds, you get three nice images. </a:t>
            </a:r>
            <a:endParaRPr lang="sv-SE" dirty="0"/>
          </a:p>
        </p:txBody>
      </p:sp>
      <p:sp>
        <p:nvSpPr>
          <p:cNvPr id="4" name="Slide Number Placeholder 3"/>
          <p:cNvSpPr>
            <a:spLocks noGrp="1"/>
          </p:cNvSpPr>
          <p:nvPr>
            <p:ph type="sldNum" sz="quarter" idx="10"/>
          </p:nvPr>
        </p:nvSpPr>
        <p:spPr/>
        <p:txBody>
          <a:bodyPr/>
          <a:lstStyle/>
          <a:p>
            <a:fld id="{85B1B5B7-BAE0-410F-8054-DD7A50EF61BC}" type="slidenum">
              <a:rPr lang="sv-SE" smtClean="0"/>
              <a:t>26</a:t>
            </a:fld>
            <a:endParaRPr lang="sv-SE"/>
          </a:p>
        </p:txBody>
      </p:sp>
    </p:spTree>
    <p:extLst>
      <p:ext uri="{BB962C8B-B14F-4D97-AF65-F5344CB8AC3E}">
        <p14:creationId xmlns:p14="http://schemas.microsoft.com/office/powerpoint/2010/main" val="68418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Another case is when the plant material is contained in an envelope attached</a:t>
            </a:r>
            <a:r>
              <a:rPr lang="sv-SE" baseline="0" dirty="0" smtClean="0"/>
              <a:t> to the sheet. </a:t>
            </a:r>
            <a:r>
              <a:rPr lang="sv-SE" dirty="0" smtClean="0"/>
              <a:t>Approximately</a:t>
            </a:r>
            <a:r>
              <a:rPr lang="sv-SE" baseline="0" dirty="0" smtClean="0"/>
              <a:t> 1/3 of the documents had envelopes</a:t>
            </a:r>
            <a:endParaRPr lang="sv-SE" dirty="0"/>
          </a:p>
        </p:txBody>
      </p:sp>
      <p:sp>
        <p:nvSpPr>
          <p:cNvPr id="4" name="Slide Number Placeholder 3"/>
          <p:cNvSpPr>
            <a:spLocks noGrp="1"/>
          </p:cNvSpPr>
          <p:nvPr>
            <p:ph type="sldNum" sz="quarter" idx="10"/>
          </p:nvPr>
        </p:nvSpPr>
        <p:spPr/>
        <p:txBody>
          <a:bodyPr/>
          <a:lstStyle/>
          <a:p>
            <a:fld id="{85B1B5B7-BAE0-410F-8054-DD7A50EF61BC}" type="slidenum">
              <a:rPr lang="sv-SE" smtClean="0"/>
              <a:t>27</a:t>
            </a:fld>
            <a:endParaRPr lang="sv-SE"/>
          </a:p>
        </p:txBody>
      </p:sp>
    </p:spTree>
    <p:extLst>
      <p:ext uri="{BB962C8B-B14F-4D97-AF65-F5344CB8AC3E}">
        <p14:creationId xmlns:p14="http://schemas.microsoft.com/office/powerpoint/2010/main" val="126678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198AEB-D0A5-4F85-A192-8BB193CE48B1}" type="slidenum">
              <a:rPr lang="en-GB" smtClean="0"/>
              <a:t>30</a:t>
            </a:fld>
            <a:endParaRPr lang="en-GB"/>
          </a:p>
        </p:txBody>
      </p:sp>
    </p:spTree>
    <p:extLst>
      <p:ext uri="{BB962C8B-B14F-4D97-AF65-F5344CB8AC3E}">
        <p14:creationId xmlns:p14="http://schemas.microsoft.com/office/powerpoint/2010/main" val="389846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198AEB-D0A5-4F85-A192-8BB193CE48B1}" type="slidenum">
              <a:rPr lang="en-GB" smtClean="0"/>
              <a:t>31</a:t>
            </a:fld>
            <a:endParaRPr lang="en-GB"/>
          </a:p>
        </p:txBody>
      </p:sp>
    </p:spTree>
    <p:extLst>
      <p:ext uri="{BB962C8B-B14F-4D97-AF65-F5344CB8AC3E}">
        <p14:creationId xmlns:p14="http://schemas.microsoft.com/office/powerpoint/2010/main" val="3898468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-take </a:t>
            </a:r>
            <a:r>
              <a:rPr lang="de-DE" dirty="0" err="1" smtClean="0"/>
              <a:t>images</a:t>
            </a:r>
            <a:endParaRPr lang="de-DE" dirty="0" smtClean="0"/>
          </a:p>
          <a:p>
            <a:r>
              <a:rPr lang="de-DE" dirty="0" smtClean="0"/>
              <a:t>-information </a:t>
            </a:r>
            <a:r>
              <a:rPr lang="de-DE" dirty="0" err="1" smtClean="0"/>
              <a:t>extraction</a:t>
            </a:r>
            <a:endParaRPr lang="de-DE" dirty="0" smtClean="0"/>
          </a:p>
          <a:p>
            <a:endParaRPr lang="de-DE" dirty="0" smtClean="0"/>
          </a:p>
          <a:p>
            <a:r>
              <a:rPr lang="de-DE" dirty="0" smtClean="0"/>
              <a:t>-</a:t>
            </a:r>
            <a:r>
              <a:rPr lang="de-DE" dirty="0" err="1" smtClean="0"/>
              <a:t>is</a:t>
            </a:r>
            <a:r>
              <a:rPr lang="de-DE" dirty="0" smtClean="0"/>
              <a:t> </a:t>
            </a:r>
            <a:r>
              <a:rPr lang="de-DE" dirty="0" err="1" smtClean="0"/>
              <a:t>this</a:t>
            </a:r>
            <a:r>
              <a:rPr lang="de-DE" dirty="0" smtClean="0"/>
              <a:t> </a:t>
            </a:r>
            <a:r>
              <a:rPr lang="de-DE" dirty="0" err="1" smtClean="0"/>
              <a:t>overkill</a:t>
            </a:r>
            <a:r>
              <a:rPr lang="de-DE" dirty="0" smtClean="0"/>
              <a:t>?</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-foto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lowest</a:t>
            </a:r>
            <a:r>
              <a:rPr lang="de-DE" baseline="0" dirty="0" smtClean="0"/>
              <a:t> </a:t>
            </a:r>
            <a:r>
              <a:rPr lang="de-DE" baseline="0" dirty="0" err="1" smtClean="0"/>
              <a:t>common</a:t>
            </a:r>
            <a:r>
              <a:rPr lang="de-DE" baseline="0" dirty="0" smtClean="0"/>
              <a:t> </a:t>
            </a:r>
            <a:r>
              <a:rPr lang="de-DE" baseline="0" dirty="0" err="1" smtClean="0"/>
              <a:t>denominator</a:t>
            </a:r>
            <a:r>
              <a:rPr lang="de-DE" baseline="0" dirty="0" smtClean="0"/>
              <a:t> </a:t>
            </a:r>
            <a:r>
              <a:rPr lang="de-DE" baseline="0" dirty="0" err="1" smtClean="0"/>
              <a:t>providing</a:t>
            </a:r>
            <a:r>
              <a:rPr lang="de-DE" baseline="0" dirty="0" smtClean="0"/>
              <a:t> </a:t>
            </a:r>
            <a:r>
              <a:rPr lang="de-DE" baseline="0" dirty="0" err="1" smtClean="0"/>
              <a:t>access</a:t>
            </a:r>
            <a:r>
              <a:rPr lang="de-DE" baseline="0" dirty="0" smtClean="0"/>
              <a:t> </a:t>
            </a:r>
            <a:r>
              <a:rPr lang="de-DE" baseline="0" dirty="0" err="1" smtClean="0"/>
              <a:t>to</a:t>
            </a:r>
            <a:r>
              <a:rPr lang="de-DE" baseline="0" dirty="0" smtClean="0"/>
              <a:t> all </a:t>
            </a:r>
            <a:r>
              <a:rPr lang="de-DE" baseline="0" dirty="0" err="1" smtClean="0"/>
              <a:t>information</a:t>
            </a:r>
            <a:r>
              <a:rPr lang="de-DE" baseline="0" dirty="0" smtClean="0"/>
              <a:t> </a:t>
            </a:r>
            <a:r>
              <a:rPr lang="de-DE" baseline="0" dirty="0" err="1" smtClean="0"/>
              <a:t>and</a:t>
            </a:r>
            <a:r>
              <a:rPr lang="de-DE" baseline="0" dirty="0" smtClean="0"/>
              <a:t> </a:t>
            </a:r>
            <a:r>
              <a:rPr lang="de-DE" baseline="0" dirty="0" err="1" smtClean="0"/>
              <a:t>supporting</a:t>
            </a:r>
            <a:r>
              <a:rPr lang="de-DE" baseline="0" dirty="0" smtClean="0"/>
              <a:t> all </a:t>
            </a:r>
            <a:r>
              <a:rPr lang="de-DE" baseline="0" dirty="0" err="1" smtClean="0"/>
              <a:t>processes</a:t>
            </a:r>
            <a:endParaRPr lang="de-DE" baseline="0" dirty="0" smtClean="0"/>
          </a:p>
          <a:p>
            <a:endParaRPr lang="en-GB" dirty="0"/>
          </a:p>
        </p:txBody>
      </p:sp>
      <p:sp>
        <p:nvSpPr>
          <p:cNvPr id="4" name="Slide Number Placeholder 3"/>
          <p:cNvSpPr>
            <a:spLocks noGrp="1"/>
          </p:cNvSpPr>
          <p:nvPr>
            <p:ph type="sldNum" sz="quarter" idx="10"/>
          </p:nvPr>
        </p:nvSpPr>
        <p:spPr/>
        <p:txBody>
          <a:bodyPr/>
          <a:lstStyle/>
          <a:p>
            <a:fld id="{AB198AEB-D0A5-4F85-A192-8BB193CE48B1}" type="slidenum">
              <a:rPr lang="en-GB" smtClean="0"/>
              <a:t>32</a:t>
            </a:fld>
            <a:endParaRPr lang="en-GB"/>
          </a:p>
        </p:txBody>
      </p:sp>
    </p:spTree>
    <p:extLst>
      <p:ext uri="{BB962C8B-B14F-4D97-AF65-F5344CB8AC3E}">
        <p14:creationId xmlns:p14="http://schemas.microsoft.com/office/powerpoint/2010/main" val="225566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-SHOW:</a:t>
            </a:r>
            <a:r>
              <a:rPr lang="de-DE" baseline="0" dirty="0" smtClean="0"/>
              <a:t> </a:t>
            </a:r>
            <a:r>
              <a:rPr lang="de-DE" baseline="0" dirty="0" err="1" smtClean="0"/>
              <a:t>automation</a:t>
            </a:r>
            <a:r>
              <a:rPr lang="de-DE" baseline="0" dirty="0" smtClean="0"/>
              <a:t> </a:t>
            </a:r>
            <a:r>
              <a:rPr lang="de-DE" baseline="0" dirty="0" err="1" smtClean="0"/>
              <a:t>scale</a:t>
            </a:r>
            <a:r>
              <a:rPr lang="de-DE" baseline="0" dirty="0" smtClean="0"/>
              <a:t> </a:t>
            </a:r>
            <a:r>
              <a:rPr lang="de-DE" baseline="0" dirty="0" err="1" smtClean="0"/>
              <a:t>from</a:t>
            </a:r>
            <a:r>
              <a:rPr lang="de-DE" baseline="0" dirty="0" smtClean="0"/>
              <a:t> OCR </a:t>
            </a:r>
            <a:r>
              <a:rPr lang="de-DE" baseline="0" dirty="0" err="1" smtClean="0"/>
              <a:t>to</a:t>
            </a:r>
            <a:r>
              <a:rPr lang="de-DE" baseline="0" dirty="0" smtClean="0"/>
              <a:t> </a:t>
            </a:r>
            <a:r>
              <a:rPr lang="de-DE" baseline="0" dirty="0" err="1" smtClean="0"/>
              <a:t>manual</a:t>
            </a:r>
            <a:r>
              <a:rPr lang="de-DE" baseline="0" dirty="0" smtClean="0"/>
              <a:t> </a:t>
            </a:r>
          </a:p>
          <a:p>
            <a:r>
              <a:rPr lang="de-DE" baseline="0" dirty="0" smtClean="0"/>
              <a:t>-</a:t>
            </a:r>
            <a:r>
              <a:rPr lang="de-DE" baseline="0" dirty="0" err="1" smtClean="0"/>
              <a:t>with</a:t>
            </a:r>
            <a:r>
              <a:rPr lang="de-DE" baseline="0" dirty="0" smtClean="0"/>
              <a:t> intermediate </a:t>
            </a:r>
            <a:r>
              <a:rPr lang="de-DE" baseline="0" dirty="0" err="1" smtClean="0"/>
              <a:t>stages</a:t>
            </a:r>
            <a:endParaRPr lang="de-DE" baseline="0" dirty="0" smtClean="0"/>
          </a:p>
          <a:p>
            <a:r>
              <a:rPr lang="de-DE" baseline="0" dirty="0" smtClean="0"/>
              <a:t>-SHOW: Notes </a:t>
            </a:r>
            <a:r>
              <a:rPr lang="de-DE" baseline="0" dirty="0" err="1" smtClean="0"/>
              <a:t>from</a:t>
            </a:r>
            <a:r>
              <a:rPr lang="de-DE" baseline="0" dirty="0" smtClean="0"/>
              <a:t> </a:t>
            </a:r>
            <a:r>
              <a:rPr lang="de-DE" baseline="0" dirty="0" err="1" smtClean="0"/>
              <a:t>nature</a:t>
            </a:r>
            <a:endParaRPr lang="en-GB" dirty="0" smtClean="0"/>
          </a:p>
          <a:p>
            <a:endParaRPr lang="en-GB" dirty="0"/>
          </a:p>
        </p:txBody>
      </p:sp>
      <p:sp>
        <p:nvSpPr>
          <p:cNvPr id="4" name="Slide Number Placeholder 3"/>
          <p:cNvSpPr>
            <a:spLocks noGrp="1"/>
          </p:cNvSpPr>
          <p:nvPr>
            <p:ph type="sldNum" sz="quarter" idx="10"/>
          </p:nvPr>
        </p:nvSpPr>
        <p:spPr/>
        <p:txBody>
          <a:bodyPr/>
          <a:lstStyle/>
          <a:p>
            <a:fld id="{AB198AEB-D0A5-4F85-A192-8BB193CE48B1}" type="slidenum">
              <a:rPr lang="en-GB" smtClean="0"/>
              <a:t>33</a:t>
            </a:fld>
            <a:endParaRPr lang="en-GB"/>
          </a:p>
        </p:txBody>
      </p:sp>
    </p:spTree>
    <p:extLst>
      <p:ext uri="{BB962C8B-B14F-4D97-AF65-F5344CB8AC3E}">
        <p14:creationId xmlns:p14="http://schemas.microsoft.com/office/powerpoint/2010/main" val="20540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E0CFA46-4E94-C948-B9FA-8842C6DFA8CF}" type="slidenum">
              <a:rPr lang="sv-SE" sz="1200">
                <a:latin typeface="Arial Narrow" charset="0"/>
              </a:rPr>
              <a:pPr/>
              <a:t>11</a:t>
            </a:fld>
            <a:endParaRPr lang="sv-SE" sz="1200">
              <a:latin typeface="Arial Narrow" charset="0"/>
            </a:endParaRPr>
          </a:p>
        </p:txBody>
      </p:sp>
      <p:sp>
        <p:nvSpPr>
          <p:cNvPr id="77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a:noFill/>
        </p:spPr>
        <p:txBody>
          <a:bodyPr/>
          <a:lstStyle/>
          <a:p>
            <a:pPr eaLnBrk="1" hangingPunct="1"/>
            <a:r>
              <a:rPr lang="sv-SE" dirty="0" smtClean="0">
                <a:latin typeface="Arial Narrow" charset="0"/>
              </a:rPr>
              <a:t>The </a:t>
            </a:r>
            <a:r>
              <a:rPr lang="sv-SE" dirty="0" err="1" smtClean="0">
                <a:latin typeface="Arial Narrow" charset="0"/>
              </a:rPr>
              <a:t>digitalization</a:t>
            </a:r>
            <a:r>
              <a:rPr lang="sv-SE" dirty="0" smtClean="0">
                <a:latin typeface="Arial Narrow" charset="0"/>
              </a:rPr>
              <a:t> at herbarium GB </a:t>
            </a:r>
            <a:r>
              <a:rPr lang="sv-SE" dirty="0" err="1" smtClean="0">
                <a:latin typeface="Arial Narrow" charset="0"/>
              </a:rPr>
              <a:t>started</a:t>
            </a:r>
            <a:r>
              <a:rPr lang="sv-SE" dirty="0" smtClean="0">
                <a:latin typeface="Arial Narrow" charset="0"/>
              </a:rPr>
              <a:t> 2006,</a:t>
            </a:r>
            <a:r>
              <a:rPr lang="sv-SE" baseline="0" dirty="0" smtClean="0">
                <a:latin typeface="Arial Narrow" charset="0"/>
              </a:rPr>
              <a:t> </a:t>
            </a:r>
            <a:r>
              <a:rPr lang="sv-SE" baseline="0" dirty="0" err="1" smtClean="0">
                <a:latin typeface="Arial Narrow" charset="0"/>
              </a:rPr>
              <a:t>when</a:t>
            </a:r>
            <a:r>
              <a:rPr lang="sv-SE" baseline="0" dirty="0" smtClean="0">
                <a:latin typeface="Arial Narrow" charset="0"/>
              </a:rPr>
              <a:t> </a:t>
            </a:r>
            <a:r>
              <a:rPr lang="sv-SE" baseline="0" dirty="0" err="1" smtClean="0">
                <a:latin typeface="Arial Narrow" charset="0"/>
              </a:rPr>
              <a:t>we</a:t>
            </a:r>
            <a:r>
              <a:rPr lang="sv-SE" baseline="0" dirty="0" smtClean="0">
                <a:latin typeface="Arial Narrow" charset="0"/>
              </a:rPr>
              <a:t> as a </a:t>
            </a:r>
            <a:r>
              <a:rPr lang="sv-SE" baseline="0" dirty="0" err="1" smtClean="0">
                <a:latin typeface="Arial Narrow" charset="0"/>
              </a:rPr>
              <a:t>member</a:t>
            </a:r>
            <a:r>
              <a:rPr lang="sv-SE" baseline="0" dirty="0" smtClean="0">
                <a:latin typeface="Arial Narrow" charset="0"/>
              </a:rPr>
              <a:t> </a:t>
            </a:r>
            <a:r>
              <a:rPr lang="sv-SE" baseline="0" dirty="0" err="1" smtClean="0">
                <a:latin typeface="Arial Narrow" charset="0"/>
              </a:rPr>
              <a:t>of</a:t>
            </a:r>
            <a:r>
              <a:rPr lang="sv-SE" baseline="0" dirty="0" smtClean="0">
                <a:latin typeface="Arial Narrow" charset="0"/>
              </a:rPr>
              <a:t> the ”Virtuella herbariet” </a:t>
            </a:r>
            <a:r>
              <a:rPr lang="sv-SE" baseline="0" dirty="0" err="1" smtClean="0">
                <a:latin typeface="Arial Narrow" charset="0"/>
              </a:rPr>
              <a:t>received</a:t>
            </a:r>
            <a:r>
              <a:rPr lang="sv-SE" baseline="0" dirty="0" smtClean="0">
                <a:latin typeface="Arial Narrow" charset="0"/>
              </a:rPr>
              <a:t> a grant from </a:t>
            </a:r>
            <a:r>
              <a:rPr lang="sv-SE" sz="1200" kern="1200" dirty="0" smtClean="0">
                <a:solidFill>
                  <a:schemeClr val="tx1"/>
                </a:solidFill>
                <a:effectLst/>
                <a:latin typeface="Arial Narrow"/>
                <a:ea typeface="ヒラギノ角ゴ Pro W3" charset="0"/>
                <a:cs typeface="ヒラギノ角ゴ Pro W3" charset="0"/>
              </a:rPr>
              <a:t>Swedish </a:t>
            </a:r>
            <a:r>
              <a:rPr lang="sv-SE" sz="1200" kern="1200" dirty="0" err="1" smtClean="0">
                <a:solidFill>
                  <a:schemeClr val="tx1"/>
                </a:solidFill>
                <a:effectLst/>
                <a:latin typeface="Arial Narrow"/>
                <a:ea typeface="ヒラギノ角ゴ Pro W3" charset="0"/>
                <a:cs typeface="ヒラギノ角ゴ Pro W3" charset="0"/>
              </a:rPr>
              <a:t>Taxonomic</a:t>
            </a:r>
            <a:r>
              <a:rPr lang="sv-SE" sz="1200" kern="1200" dirty="0" smtClean="0">
                <a:solidFill>
                  <a:schemeClr val="tx1"/>
                </a:solidFill>
                <a:effectLst/>
                <a:latin typeface="Arial Narrow"/>
                <a:ea typeface="ヒラギノ角ゴ Pro W3" charset="0"/>
                <a:cs typeface="ヒラギノ角ゴ Pro W3" charset="0"/>
              </a:rPr>
              <a:t> </a:t>
            </a:r>
            <a:r>
              <a:rPr lang="sv-SE" sz="1200" kern="1200" dirty="0" err="1" smtClean="0">
                <a:solidFill>
                  <a:schemeClr val="tx1"/>
                </a:solidFill>
                <a:effectLst/>
                <a:latin typeface="Arial Narrow"/>
                <a:ea typeface="ヒラギノ角ゴ Pro W3" charset="0"/>
                <a:cs typeface="ヒラギノ角ゴ Pro W3" charset="0"/>
              </a:rPr>
              <a:t>Initiative</a:t>
            </a:r>
            <a:r>
              <a:rPr lang="sv-SE" dirty="0" smtClean="0">
                <a:effectLst/>
              </a:rPr>
              <a:t> </a:t>
            </a:r>
            <a:r>
              <a:rPr lang="sv-SE" baseline="0" dirty="0" smtClean="0">
                <a:latin typeface="Arial Narrow" charset="0"/>
              </a:rPr>
              <a:t> </a:t>
            </a:r>
            <a:r>
              <a:rPr lang="sv-SE" baseline="0" dirty="0" err="1" smtClean="0">
                <a:latin typeface="Arial Narrow" charset="0"/>
              </a:rPr>
              <a:t>to</a:t>
            </a:r>
            <a:r>
              <a:rPr lang="sv-SE" baseline="0" dirty="0" smtClean="0">
                <a:latin typeface="Arial Narrow" charset="0"/>
              </a:rPr>
              <a:t> </a:t>
            </a:r>
            <a:r>
              <a:rPr lang="sv-SE" baseline="0" dirty="0" err="1" smtClean="0">
                <a:latin typeface="Arial Narrow" charset="0"/>
              </a:rPr>
              <a:t>digitize</a:t>
            </a:r>
            <a:r>
              <a:rPr lang="sv-SE" baseline="0" dirty="0" smtClean="0">
                <a:latin typeface="Arial Narrow" charset="0"/>
              </a:rPr>
              <a:t> </a:t>
            </a:r>
            <a:r>
              <a:rPr lang="sv-SE" baseline="0" dirty="0" err="1" smtClean="0">
                <a:latin typeface="Arial Narrow" charset="0"/>
              </a:rPr>
              <a:t>our</a:t>
            </a:r>
            <a:r>
              <a:rPr lang="sv-SE" baseline="0" dirty="0" smtClean="0">
                <a:latin typeface="Arial Narrow" charset="0"/>
              </a:rPr>
              <a:t> </a:t>
            </a:r>
            <a:r>
              <a:rPr lang="sv-SE" baseline="0" dirty="0" err="1" smtClean="0">
                <a:latin typeface="Arial Narrow" charset="0"/>
              </a:rPr>
              <a:t>vascular</a:t>
            </a:r>
            <a:r>
              <a:rPr lang="sv-SE" baseline="0" dirty="0" smtClean="0">
                <a:latin typeface="Arial Narrow" charset="0"/>
              </a:rPr>
              <a:t> plants. </a:t>
            </a:r>
          </a:p>
          <a:p>
            <a:pPr>
              <a:spcBef>
                <a:spcPts val="0"/>
              </a:spcBef>
            </a:pPr>
            <a:r>
              <a:rPr lang="en-GB" sz="1200" dirty="0" smtClean="0">
                <a:latin typeface="Times New Roman" charset="0"/>
                <a:ea typeface="ヒラギノ角ゴ Pro W3" charset="0"/>
                <a:cs typeface="ヒラギノ角ゴ Pro W3" charset="0"/>
              </a:rPr>
              <a:t>Up</a:t>
            </a:r>
            <a:r>
              <a:rPr lang="en-GB" sz="1200" baseline="0" dirty="0" smtClean="0">
                <a:latin typeface="Times New Roman" charset="0"/>
                <a:ea typeface="ヒラギノ角ゴ Pro W3" charset="0"/>
                <a:cs typeface="ヒラギノ角ゴ Pro W3" charset="0"/>
              </a:rPr>
              <a:t> to now </a:t>
            </a:r>
            <a:r>
              <a:rPr lang="en-GB" sz="1200" dirty="0" smtClean="0">
                <a:latin typeface="Times New Roman" charset="0"/>
                <a:ea typeface="ヒラギノ角ゴ Pro W3" charset="0"/>
                <a:cs typeface="ヒラギノ角ゴ Pro W3" charset="0"/>
              </a:rPr>
              <a:t>we have </a:t>
            </a:r>
            <a:r>
              <a:rPr lang="en-GB" sz="1200" dirty="0" err="1" smtClean="0">
                <a:latin typeface="Times New Roman" charset="0"/>
                <a:ea typeface="ヒラギノ角ゴ Pro W3" charset="0"/>
                <a:cs typeface="ヒラギノ角ゴ Pro W3" charset="0"/>
              </a:rPr>
              <a:t>digitilized</a:t>
            </a:r>
            <a:r>
              <a:rPr lang="en-GB" sz="1200" dirty="0" smtClean="0">
                <a:latin typeface="Times New Roman" charset="0"/>
                <a:ea typeface="ヒラギノ角ゴ Pro W3" charset="0"/>
                <a:cs typeface="ヒラギノ角ゴ Pro W3" charset="0"/>
              </a:rPr>
              <a:t> </a:t>
            </a:r>
            <a:r>
              <a:rPr lang="en-GB" sz="1200" b="1" dirty="0" smtClean="0">
                <a:latin typeface="Times New Roman" charset="0"/>
                <a:ea typeface="ヒラギノ角ゴ Pro W3" charset="0"/>
                <a:cs typeface="ヒラギノ角ゴ Pro W3" charset="0"/>
              </a:rPr>
              <a:t>128 000 specimens, mostly fungi. The digitalization means entering</a:t>
            </a:r>
            <a:r>
              <a:rPr lang="en-GB" sz="1200" b="1" baseline="0" dirty="0" smtClean="0">
                <a:latin typeface="Times New Roman" charset="0"/>
                <a:ea typeface="ヒラギノ角ゴ Pro W3" charset="0"/>
                <a:cs typeface="ヒラギノ角ゴ Pro W3" charset="0"/>
              </a:rPr>
              <a:t> label in a database. </a:t>
            </a:r>
            <a:endParaRPr lang="en-GB" sz="1200" b="1" dirty="0" smtClean="0">
              <a:latin typeface="Times New Roman" charset="0"/>
              <a:ea typeface="ヒラギノ角ゴ Pro W3" charset="0"/>
              <a:cs typeface="ヒラギノ角ゴ Pro W3" charset="0"/>
            </a:endParaRPr>
          </a:p>
          <a:p>
            <a:pPr>
              <a:spcBef>
                <a:spcPts val="0"/>
              </a:spcBef>
            </a:pPr>
            <a:r>
              <a:rPr lang="en-GB" sz="1200" b="1" baseline="0" dirty="0" smtClean="0">
                <a:latin typeface="Times New Roman" charset="0"/>
                <a:ea typeface="ヒラギノ角ゴ Pro W3" charset="0"/>
                <a:cs typeface="ヒラギノ角ゴ Pro W3" charset="0"/>
              </a:rPr>
              <a:t> 2000 of </a:t>
            </a:r>
            <a:r>
              <a:rPr lang="en-GB" sz="1200" b="1" baseline="0" dirty="0" err="1" smtClean="0">
                <a:latin typeface="Times New Roman" charset="0"/>
                <a:ea typeface="ヒラギノ角ゴ Pro W3" charset="0"/>
                <a:cs typeface="ヒラギノ角ゴ Pro W3" charset="0"/>
              </a:rPr>
              <a:t>dhe</a:t>
            </a:r>
            <a:r>
              <a:rPr lang="en-GB" sz="1200" b="1" baseline="0" dirty="0" smtClean="0">
                <a:latin typeface="Times New Roman" charset="0"/>
                <a:ea typeface="ヒラギノ角ゴ Pro W3" charset="0"/>
                <a:cs typeface="ヒラギノ角ゴ Pro W3" charset="0"/>
              </a:rPr>
              <a:t> </a:t>
            </a:r>
            <a:r>
              <a:rPr lang="en-GB" sz="1200" b="1" baseline="0" dirty="0" err="1" smtClean="0">
                <a:latin typeface="Times New Roman" charset="0"/>
                <a:ea typeface="ヒラギノ角ゴ Pro W3" charset="0"/>
                <a:cs typeface="ヒラギノ角ゴ Pro W3" charset="0"/>
              </a:rPr>
              <a:t>databased</a:t>
            </a:r>
            <a:r>
              <a:rPr lang="en-GB" sz="1200" b="1" baseline="0" dirty="0" smtClean="0">
                <a:latin typeface="Times New Roman" charset="0"/>
                <a:ea typeface="ヒラギノ角ゴ Pro W3" charset="0"/>
                <a:cs typeface="ヒラギノ角ゴ Pro W3" charset="0"/>
              </a:rPr>
              <a:t> specimens are types. and these are also scanned and Global Plants</a:t>
            </a:r>
            <a:endParaRPr lang="sv-SE" dirty="0">
              <a:latin typeface="Arial Narrow"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It </a:t>
            </a:r>
            <a:r>
              <a:rPr lang="sv-SE" dirty="0" err="1" smtClean="0"/>
              <a:t>took</a:t>
            </a:r>
            <a:r>
              <a:rPr lang="sv-SE" dirty="0" smtClean="0"/>
              <a:t> </a:t>
            </a:r>
            <a:r>
              <a:rPr lang="sv-SE" dirty="0" err="1" smtClean="0"/>
              <a:t>us</a:t>
            </a:r>
            <a:r>
              <a:rPr lang="sv-SE" dirty="0" smtClean="0"/>
              <a:t> 1.5 </a:t>
            </a:r>
            <a:r>
              <a:rPr lang="sv-SE" dirty="0" err="1" smtClean="0"/>
              <a:t>days</a:t>
            </a:r>
            <a:r>
              <a:rPr lang="sv-SE" dirty="0" smtClean="0"/>
              <a:t> </a:t>
            </a:r>
            <a:r>
              <a:rPr lang="sv-SE" dirty="0" err="1" smtClean="0"/>
              <a:t>to</a:t>
            </a:r>
            <a:r>
              <a:rPr lang="sv-SE" dirty="0" smtClean="0"/>
              <a:t> pack 5000 </a:t>
            </a:r>
            <a:r>
              <a:rPr lang="sv-SE" dirty="0" err="1" smtClean="0"/>
              <a:t>sheet</a:t>
            </a:r>
            <a:r>
              <a:rPr lang="sv-SE" dirty="0" smtClean="0"/>
              <a:t> (</a:t>
            </a:r>
            <a:r>
              <a:rPr lang="sv-SE" dirty="0" err="1" smtClean="0"/>
              <a:t>that</a:t>
            </a:r>
            <a:r>
              <a:rPr lang="sv-SE" baseline="0" dirty="0" smtClean="0"/>
              <a:t> </a:t>
            </a:r>
            <a:r>
              <a:rPr lang="sv-SE" baseline="0" dirty="0" err="1" smtClean="0"/>
              <a:t>included</a:t>
            </a:r>
            <a:r>
              <a:rPr lang="sv-SE" baseline="0" dirty="0" smtClean="0"/>
              <a:t> </a:t>
            </a:r>
            <a:r>
              <a:rPr lang="sv-SE" baseline="0" dirty="0" err="1" smtClean="0"/>
              <a:t>counting</a:t>
            </a:r>
            <a:r>
              <a:rPr lang="sv-SE" baseline="0" dirty="0" smtClean="0"/>
              <a:t> all the </a:t>
            </a:r>
            <a:r>
              <a:rPr lang="sv-SE" baseline="0" dirty="0" err="1" smtClean="0"/>
              <a:t>sheets</a:t>
            </a:r>
            <a:r>
              <a:rPr lang="sv-SE" baseline="0" dirty="0" smtClean="0"/>
              <a:t>)</a:t>
            </a:r>
          </a:p>
          <a:p>
            <a:r>
              <a:rPr lang="sv-SE" baseline="0" dirty="0" err="1" smtClean="0"/>
              <a:t>but</a:t>
            </a:r>
            <a:r>
              <a:rPr lang="sv-SE" baseline="0" dirty="0" smtClean="0"/>
              <a:t> </a:t>
            </a:r>
            <a:r>
              <a:rPr lang="sv-SE" baseline="0" dirty="0" err="1" smtClean="0"/>
              <a:t>we</a:t>
            </a:r>
            <a:r>
              <a:rPr lang="sv-SE" baseline="0" dirty="0" smtClean="0"/>
              <a:t> </a:t>
            </a:r>
            <a:r>
              <a:rPr lang="sv-SE" baseline="0" dirty="0" err="1" smtClean="0"/>
              <a:t>think</a:t>
            </a:r>
            <a:r>
              <a:rPr lang="sv-SE" baseline="0" dirty="0" smtClean="0"/>
              <a:t> </a:t>
            </a:r>
            <a:r>
              <a:rPr lang="sv-SE" baseline="0" dirty="0" err="1" smtClean="0"/>
              <a:t>that</a:t>
            </a:r>
            <a:r>
              <a:rPr lang="sv-SE" baseline="0" dirty="0" smtClean="0"/>
              <a:t> </a:t>
            </a:r>
            <a:r>
              <a:rPr lang="sv-SE" baseline="0" dirty="0" err="1" smtClean="0"/>
              <a:t>one</a:t>
            </a:r>
            <a:r>
              <a:rPr lang="sv-SE" baseline="0" dirty="0" smtClean="0"/>
              <a:t> person </a:t>
            </a:r>
            <a:r>
              <a:rPr lang="sv-SE" baseline="0" dirty="0" err="1" smtClean="0"/>
              <a:t>can</a:t>
            </a:r>
            <a:r>
              <a:rPr lang="sv-SE" baseline="0" dirty="0" smtClean="0"/>
              <a:t> </a:t>
            </a:r>
            <a:r>
              <a:rPr lang="sv-SE" baseline="0" dirty="0" err="1" smtClean="0"/>
              <a:t>easily</a:t>
            </a:r>
            <a:r>
              <a:rPr lang="sv-SE" baseline="0" dirty="0" smtClean="0"/>
              <a:t> pack 10 000 specimens per </a:t>
            </a:r>
            <a:r>
              <a:rPr lang="sv-SE" baseline="0" dirty="0" err="1" smtClean="0"/>
              <a:t>day</a:t>
            </a:r>
            <a:r>
              <a:rPr lang="sv-SE" baseline="0" dirty="0" smtClean="0"/>
              <a:t>, </a:t>
            </a:r>
            <a:r>
              <a:rPr lang="sv-SE" baseline="0" dirty="0" err="1" smtClean="0"/>
              <a:t>maybe</a:t>
            </a:r>
            <a:r>
              <a:rPr lang="sv-SE" baseline="0" dirty="0" smtClean="0"/>
              <a:t> </a:t>
            </a:r>
            <a:r>
              <a:rPr lang="sv-SE" baseline="0" dirty="0" err="1" smtClean="0"/>
              <a:t>more</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pPr>
              <a:defRPr/>
            </a:pPr>
            <a:fld id="{B774F4BC-5C89-354D-80CB-1C62F4DD8F41}" type="slidenum">
              <a:rPr lang="sv-SE" smtClean="0"/>
              <a:pPr>
                <a:defRPr/>
              </a:pPr>
              <a:t>12</a:t>
            </a:fld>
            <a:endParaRPr lang="sv-SE" dirty="0"/>
          </a:p>
        </p:txBody>
      </p:sp>
    </p:spTree>
    <p:extLst>
      <p:ext uri="{BB962C8B-B14F-4D97-AF65-F5344CB8AC3E}">
        <p14:creationId xmlns:p14="http://schemas.microsoft.com/office/powerpoint/2010/main" val="199110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Species or a genus</a:t>
            </a:r>
            <a:r>
              <a:rPr lang="sv-SE" baseline="0" dirty="0" smtClean="0"/>
              <a:t> </a:t>
            </a:r>
            <a:r>
              <a:rPr lang="sv-SE" baseline="0" dirty="0" err="1" smtClean="0"/>
              <a:t>name</a:t>
            </a:r>
            <a:r>
              <a:rPr lang="sv-SE" baseline="0" dirty="0" smtClean="0"/>
              <a:t> is </a:t>
            </a:r>
            <a:r>
              <a:rPr lang="sv-SE" baseline="0" dirty="0" err="1" smtClean="0"/>
              <a:t>necessary</a:t>
            </a:r>
            <a:r>
              <a:rPr lang="sv-SE" baseline="0" dirty="0" smtClean="0"/>
              <a:t> </a:t>
            </a:r>
            <a:r>
              <a:rPr lang="sv-SE" baseline="0" dirty="0" err="1" smtClean="0"/>
              <a:t>to</a:t>
            </a:r>
            <a:r>
              <a:rPr lang="sv-SE" baseline="0" dirty="0" smtClean="0"/>
              <a:t> </a:t>
            </a:r>
            <a:r>
              <a:rPr lang="sv-SE" baseline="0" dirty="0" err="1" smtClean="0"/>
              <a:t>append</a:t>
            </a:r>
            <a:r>
              <a:rPr lang="sv-SE" baseline="0" dirty="0" smtClean="0"/>
              <a:t> </a:t>
            </a:r>
            <a:r>
              <a:rPr lang="sv-SE" baseline="0" dirty="0" err="1" smtClean="0"/>
              <a:t>to</a:t>
            </a:r>
            <a:r>
              <a:rPr lang="sv-SE" baseline="0" dirty="0" smtClean="0"/>
              <a:t> the image </a:t>
            </a:r>
            <a:r>
              <a:rPr lang="sv-SE" baseline="0" dirty="0" err="1" smtClean="0"/>
              <a:t>to</a:t>
            </a:r>
            <a:r>
              <a:rPr lang="sv-SE" baseline="0" dirty="0" smtClean="0"/>
              <a:t> be </a:t>
            </a:r>
            <a:r>
              <a:rPr lang="sv-SE" baseline="0" dirty="0" err="1" smtClean="0"/>
              <a:t>of</a:t>
            </a:r>
            <a:r>
              <a:rPr lang="sv-SE" baseline="0" dirty="0" smtClean="0"/>
              <a:t> </a:t>
            </a:r>
            <a:r>
              <a:rPr lang="sv-SE" baseline="0" dirty="0" err="1" smtClean="0"/>
              <a:t>any</a:t>
            </a:r>
            <a:r>
              <a:rPr lang="sv-SE" baseline="0" dirty="0" smtClean="0"/>
              <a:t> </a:t>
            </a:r>
            <a:r>
              <a:rPr lang="sv-SE" baseline="0" dirty="0" err="1" smtClean="0"/>
              <a:t>use</a:t>
            </a:r>
            <a:endParaRPr lang="sv-SE" dirty="0"/>
          </a:p>
        </p:txBody>
      </p:sp>
      <p:sp>
        <p:nvSpPr>
          <p:cNvPr id="4" name="Platshållare för bildnummer 3"/>
          <p:cNvSpPr>
            <a:spLocks noGrp="1"/>
          </p:cNvSpPr>
          <p:nvPr>
            <p:ph type="sldNum" sz="quarter" idx="10"/>
          </p:nvPr>
        </p:nvSpPr>
        <p:spPr/>
        <p:txBody>
          <a:bodyPr/>
          <a:lstStyle/>
          <a:p>
            <a:pPr>
              <a:defRPr/>
            </a:pPr>
            <a:fld id="{B774F4BC-5C89-354D-80CB-1C62F4DD8F41}" type="slidenum">
              <a:rPr lang="sv-SE" smtClean="0"/>
              <a:pPr>
                <a:defRPr/>
              </a:pPr>
              <a:t>13</a:t>
            </a:fld>
            <a:endParaRPr lang="sv-SE" dirty="0"/>
          </a:p>
        </p:txBody>
      </p:sp>
    </p:spTree>
    <p:extLst>
      <p:ext uri="{BB962C8B-B14F-4D97-AF65-F5344CB8AC3E}">
        <p14:creationId xmlns:p14="http://schemas.microsoft.com/office/powerpoint/2010/main" val="124589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After</a:t>
            </a:r>
            <a:r>
              <a:rPr lang="sv-SE" dirty="0" smtClean="0"/>
              <a:t> </a:t>
            </a:r>
            <a:r>
              <a:rPr lang="sv-SE" dirty="0" err="1" smtClean="0"/>
              <a:t>being</a:t>
            </a:r>
            <a:r>
              <a:rPr lang="sv-SE" dirty="0" smtClean="0"/>
              <a:t> </a:t>
            </a:r>
            <a:r>
              <a:rPr lang="sv-SE" dirty="0" err="1" smtClean="0"/>
              <a:t>photographed</a:t>
            </a:r>
            <a:r>
              <a:rPr lang="sv-SE" dirty="0" smtClean="0"/>
              <a:t> at</a:t>
            </a:r>
            <a:r>
              <a:rPr lang="sv-SE" baseline="0" dirty="0" smtClean="0"/>
              <a:t> MKC </a:t>
            </a:r>
            <a:r>
              <a:rPr lang="sv-SE" baseline="0" dirty="0" err="1" smtClean="0"/>
              <a:t>we</a:t>
            </a:r>
            <a:r>
              <a:rPr lang="sv-SE" baseline="0" dirty="0" smtClean="0"/>
              <a:t> </a:t>
            </a:r>
            <a:r>
              <a:rPr lang="sv-SE" baseline="0" dirty="0" err="1" smtClean="0"/>
              <a:t>received</a:t>
            </a:r>
            <a:r>
              <a:rPr lang="sv-SE" baseline="0" dirty="0" smtClean="0"/>
              <a:t> 2 </a:t>
            </a:r>
            <a:r>
              <a:rPr lang="sv-SE" baseline="0" dirty="0" err="1" smtClean="0"/>
              <a:t>photosof</a:t>
            </a:r>
            <a:r>
              <a:rPr lang="sv-SE" baseline="0" dirty="0" smtClean="0"/>
              <a:t> </a:t>
            </a:r>
            <a:r>
              <a:rPr lang="sv-SE" baseline="0" dirty="0" err="1" smtClean="0"/>
              <a:t>each</a:t>
            </a:r>
            <a:r>
              <a:rPr lang="sv-SE" baseline="0" dirty="0" smtClean="0"/>
              <a:t> </a:t>
            </a:r>
            <a:r>
              <a:rPr lang="sv-SE" baseline="0" dirty="0" err="1" smtClean="0"/>
              <a:t>file</a:t>
            </a:r>
            <a:r>
              <a:rPr lang="sv-SE" baseline="0" dirty="0" smtClean="0"/>
              <a:t>, </a:t>
            </a:r>
            <a:r>
              <a:rPr lang="sv-SE" baseline="0" dirty="0" err="1" smtClean="0"/>
              <a:t>one</a:t>
            </a:r>
            <a:r>
              <a:rPr lang="sv-SE" baseline="0" dirty="0" smtClean="0"/>
              <a:t> JPG and </a:t>
            </a:r>
            <a:r>
              <a:rPr lang="sv-SE" baseline="0" dirty="0" err="1" smtClean="0"/>
              <a:t>one</a:t>
            </a:r>
            <a:r>
              <a:rPr lang="sv-SE" baseline="0" dirty="0" smtClean="0"/>
              <a:t> TIFF-</a:t>
            </a:r>
            <a:r>
              <a:rPr lang="sv-SE" baseline="0" dirty="0" err="1" smtClean="0"/>
              <a:t>file</a:t>
            </a:r>
            <a:r>
              <a:rPr lang="sv-SE" baseline="0" dirty="0" smtClean="0"/>
              <a:t>, </a:t>
            </a:r>
            <a:r>
              <a:rPr lang="sv-SE" baseline="0" dirty="0" err="1" smtClean="0"/>
              <a:t>one</a:t>
            </a:r>
            <a:r>
              <a:rPr lang="sv-SE" baseline="0" dirty="0" smtClean="0"/>
              <a:t> text </a:t>
            </a:r>
            <a:r>
              <a:rPr lang="sv-SE" baseline="0" dirty="0" err="1" smtClean="0"/>
              <a:t>file</a:t>
            </a:r>
            <a:r>
              <a:rPr lang="sv-SE" baseline="0" dirty="0" smtClean="0"/>
              <a:t> </a:t>
            </a:r>
            <a:r>
              <a:rPr lang="sv-SE" baseline="0" dirty="0" err="1" smtClean="0"/>
              <a:t>with</a:t>
            </a:r>
            <a:r>
              <a:rPr lang="sv-SE" baseline="0" dirty="0" smtClean="0"/>
              <a:t> OCR </a:t>
            </a:r>
            <a:r>
              <a:rPr lang="sv-SE" baseline="0" dirty="0" err="1" smtClean="0"/>
              <a:t>interpreted</a:t>
            </a:r>
            <a:r>
              <a:rPr lang="sv-SE" baseline="0" dirty="0" smtClean="0"/>
              <a:t> text </a:t>
            </a:r>
            <a:r>
              <a:rPr lang="sv-SE" baseline="0" dirty="0" err="1" smtClean="0"/>
              <a:t>of</a:t>
            </a:r>
            <a:r>
              <a:rPr lang="sv-SE" baseline="0" dirty="0" smtClean="0"/>
              <a:t> the </a:t>
            </a:r>
            <a:r>
              <a:rPr lang="sv-SE" baseline="0" dirty="0" err="1" smtClean="0"/>
              <a:t>label</a:t>
            </a:r>
            <a:r>
              <a:rPr lang="sv-SE" baseline="0" dirty="0" smtClean="0"/>
              <a:t> </a:t>
            </a:r>
            <a:r>
              <a:rPr lang="sv-SE" baseline="0" dirty="0" err="1" smtClean="0"/>
              <a:t>etc</a:t>
            </a:r>
            <a:r>
              <a:rPr lang="sv-SE" baseline="0" dirty="0" smtClean="0"/>
              <a:t> </a:t>
            </a:r>
            <a:r>
              <a:rPr lang="sv-SE" baseline="0" dirty="0" err="1" smtClean="0"/>
              <a:t>of</a:t>
            </a:r>
            <a:r>
              <a:rPr lang="sv-SE" baseline="0" dirty="0" smtClean="0"/>
              <a:t> </a:t>
            </a:r>
            <a:r>
              <a:rPr lang="sv-SE" baseline="0" dirty="0" err="1" smtClean="0"/>
              <a:t>each</a:t>
            </a:r>
            <a:r>
              <a:rPr lang="sv-SE" baseline="0" dirty="0" smtClean="0"/>
              <a:t>.  In addition </a:t>
            </a:r>
            <a:r>
              <a:rPr lang="sv-SE" baseline="0" dirty="0" err="1" smtClean="0"/>
              <a:t>we</a:t>
            </a:r>
            <a:r>
              <a:rPr lang="sv-SE" baseline="0" dirty="0" smtClean="0"/>
              <a:t> </a:t>
            </a:r>
            <a:r>
              <a:rPr lang="sv-SE" baseline="0" dirty="0" err="1" smtClean="0"/>
              <a:t>received</a:t>
            </a:r>
            <a:r>
              <a:rPr lang="sv-SE" baseline="0" dirty="0" smtClean="0"/>
              <a:t> </a:t>
            </a:r>
            <a:r>
              <a:rPr lang="sv-SE" baseline="0" dirty="0" err="1" smtClean="0"/>
              <a:t>one</a:t>
            </a:r>
            <a:r>
              <a:rPr lang="sv-SE" baseline="0" dirty="0" smtClean="0"/>
              <a:t> CSV </a:t>
            </a:r>
            <a:r>
              <a:rPr lang="sv-SE" baseline="0" dirty="0" err="1" smtClean="0"/>
              <a:t>file</a:t>
            </a:r>
            <a:r>
              <a:rPr lang="sv-SE" baseline="0" dirty="0" smtClean="0"/>
              <a:t> </a:t>
            </a:r>
            <a:r>
              <a:rPr lang="sv-SE" baseline="0" dirty="0" err="1" smtClean="0"/>
              <a:t>with</a:t>
            </a:r>
            <a:r>
              <a:rPr lang="sv-SE" baseline="0" dirty="0" smtClean="0"/>
              <a:t> OCR information </a:t>
            </a:r>
            <a:r>
              <a:rPr lang="sv-SE" baseline="0" dirty="0" err="1" smtClean="0"/>
              <a:t>of</a:t>
            </a:r>
            <a:r>
              <a:rPr lang="sv-SE" baseline="0" dirty="0" smtClean="0"/>
              <a:t> all covers.</a:t>
            </a:r>
            <a:endParaRPr lang="sv-SE" dirty="0"/>
          </a:p>
        </p:txBody>
      </p:sp>
      <p:sp>
        <p:nvSpPr>
          <p:cNvPr id="4" name="Platshållare för bildnummer 3"/>
          <p:cNvSpPr>
            <a:spLocks noGrp="1"/>
          </p:cNvSpPr>
          <p:nvPr>
            <p:ph type="sldNum" sz="quarter" idx="10"/>
          </p:nvPr>
        </p:nvSpPr>
        <p:spPr/>
        <p:txBody>
          <a:bodyPr/>
          <a:lstStyle/>
          <a:p>
            <a:pPr>
              <a:defRPr/>
            </a:pPr>
            <a:fld id="{B774F4BC-5C89-354D-80CB-1C62F4DD8F41}" type="slidenum">
              <a:rPr lang="sv-SE" smtClean="0"/>
              <a:pPr>
                <a:defRPr/>
              </a:pPr>
              <a:t>14</a:t>
            </a:fld>
            <a:endParaRPr lang="sv-SE" dirty="0"/>
          </a:p>
        </p:txBody>
      </p:sp>
    </p:spTree>
    <p:extLst>
      <p:ext uri="{BB962C8B-B14F-4D97-AF65-F5344CB8AC3E}">
        <p14:creationId xmlns:p14="http://schemas.microsoft.com/office/powerpoint/2010/main" val="66912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Arial Narrow"/>
                <a:ea typeface="ヒラギノ角ゴ Pro W3" charset="0"/>
                <a:cs typeface="ヒラギノ角ゴ Pro W3" charset="0"/>
              </a:rPr>
              <a:t>The quality of the images was very good in respect to sharpness, contrast, brightness </a:t>
            </a:r>
            <a:r>
              <a:rPr lang="en-GB" sz="1200" kern="1200" dirty="0" err="1" smtClean="0">
                <a:solidFill>
                  <a:schemeClr val="tx1"/>
                </a:solidFill>
                <a:effectLst/>
                <a:latin typeface="Arial Narrow"/>
                <a:ea typeface="ヒラギノ角ゴ Pro W3" charset="0"/>
                <a:cs typeface="ヒラギノ角ゴ Pro W3" charset="0"/>
              </a:rPr>
              <a:t>etc</a:t>
            </a:r>
            <a:r>
              <a:rPr lang="en-GB" sz="1200" kern="1200" dirty="0" smtClean="0">
                <a:solidFill>
                  <a:schemeClr val="tx1"/>
                </a:solidFill>
                <a:effectLst/>
                <a:latin typeface="Arial Narrow"/>
                <a:ea typeface="ヒラギノ角ゴ Pro W3" charset="0"/>
                <a:cs typeface="ヒラギノ角ゴ Pro W3" charset="0"/>
              </a:rPr>
              <a:t> (although sometimes with some shades), and on par with our scanned specimens for the GPI project.</a:t>
            </a:r>
            <a:r>
              <a:rPr lang="en-GB" dirty="0" smtClean="0">
                <a:effectLst/>
              </a:rPr>
              <a:t> </a:t>
            </a:r>
            <a:endParaRPr lang="sv-SE" dirty="0"/>
          </a:p>
        </p:txBody>
      </p:sp>
      <p:sp>
        <p:nvSpPr>
          <p:cNvPr id="4" name="Platshållare för bildnummer 3"/>
          <p:cNvSpPr>
            <a:spLocks noGrp="1"/>
          </p:cNvSpPr>
          <p:nvPr>
            <p:ph type="sldNum" sz="quarter" idx="10"/>
          </p:nvPr>
        </p:nvSpPr>
        <p:spPr/>
        <p:txBody>
          <a:bodyPr/>
          <a:lstStyle/>
          <a:p>
            <a:pPr>
              <a:defRPr/>
            </a:pPr>
            <a:fld id="{B774F4BC-5C89-354D-80CB-1C62F4DD8F41}" type="slidenum">
              <a:rPr lang="sv-SE" smtClean="0"/>
              <a:pPr>
                <a:defRPr/>
              </a:pPr>
              <a:t>15</a:t>
            </a:fld>
            <a:endParaRPr lang="sv-SE" dirty="0"/>
          </a:p>
        </p:txBody>
      </p:sp>
    </p:spTree>
    <p:extLst>
      <p:ext uri="{BB962C8B-B14F-4D97-AF65-F5344CB8AC3E}">
        <p14:creationId xmlns:p14="http://schemas.microsoft.com/office/powerpoint/2010/main" val="27704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t>
            </a:r>
            <a:r>
              <a:rPr lang="sv-SE" dirty="0" err="1" smtClean="0"/>
              <a:t>regular</a:t>
            </a:r>
            <a:r>
              <a:rPr lang="sv-SE" dirty="0" smtClean="0"/>
              <a:t> </a:t>
            </a:r>
            <a:r>
              <a:rPr lang="sv-SE" dirty="0" err="1" smtClean="0"/>
              <a:t>freezes</a:t>
            </a:r>
            <a:r>
              <a:rPr lang="sv-SE" dirty="0" smtClean="0"/>
              <a:t> </a:t>
            </a:r>
            <a:r>
              <a:rPr lang="sv-SE" dirty="0" err="1" smtClean="0"/>
              <a:t>can</a:t>
            </a:r>
            <a:r>
              <a:rPr lang="sv-SE" dirty="0" smtClean="0"/>
              <a:t> be a </a:t>
            </a:r>
          </a:p>
          <a:p>
            <a:r>
              <a:rPr lang="sv-SE" dirty="0" smtClean="0"/>
              <a:t>  </a:t>
            </a:r>
            <a:r>
              <a:rPr lang="sv-SE" dirty="0" err="1" smtClean="0"/>
              <a:t>bottleneck</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B774F4BC-5C89-354D-80CB-1C62F4DD8F41}" type="slidenum">
              <a:rPr lang="sv-SE" smtClean="0"/>
              <a:pPr>
                <a:defRPr/>
              </a:pPr>
              <a:t>16</a:t>
            </a:fld>
            <a:endParaRPr lang="sv-SE" dirty="0"/>
          </a:p>
        </p:txBody>
      </p:sp>
    </p:spTree>
    <p:extLst>
      <p:ext uri="{BB962C8B-B14F-4D97-AF65-F5344CB8AC3E}">
        <p14:creationId xmlns:p14="http://schemas.microsoft.com/office/powerpoint/2010/main" val="387371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Describe scanning process</a:t>
            </a:r>
            <a:endParaRPr lang="sv-SE" dirty="0"/>
          </a:p>
        </p:txBody>
      </p:sp>
      <p:sp>
        <p:nvSpPr>
          <p:cNvPr id="4" name="Slide Number Placeholder 3"/>
          <p:cNvSpPr>
            <a:spLocks noGrp="1"/>
          </p:cNvSpPr>
          <p:nvPr>
            <p:ph type="sldNum" sz="quarter" idx="10"/>
          </p:nvPr>
        </p:nvSpPr>
        <p:spPr/>
        <p:txBody>
          <a:bodyPr/>
          <a:lstStyle/>
          <a:p>
            <a:fld id="{85B1B5B7-BAE0-410F-8054-DD7A50EF61BC}" type="slidenum">
              <a:rPr lang="sv-SE" smtClean="0"/>
              <a:t>23</a:t>
            </a:fld>
            <a:endParaRPr lang="sv-SE"/>
          </a:p>
        </p:txBody>
      </p:sp>
    </p:spTree>
    <p:extLst>
      <p:ext uri="{BB962C8B-B14F-4D97-AF65-F5344CB8AC3E}">
        <p14:creationId xmlns:p14="http://schemas.microsoft.com/office/powerpoint/2010/main" val="296298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Originally designed for scanning books, but has been used to scan the herbarium of the</a:t>
            </a:r>
            <a:r>
              <a:rPr lang="sv-SE" baseline="0" dirty="0" smtClean="0"/>
              <a:t> natural history museum in paris.</a:t>
            </a:r>
            <a:endParaRPr lang="sv-SE" dirty="0"/>
          </a:p>
        </p:txBody>
      </p:sp>
      <p:sp>
        <p:nvSpPr>
          <p:cNvPr id="4" name="Slide Number Placeholder 3"/>
          <p:cNvSpPr>
            <a:spLocks noGrp="1"/>
          </p:cNvSpPr>
          <p:nvPr>
            <p:ph type="sldNum" sz="quarter" idx="10"/>
          </p:nvPr>
        </p:nvSpPr>
        <p:spPr/>
        <p:txBody>
          <a:bodyPr/>
          <a:lstStyle/>
          <a:p>
            <a:fld id="{85B1B5B7-BAE0-410F-8054-DD7A50EF61BC}" type="slidenum">
              <a:rPr lang="sv-SE" smtClean="0"/>
              <a:t>24</a:t>
            </a:fld>
            <a:endParaRPr lang="sv-SE"/>
          </a:p>
        </p:txBody>
      </p:sp>
    </p:spTree>
    <p:extLst>
      <p:ext uri="{BB962C8B-B14F-4D97-AF65-F5344CB8AC3E}">
        <p14:creationId xmlns:p14="http://schemas.microsoft.com/office/powerpoint/2010/main" val="191524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D41C19A-5CD6-4939-B677-1B8BB102C8C1}" type="datetimeFigureOut">
              <a:rPr lang="sv-SE" smtClean="0"/>
              <a:t>2014-12-05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179152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D41C19A-5CD6-4939-B677-1B8BB102C8C1}" type="datetimeFigureOut">
              <a:rPr lang="sv-SE" smtClean="0"/>
              <a:t>2014-12-05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3507558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D41C19A-5CD6-4939-B677-1B8BB102C8C1}" type="datetimeFigureOut">
              <a:rPr lang="sv-SE" smtClean="0"/>
              <a:t>2014-12-05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22082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D41C19A-5CD6-4939-B677-1B8BB102C8C1}" type="datetimeFigureOut">
              <a:rPr lang="sv-SE" smtClean="0"/>
              <a:t>2014-12-05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119236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D41C19A-5CD6-4939-B677-1B8BB102C8C1}" type="datetimeFigureOut">
              <a:rPr lang="sv-SE" smtClean="0"/>
              <a:t>2014-12-05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45291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D41C19A-5CD6-4939-B677-1B8BB102C8C1}" type="datetimeFigureOut">
              <a:rPr lang="sv-SE" smtClean="0"/>
              <a:t>2014-12-05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101073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D41C19A-5CD6-4939-B677-1B8BB102C8C1}" type="datetimeFigureOut">
              <a:rPr lang="sv-SE" smtClean="0"/>
              <a:t>2014-12-05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2971560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D41C19A-5CD6-4939-B677-1B8BB102C8C1}" type="datetimeFigureOut">
              <a:rPr lang="sv-SE" smtClean="0"/>
              <a:t>2014-12-05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1508234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D41C19A-5CD6-4939-B677-1B8BB102C8C1}" type="datetimeFigureOut">
              <a:rPr lang="sv-SE" smtClean="0"/>
              <a:t>2014-12-05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180211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D41C19A-5CD6-4939-B677-1B8BB102C8C1}" type="datetimeFigureOut">
              <a:rPr lang="sv-SE" smtClean="0"/>
              <a:t>2014-12-05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2878371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D41C19A-5CD6-4939-B677-1B8BB102C8C1}" type="datetimeFigureOut">
              <a:rPr lang="sv-SE" smtClean="0"/>
              <a:t>2014-12-05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C9444B-1A4F-4538-8FD0-82F1AAE6BBBC}" type="slidenum">
              <a:rPr lang="sv-SE" smtClean="0"/>
              <a:t>‹#›</a:t>
            </a:fld>
            <a:endParaRPr lang="sv-SE"/>
          </a:p>
        </p:txBody>
      </p:sp>
    </p:spTree>
    <p:extLst>
      <p:ext uri="{BB962C8B-B14F-4D97-AF65-F5344CB8AC3E}">
        <p14:creationId xmlns:p14="http://schemas.microsoft.com/office/powerpoint/2010/main" val="2053470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1C19A-5CD6-4939-B677-1B8BB102C8C1}" type="datetimeFigureOut">
              <a:rPr lang="sv-SE" smtClean="0"/>
              <a:t>2014-12-05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9444B-1A4F-4538-8FD0-82F1AAE6BBBC}" type="slidenum">
              <a:rPr lang="sv-SE" smtClean="0"/>
              <a:t>‹#›</a:t>
            </a:fld>
            <a:endParaRPr lang="sv-SE"/>
          </a:p>
        </p:txBody>
      </p:sp>
    </p:spTree>
    <p:extLst>
      <p:ext uri="{BB962C8B-B14F-4D97-AF65-F5344CB8AC3E}">
        <p14:creationId xmlns:p14="http://schemas.microsoft.com/office/powerpoint/2010/main" val="334518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noAutofit/>
          </a:bodyPr>
          <a:lstStyle/>
          <a:p>
            <a:r>
              <a:rPr lang="sv-SE" sz="3200" b="1" dirty="0" smtClean="0">
                <a:solidFill>
                  <a:schemeClr val="bg1"/>
                </a:solidFill>
              </a:rPr>
              <a:t>Erfarenheter och </a:t>
            </a:r>
            <a:r>
              <a:rPr lang="sv-SE" sz="3200" b="1" dirty="0">
                <a:solidFill>
                  <a:schemeClr val="bg1"/>
                </a:solidFill>
              </a:rPr>
              <a:t>nyheter </a:t>
            </a:r>
            <a:r>
              <a:rPr lang="sv-SE" sz="3200" b="1" dirty="0" smtClean="0">
                <a:solidFill>
                  <a:schemeClr val="bg1"/>
                </a:solidFill>
              </a:rPr>
              <a:t>från det svenska initiativet för storskalig digitalisering av naturvetenskapliga samlingar; e-BioColl.se</a:t>
            </a:r>
            <a:endParaRPr lang="sv-SE" sz="3200" b="1" dirty="0">
              <a:solidFill>
                <a:schemeClr val="bg1"/>
              </a:solidFill>
            </a:endParaRPr>
          </a:p>
        </p:txBody>
      </p:sp>
      <p:sp>
        <p:nvSpPr>
          <p:cNvPr id="3" name="Underrubrik 2"/>
          <p:cNvSpPr>
            <a:spLocks noGrp="1"/>
          </p:cNvSpPr>
          <p:nvPr>
            <p:ph type="subTitle" idx="1"/>
          </p:nvPr>
        </p:nvSpPr>
        <p:spPr/>
        <p:txBody>
          <a:bodyPr>
            <a:normAutofit/>
          </a:bodyPr>
          <a:lstStyle/>
          <a:p>
            <a:r>
              <a:rPr lang="sv-SE" sz="2800" dirty="0" smtClean="0">
                <a:solidFill>
                  <a:schemeClr val="bg1">
                    <a:lumMod val="85000"/>
                  </a:schemeClr>
                </a:solidFill>
              </a:rPr>
              <a:t>Anders Telenius</a:t>
            </a:r>
          </a:p>
          <a:p>
            <a:r>
              <a:rPr lang="sv-SE" sz="2800" dirty="0" smtClean="0">
                <a:solidFill>
                  <a:schemeClr val="bg1">
                    <a:lumMod val="85000"/>
                  </a:schemeClr>
                </a:solidFill>
              </a:rPr>
              <a:t>GBIF-Sweden, Naturhistoriska riksmuseet, Stockholm</a:t>
            </a:r>
            <a:endParaRPr lang="sv-SE" sz="2800" dirty="0">
              <a:solidFill>
                <a:schemeClr val="bg1">
                  <a:lumMod val="85000"/>
                </a:schemeClr>
              </a:solidFill>
            </a:endParaRPr>
          </a:p>
        </p:txBody>
      </p:sp>
    </p:spTree>
    <p:extLst>
      <p:ext uri="{BB962C8B-B14F-4D97-AF65-F5344CB8AC3E}">
        <p14:creationId xmlns:p14="http://schemas.microsoft.com/office/powerpoint/2010/main" val="57110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323850" y="404813"/>
            <a:ext cx="8569325" cy="1223962"/>
          </a:xfrm>
        </p:spPr>
        <p:txBody>
          <a:bodyPr/>
          <a:lstStyle/>
          <a:p>
            <a:pPr algn="ctr" eaLnBrk="1" hangingPunct="1"/>
            <a:r>
              <a:rPr lang="en-GB" sz="3600" b="0" dirty="0">
                <a:solidFill>
                  <a:schemeClr val="tx1"/>
                </a:solidFill>
                <a:latin typeface="Arial Narrow" charset="0"/>
                <a:ea typeface="ヒラギノ角ゴ Pro W3" charset="0"/>
                <a:cs typeface="ヒラギノ角ゴ Pro W3" charset="0"/>
              </a:rPr>
              <a:t>Herbarium GB in Gothenburg</a:t>
            </a:r>
            <a:br>
              <a:rPr lang="en-GB" sz="3600" b="0" dirty="0">
                <a:solidFill>
                  <a:schemeClr val="tx1"/>
                </a:solidFill>
                <a:latin typeface="Arial Narrow" charset="0"/>
                <a:ea typeface="ヒラギノ角ゴ Pro W3" charset="0"/>
                <a:cs typeface="ヒラギノ角ゴ Pro W3" charset="0"/>
              </a:rPr>
            </a:br>
            <a:r>
              <a:rPr lang="en-GB" sz="3600" b="0" dirty="0">
                <a:solidFill>
                  <a:schemeClr val="tx1"/>
                </a:solidFill>
                <a:latin typeface="Arial Narrow" charset="0"/>
                <a:ea typeface="ヒラギノ角ゴ Pro W3" charset="0"/>
                <a:cs typeface="ヒラギノ角ゴ Pro W3" charset="0"/>
              </a:rPr>
              <a:t> – an infrastructure for biodiversity research </a:t>
            </a:r>
            <a:endParaRPr lang="sv-SE" sz="3600" b="0" dirty="0">
              <a:solidFill>
                <a:schemeClr val="tx1"/>
              </a:solidFill>
              <a:latin typeface="Arial Narrow" charset="0"/>
              <a:ea typeface="ヒラギノ角ゴ Pro W3" charset="0"/>
              <a:cs typeface="ヒラギノ角ゴ Pro W3" charset="0"/>
            </a:endParaRPr>
          </a:p>
        </p:txBody>
      </p:sp>
      <p:sp>
        <p:nvSpPr>
          <p:cNvPr id="26626" name="Rectangle 3"/>
          <p:cNvSpPr>
            <a:spLocks noGrp="1" noChangeArrowheads="1"/>
          </p:cNvSpPr>
          <p:nvPr>
            <p:ph type="subTitle" idx="1"/>
          </p:nvPr>
        </p:nvSpPr>
        <p:spPr>
          <a:xfrm>
            <a:off x="251520" y="1484784"/>
            <a:ext cx="2592288" cy="3960440"/>
          </a:xfrm>
        </p:spPr>
        <p:txBody>
          <a:bodyPr>
            <a:normAutofit/>
          </a:bodyPr>
          <a:lstStyle/>
          <a:p>
            <a:pPr eaLnBrk="1" hangingPunct="1"/>
            <a:r>
              <a:rPr lang="sv-SE" sz="2800" dirty="0">
                <a:latin typeface="Arial Narrow" charset="0"/>
                <a:ea typeface="ヒラギノ角ゴ Pro W3" charset="0"/>
                <a:cs typeface="Arial Narrow" charset="0"/>
              </a:rPr>
              <a:t> </a:t>
            </a:r>
          </a:p>
          <a:p>
            <a:pPr algn="l">
              <a:spcBef>
                <a:spcPct val="0"/>
              </a:spcBef>
            </a:pPr>
            <a:r>
              <a:rPr lang="en-GB" sz="1900" dirty="0">
                <a:latin typeface="Arial Narrow" charset="0"/>
                <a:ea typeface="ＭＳ Ｐゴシック" charset="0"/>
                <a:cs typeface="ＭＳ Ｐゴシック" charset="0"/>
              </a:rPr>
              <a:t>• ca 1 million specimens</a:t>
            </a:r>
          </a:p>
          <a:p>
            <a:pPr algn="l">
              <a:spcBef>
                <a:spcPct val="0"/>
              </a:spcBef>
            </a:pPr>
            <a:endParaRPr lang="en-GB" sz="1900" dirty="0">
              <a:latin typeface="Arial Narrow" charset="0"/>
              <a:ea typeface="ＭＳ Ｐゴシック" charset="0"/>
              <a:cs typeface="ＭＳ Ｐゴシック" charset="0"/>
            </a:endParaRPr>
          </a:p>
          <a:p>
            <a:pPr algn="l">
              <a:spcBef>
                <a:spcPct val="0"/>
              </a:spcBef>
            </a:pPr>
            <a:r>
              <a:rPr lang="en-GB" sz="1900" dirty="0">
                <a:latin typeface="Arial Narrow" charset="0"/>
                <a:ea typeface="ＭＳ Ｐゴシック" charset="0"/>
                <a:cs typeface="ＭＳ Ｐゴシック" charset="0"/>
              </a:rPr>
              <a:t>• of which 2 500 are type specimens</a:t>
            </a:r>
          </a:p>
          <a:p>
            <a:pPr algn="l">
              <a:spcBef>
                <a:spcPct val="0"/>
              </a:spcBef>
            </a:pPr>
            <a:endParaRPr lang="en-GB" sz="1900" dirty="0">
              <a:latin typeface="Arial Narrow" charset="0"/>
              <a:ea typeface="ＭＳ Ｐゴシック" charset="0"/>
              <a:cs typeface="ＭＳ Ｐゴシック" charset="0"/>
            </a:endParaRPr>
          </a:p>
          <a:p>
            <a:pPr algn="l">
              <a:spcBef>
                <a:spcPct val="0"/>
              </a:spcBef>
            </a:pPr>
            <a:r>
              <a:rPr lang="en-GB" sz="1900" dirty="0">
                <a:latin typeface="Arial Narrow" charset="0"/>
                <a:ea typeface="ＭＳ Ｐゴシック" charset="0"/>
                <a:cs typeface="ＭＳ Ｐゴシック" charset="0"/>
              </a:rPr>
              <a:t>• Herbarium GB is # 65–70</a:t>
            </a:r>
            <a:r>
              <a:rPr lang="en-GB" sz="1900" baseline="30000" dirty="0">
                <a:latin typeface="Arial Narrow" charset="0"/>
                <a:ea typeface="ＭＳ Ｐゴシック" charset="0"/>
                <a:cs typeface="ＭＳ Ｐゴシック" charset="0"/>
              </a:rPr>
              <a:t> </a:t>
            </a:r>
            <a:r>
              <a:rPr lang="en-GB" sz="1900" dirty="0">
                <a:latin typeface="Arial Narrow" charset="0"/>
                <a:ea typeface="ＭＳ Ｐゴシック" charset="0"/>
                <a:cs typeface="ＭＳ Ｐゴシック" charset="0"/>
              </a:rPr>
              <a:t> </a:t>
            </a:r>
            <a:r>
              <a:rPr lang="en-GB" sz="1900" dirty="0" smtClean="0">
                <a:latin typeface="Arial Narrow" charset="0"/>
                <a:ea typeface="ＭＳ Ｐゴシック" charset="0"/>
                <a:cs typeface="ＭＳ Ｐゴシック" charset="0"/>
              </a:rPr>
              <a:t>among 3240 </a:t>
            </a:r>
            <a:r>
              <a:rPr lang="en-GB" sz="1900" dirty="0">
                <a:latin typeface="Arial Narrow" charset="0"/>
                <a:ea typeface="ＭＳ Ｐゴシック" charset="0"/>
                <a:cs typeface="ＭＳ Ｐゴシック" charset="0"/>
              </a:rPr>
              <a:t>registered herbaria in the world</a:t>
            </a:r>
          </a:p>
          <a:p>
            <a:pPr algn="l">
              <a:spcBef>
                <a:spcPct val="0"/>
              </a:spcBef>
            </a:pPr>
            <a:r>
              <a:rPr lang="en-GB" sz="1900" dirty="0">
                <a:latin typeface="Arial Narrow" charset="0"/>
                <a:ea typeface="ＭＳ Ｐゴシック" charset="0"/>
                <a:cs typeface="ＭＳ Ｐゴシック" charset="0"/>
              </a:rPr>
              <a:t>(Index </a:t>
            </a:r>
            <a:r>
              <a:rPr lang="en-GB" sz="1900" dirty="0" err="1">
                <a:latin typeface="Arial Narrow" charset="0"/>
                <a:ea typeface="ＭＳ Ｐゴシック" charset="0"/>
                <a:cs typeface="ＭＳ Ｐゴシック" charset="0"/>
              </a:rPr>
              <a:t>Herbariorum</a:t>
            </a:r>
            <a:r>
              <a:rPr lang="en-GB" sz="1900" dirty="0">
                <a:latin typeface="Arial Narrow" charset="0"/>
                <a:ea typeface="ＭＳ Ｐゴシック" charset="0"/>
                <a:cs typeface="ＭＳ Ｐゴシック" charset="0"/>
              </a:rPr>
              <a:t>)</a:t>
            </a:r>
          </a:p>
        </p:txBody>
      </p:sp>
      <p:pic>
        <p:nvPicPr>
          <p:cNvPr id="26627" name="Picture 4" descr="Registere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22098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Herbarievie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0050" y="1557338"/>
            <a:ext cx="59531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5364088" y="6525344"/>
            <a:ext cx="3672408" cy="276999"/>
          </a:xfrm>
          <a:prstGeom prst="rect">
            <a:avLst/>
          </a:prstGeom>
        </p:spPr>
        <p:txBody>
          <a:bodyPr wrap="square">
            <a:spAutoFit/>
          </a:bodyPr>
          <a:lstStyle/>
          <a:p>
            <a:r>
              <a:rPr lang="sv-SE" sz="1200" dirty="0"/>
              <a:t>Claes Persson, curator </a:t>
            </a:r>
            <a:r>
              <a:rPr lang="sv-SE" sz="1200" dirty="0" smtClean="0"/>
              <a:t>at </a:t>
            </a:r>
            <a:r>
              <a:rPr lang="sv-SE" sz="1200" dirty="0"/>
              <a:t>the herbarium in Gothenburg</a:t>
            </a:r>
          </a:p>
        </p:txBody>
      </p:sp>
      <p:sp>
        <p:nvSpPr>
          <p:cNvPr id="7" name="Rektangel 6"/>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30000"/>
              </a:spcBef>
              <a:spcAft>
                <a:spcPct val="0"/>
              </a:spcAft>
              <a:buFont typeface="Arial" panose="020B0604020202020204" pitchFamily="34" charset="0"/>
              <a:buChar char="•"/>
              <a:defRPr/>
            </a:pPr>
            <a:r>
              <a:rPr lang="en-US" b="1" dirty="0" smtClean="0">
                <a:solidFill>
                  <a:schemeClr val="bg1"/>
                </a:solidFill>
                <a:ea typeface="ヒラギノ角ゴ Pro W3" charset="0"/>
                <a:cs typeface="ヒラギノ角ゴ Pro W3" charset="0"/>
              </a:rPr>
              <a:t>The </a:t>
            </a:r>
            <a:r>
              <a:rPr lang="en-US" b="1" dirty="0">
                <a:solidFill>
                  <a:schemeClr val="bg1"/>
                </a:solidFill>
                <a:ea typeface="ヒラギノ角ゴ Pro W3" charset="0"/>
                <a:cs typeface="ヒラギノ角ゴ Pro W3" charset="0"/>
              </a:rPr>
              <a:t>new localities: controlled indoor climate: compacting system; insects proof cabinets</a:t>
            </a:r>
          </a:p>
          <a:p>
            <a:pPr marL="285750" indent="-285750" fontAlgn="base">
              <a:spcBef>
                <a:spcPct val="30000"/>
              </a:spcBef>
              <a:spcAft>
                <a:spcPct val="0"/>
              </a:spcAft>
              <a:buFont typeface="Arial" panose="020B0604020202020204" pitchFamily="34" charset="0"/>
              <a:buChar char="•"/>
              <a:defRPr/>
            </a:pPr>
            <a:r>
              <a:rPr lang="en-US" b="1" dirty="0">
                <a:solidFill>
                  <a:schemeClr val="bg1"/>
                </a:solidFill>
                <a:ea typeface="ヒラギノ角ゴ Pro W3" charset="0"/>
                <a:cs typeface="ヒラギノ角ゴ Pro W3" charset="0"/>
              </a:rPr>
              <a:t>Number of specimens: 1 million specimens from all over the world.(number 70–80 in the world; but only number 4 in Sweden</a:t>
            </a:r>
            <a:r>
              <a:rPr lang="en-US" b="1" dirty="0" smtClean="0">
                <a:solidFill>
                  <a:schemeClr val="bg1"/>
                </a:solidFill>
                <a:ea typeface="ヒラギノ角ゴ Pro W3" charset="0"/>
                <a:cs typeface="ヒラギノ角ゴ Pro W3" charset="0"/>
              </a:rPr>
              <a:t>)</a:t>
            </a:r>
            <a:endParaRPr lang="en-US" b="1" dirty="0">
              <a:solidFill>
                <a:schemeClr val="bg1"/>
              </a:solidFill>
              <a:ea typeface="ヒラギノ角ゴ Pro W3" charset="0"/>
              <a:cs typeface="ヒラギノ角ゴ Pro W3" charset="0"/>
            </a:endParaRPr>
          </a:p>
        </p:txBody>
      </p:sp>
    </p:spTree>
    <p:extLst>
      <p:ext uri="{BB962C8B-B14F-4D97-AF65-F5344CB8AC3E}">
        <p14:creationId xmlns:p14="http://schemas.microsoft.com/office/powerpoint/2010/main" val="1676349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6866" name="Bildobjekt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124744"/>
            <a:ext cx="325230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descr="Duroia_laevis _Filemaker.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904" y="1196752"/>
            <a:ext cx="5221323" cy="5373216"/>
          </a:xfrm>
          <a:prstGeom prst="rect">
            <a:avLst/>
          </a:prstGeom>
        </p:spPr>
      </p:pic>
      <p:sp>
        <p:nvSpPr>
          <p:cNvPr id="2" name="textruta 1"/>
          <p:cNvSpPr txBox="1"/>
          <p:nvPr/>
        </p:nvSpPr>
        <p:spPr>
          <a:xfrm>
            <a:off x="899592" y="188640"/>
            <a:ext cx="5613268" cy="646331"/>
          </a:xfrm>
          <a:prstGeom prst="rect">
            <a:avLst/>
          </a:prstGeom>
          <a:noFill/>
        </p:spPr>
        <p:txBody>
          <a:bodyPr wrap="none" rtlCol="0">
            <a:spAutoFit/>
          </a:bodyPr>
          <a:lstStyle/>
          <a:p>
            <a:r>
              <a:rPr lang="sv-SE" sz="3600" dirty="0" smtClean="0"/>
              <a:t>Digitization </a:t>
            </a:r>
            <a:r>
              <a:rPr lang="sv-SE" sz="3600" dirty="0" err="1"/>
              <a:t>of</a:t>
            </a:r>
            <a:r>
              <a:rPr lang="sv-SE" sz="3600" dirty="0"/>
              <a:t> herbarium GB</a:t>
            </a:r>
          </a:p>
        </p:txBody>
      </p:sp>
      <p:sp>
        <p:nvSpPr>
          <p:cNvPr id="5" name="Rektangel 4"/>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b="1" dirty="0"/>
              <a:t>D</a:t>
            </a:r>
            <a:r>
              <a:rPr lang="sv-SE" b="1" dirty="0" smtClean="0"/>
              <a:t>igitization </a:t>
            </a:r>
            <a:r>
              <a:rPr lang="sv-SE" b="1" dirty="0"/>
              <a:t>at herbarium GB </a:t>
            </a:r>
            <a:r>
              <a:rPr lang="sv-SE" b="1" dirty="0" err="1"/>
              <a:t>started</a:t>
            </a:r>
            <a:r>
              <a:rPr lang="sv-SE" b="1" dirty="0"/>
              <a:t> </a:t>
            </a:r>
            <a:r>
              <a:rPr lang="sv-SE" b="1" dirty="0" smtClean="0"/>
              <a:t>in 2006</a:t>
            </a:r>
            <a:r>
              <a:rPr lang="sv-SE" b="1" dirty="0"/>
              <a:t>, </a:t>
            </a:r>
            <a:r>
              <a:rPr lang="sv-SE" b="1" dirty="0" err="1"/>
              <a:t>when</a:t>
            </a:r>
            <a:r>
              <a:rPr lang="sv-SE" b="1" dirty="0"/>
              <a:t> </a:t>
            </a:r>
            <a:r>
              <a:rPr lang="sv-SE" b="1" dirty="0" err="1"/>
              <a:t>we</a:t>
            </a:r>
            <a:r>
              <a:rPr lang="sv-SE" b="1" dirty="0"/>
              <a:t> as a </a:t>
            </a:r>
            <a:r>
              <a:rPr lang="sv-SE" b="1" dirty="0" err="1"/>
              <a:t>member</a:t>
            </a:r>
            <a:r>
              <a:rPr lang="sv-SE" b="1" dirty="0"/>
              <a:t> </a:t>
            </a:r>
            <a:r>
              <a:rPr lang="sv-SE" b="1" dirty="0" err="1"/>
              <a:t>of</a:t>
            </a:r>
            <a:r>
              <a:rPr lang="sv-SE" b="1" dirty="0"/>
              <a:t> the ”Virtuella herbariet” </a:t>
            </a:r>
            <a:r>
              <a:rPr lang="sv-SE" b="1" dirty="0" err="1"/>
              <a:t>received</a:t>
            </a:r>
            <a:r>
              <a:rPr lang="sv-SE" b="1" dirty="0"/>
              <a:t> a grant from </a:t>
            </a:r>
            <a:r>
              <a:rPr lang="sv-SE" b="1" dirty="0">
                <a:ea typeface="ヒラギノ角ゴ Pro W3" charset="0"/>
                <a:cs typeface="ヒラギノ角ゴ Pro W3" charset="0"/>
              </a:rPr>
              <a:t>Swedish </a:t>
            </a:r>
            <a:r>
              <a:rPr lang="sv-SE" b="1" dirty="0" err="1">
                <a:ea typeface="ヒラギノ角ゴ Pro W3" charset="0"/>
                <a:cs typeface="ヒラギノ角ゴ Pro W3" charset="0"/>
              </a:rPr>
              <a:t>Taxonomic</a:t>
            </a:r>
            <a:r>
              <a:rPr lang="sv-SE" b="1" dirty="0">
                <a:ea typeface="ヒラギノ角ゴ Pro W3" charset="0"/>
                <a:cs typeface="ヒラギノ角ゴ Pro W3" charset="0"/>
              </a:rPr>
              <a:t> </a:t>
            </a:r>
            <a:r>
              <a:rPr lang="sv-SE" b="1" dirty="0" err="1">
                <a:ea typeface="ヒラギノ角ゴ Pro W3" charset="0"/>
                <a:cs typeface="ヒラギノ角ゴ Pro W3" charset="0"/>
              </a:rPr>
              <a:t>Initiative</a:t>
            </a:r>
            <a:r>
              <a:rPr lang="sv-SE" b="1" dirty="0"/>
              <a:t>  </a:t>
            </a:r>
            <a:r>
              <a:rPr lang="sv-SE" b="1" dirty="0" err="1"/>
              <a:t>to</a:t>
            </a:r>
            <a:r>
              <a:rPr lang="sv-SE" b="1" dirty="0"/>
              <a:t> </a:t>
            </a:r>
            <a:r>
              <a:rPr lang="sv-SE" b="1" dirty="0" err="1"/>
              <a:t>digitize</a:t>
            </a:r>
            <a:r>
              <a:rPr lang="sv-SE" b="1" dirty="0"/>
              <a:t> </a:t>
            </a:r>
            <a:r>
              <a:rPr lang="sv-SE" b="1" dirty="0" err="1"/>
              <a:t>our</a:t>
            </a:r>
            <a:r>
              <a:rPr lang="sv-SE" b="1" dirty="0"/>
              <a:t> </a:t>
            </a:r>
            <a:r>
              <a:rPr lang="sv-SE" b="1" dirty="0" err="1"/>
              <a:t>vascular</a:t>
            </a:r>
            <a:r>
              <a:rPr lang="sv-SE" b="1" dirty="0"/>
              <a:t> plants. </a:t>
            </a:r>
          </a:p>
          <a:p>
            <a:pPr marL="285750" indent="-285750">
              <a:spcBef>
                <a:spcPts val="0"/>
              </a:spcBef>
              <a:buFont typeface="Arial" panose="020B0604020202020204" pitchFamily="34" charset="0"/>
              <a:buChar char="•"/>
            </a:pPr>
            <a:r>
              <a:rPr lang="en-GB" b="1" dirty="0">
                <a:ea typeface="ヒラギノ角ゴ Pro W3" charset="0"/>
                <a:cs typeface="ヒラギノ角ゴ Pro W3" charset="0"/>
              </a:rPr>
              <a:t>Up to now we have </a:t>
            </a:r>
            <a:r>
              <a:rPr lang="en-GB" b="1" dirty="0" smtClean="0">
                <a:ea typeface="ヒラギノ角ゴ Pro W3" charset="0"/>
                <a:cs typeface="ヒラギノ角ゴ Pro W3" charset="0"/>
              </a:rPr>
              <a:t>digitized </a:t>
            </a:r>
            <a:r>
              <a:rPr lang="en-GB" b="1" dirty="0">
                <a:ea typeface="ヒラギノ角ゴ Pro W3" charset="0"/>
                <a:cs typeface="ヒラギノ角ゴ Pro W3" charset="0"/>
              </a:rPr>
              <a:t>128 000 specimens, mostly fungi. The </a:t>
            </a:r>
            <a:r>
              <a:rPr lang="en-GB" b="1" dirty="0" smtClean="0">
                <a:ea typeface="ヒラギノ角ゴ Pro W3" charset="0"/>
                <a:cs typeface="ヒラギノ角ゴ Pro W3" charset="0"/>
              </a:rPr>
              <a:t>digitization </a:t>
            </a:r>
            <a:r>
              <a:rPr lang="en-GB" b="1" dirty="0">
                <a:ea typeface="ヒラギノ角ゴ Pro W3" charset="0"/>
                <a:cs typeface="ヒラギノ角ゴ Pro W3" charset="0"/>
              </a:rPr>
              <a:t>means entering label in a database. </a:t>
            </a:r>
          </a:p>
          <a:p>
            <a:pPr marL="285750" indent="-285750">
              <a:spcBef>
                <a:spcPts val="0"/>
              </a:spcBef>
              <a:buFont typeface="Arial" panose="020B0604020202020204" pitchFamily="34" charset="0"/>
              <a:buChar char="•"/>
            </a:pPr>
            <a:r>
              <a:rPr lang="en-GB" b="1" dirty="0">
                <a:ea typeface="ヒラギノ角ゴ Pro W3" charset="0"/>
                <a:cs typeface="ヒラギノ角ゴ Pro W3" charset="0"/>
              </a:rPr>
              <a:t> 2000 of </a:t>
            </a:r>
            <a:r>
              <a:rPr lang="en-GB" b="1" dirty="0" smtClean="0">
                <a:ea typeface="ヒラギノ角ゴ Pro W3" charset="0"/>
                <a:cs typeface="ヒラギノ角ゴ Pro W3" charset="0"/>
              </a:rPr>
              <a:t>the </a:t>
            </a:r>
            <a:r>
              <a:rPr lang="en-GB" b="1" dirty="0">
                <a:ea typeface="ヒラギノ角ゴ Pro W3" charset="0"/>
                <a:cs typeface="ヒラギノ角ゴ Pro W3" charset="0"/>
              </a:rPr>
              <a:t>databased specimens are types. and these are also scanned </a:t>
            </a:r>
            <a:r>
              <a:rPr lang="en-GB" b="1" dirty="0" smtClean="0">
                <a:ea typeface="ヒラギノ角ゴ Pro W3" charset="0"/>
                <a:cs typeface="ヒラギノ角ゴ Pro W3" charset="0"/>
              </a:rPr>
              <a:t>as </a:t>
            </a:r>
            <a:r>
              <a:rPr lang="en-GB" b="1" dirty="0">
                <a:ea typeface="ヒラギノ角ゴ Pro W3" charset="0"/>
                <a:cs typeface="ヒラギノ角ゴ Pro W3" charset="0"/>
              </a:rPr>
              <a:t>Global Plants</a:t>
            </a:r>
            <a:endParaRPr lang="sv-SE" b="1" dirty="0"/>
          </a:p>
        </p:txBody>
      </p:sp>
      <p:sp>
        <p:nvSpPr>
          <p:cNvPr id="7" name="Rektangel 6"/>
          <p:cNvSpPr/>
          <p:nvPr/>
        </p:nvSpPr>
        <p:spPr>
          <a:xfrm>
            <a:off x="5364088" y="6525344"/>
            <a:ext cx="3672408" cy="276999"/>
          </a:xfrm>
          <a:prstGeom prst="rect">
            <a:avLst/>
          </a:prstGeom>
        </p:spPr>
        <p:txBody>
          <a:bodyPr wrap="square">
            <a:spAutoFit/>
          </a:bodyPr>
          <a:lstStyle/>
          <a:p>
            <a:r>
              <a:rPr lang="sv-SE" sz="1200" dirty="0"/>
              <a:t>Claes Persson, curator </a:t>
            </a:r>
            <a:r>
              <a:rPr lang="sv-SE" sz="1200" dirty="0" smtClean="0"/>
              <a:t>at </a:t>
            </a:r>
            <a:r>
              <a:rPr lang="sv-SE" sz="1200" dirty="0"/>
              <a:t>the herbarium in Gothenburg</a:t>
            </a:r>
          </a:p>
        </p:txBody>
      </p:sp>
    </p:spTree>
    <p:extLst>
      <p:ext uri="{BB962C8B-B14F-4D97-AF65-F5344CB8AC3E}">
        <p14:creationId xmlns:p14="http://schemas.microsoft.com/office/powerpoint/2010/main" val="3376682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Bildobjekt 3" descr="IMG_00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831" y="1088740"/>
            <a:ext cx="2664297" cy="1998223"/>
          </a:xfrm>
          <a:prstGeom prst="rect">
            <a:avLst/>
          </a:prstGeom>
        </p:spPr>
      </p:pic>
      <p:pic>
        <p:nvPicPr>
          <p:cNvPr id="5" name="Bildobjekt 4" descr="IMG_00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5746996" y="1428832"/>
            <a:ext cx="2697380" cy="2023035"/>
          </a:xfrm>
          <a:prstGeom prst="rect">
            <a:avLst/>
          </a:prstGeom>
        </p:spPr>
      </p:pic>
      <p:pic>
        <p:nvPicPr>
          <p:cNvPr id="6" name="Bildobjekt 5" descr="IMG_001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735796" y="3681028"/>
            <a:ext cx="2592288" cy="1944216"/>
          </a:xfrm>
          <a:prstGeom prst="rect">
            <a:avLst/>
          </a:prstGeom>
        </p:spPr>
      </p:pic>
      <p:pic>
        <p:nvPicPr>
          <p:cNvPr id="7" name="Bildobjekt 6" descr="IMG_001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4088" y="3879050"/>
            <a:ext cx="2760307" cy="2070230"/>
          </a:xfrm>
          <a:prstGeom prst="rect">
            <a:avLst/>
          </a:prstGeom>
        </p:spPr>
      </p:pic>
      <p:sp>
        <p:nvSpPr>
          <p:cNvPr id="8" name="textruta 7"/>
          <p:cNvSpPr txBox="1"/>
          <p:nvPr/>
        </p:nvSpPr>
        <p:spPr>
          <a:xfrm>
            <a:off x="0" y="332656"/>
            <a:ext cx="2952328" cy="646331"/>
          </a:xfrm>
          <a:prstGeom prst="rect">
            <a:avLst/>
          </a:prstGeom>
          <a:noFill/>
        </p:spPr>
        <p:txBody>
          <a:bodyPr wrap="square" rtlCol="0">
            <a:spAutoFit/>
          </a:bodyPr>
          <a:lstStyle/>
          <a:p>
            <a:pPr algn="ctr"/>
            <a:r>
              <a:rPr lang="sv-SE" sz="3600" u="sng" dirty="0" err="1" smtClean="0"/>
              <a:t>Packing</a:t>
            </a:r>
            <a:endParaRPr lang="sv-SE" sz="3600" u="sng" dirty="0"/>
          </a:p>
        </p:txBody>
      </p:sp>
      <p:sp>
        <p:nvSpPr>
          <p:cNvPr id="9" name="textruta 8"/>
          <p:cNvSpPr txBox="1"/>
          <p:nvPr/>
        </p:nvSpPr>
        <p:spPr>
          <a:xfrm>
            <a:off x="395536" y="1052736"/>
            <a:ext cx="2477712" cy="2308324"/>
          </a:xfrm>
          <a:prstGeom prst="rect">
            <a:avLst/>
          </a:prstGeom>
          <a:noFill/>
        </p:spPr>
        <p:txBody>
          <a:bodyPr wrap="none" rtlCol="0">
            <a:spAutoFit/>
          </a:bodyPr>
          <a:lstStyle/>
          <a:p>
            <a:r>
              <a:rPr lang="sv-SE" dirty="0" smtClean="0"/>
              <a:t>• 5000 </a:t>
            </a:r>
            <a:r>
              <a:rPr lang="sv-SE" dirty="0" err="1" smtClean="0"/>
              <a:t>sheets</a:t>
            </a:r>
            <a:r>
              <a:rPr lang="sv-SE" dirty="0" smtClean="0"/>
              <a:t> </a:t>
            </a:r>
          </a:p>
          <a:p>
            <a:r>
              <a:rPr lang="sv-SE" dirty="0" err="1" smtClean="0"/>
              <a:t>were</a:t>
            </a:r>
            <a:r>
              <a:rPr lang="sv-SE" dirty="0" smtClean="0"/>
              <a:t> </a:t>
            </a:r>
            <a:r>
              <a:rPr lang="sv-SE" dirty="0" err="1" smtClean="0"/>
              <a:t>shipped</a:t>
            </a:r>
            <a:r>
              <a:rPr lang="sv-SE" dirty="0" smtClean="0"/>
              <a:t> </a:t>
            </a:r>
          </a:p>
          <a:p>
            <a:r>
              <a:rPr lang="sv-SE" dirty="0" err="1" smtClean="0"/>
              <a:t>to</a:t>
            </a:r>
            <a:r>
              <a:rPr lang="sv-SE" dirty="0" smtClean="0"/>
              <a:t> MKC</a:t>
            </a:r>
          </a:p>
          <a:p>
            <a:endParaRPr lang="sv-SE" dirty="0"/>
          </a:p>
          <a:p>
            <a:r>
              <a:rPr lang="sv-SE" dirty="0" smtClean="0"/>
              <a:t>• material </a:t>
            </a:r>
            <a:r>
              <a:rPr lang="sv-SE" dirty="0" err="1" smtClean="0"/>
              <a:t>kept</a:t>
            </a:r>
            <a:r>
              <a:rPr lang="sv-SE" dirty="0" smtClean="0"/>
              <a:t> in </a:t>
            </a:r>
          </a:p>
          <a:p>
            <a:r>
              <a:rPr lang="sv-SE" dirty="0" err="1" smtClean="0"/>
              <a:t>their</a:t>
            </a:r>
            <a:r>
              <a:rPr lang="sv-SE" dirty="0" smtClean="0"/>
              <a:t> folders</a:t>
            </a:r>
            <a:endParaRPr lang="sv-SE" dirty="0"/>
          </a:p>
        </p:txBody>
      </p:sp>
      <p:sp>
        <p:nvSpPr>
          <p:cNvPr id="10" name="Rektangel 9"/>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b="1" dirty="0"/>
              <a:t>It </a:t>
            </a:r>
            <a:r>
              <a:rPr lang="sv-SE" b="1" dirty="0" err="1"/>
              <a:t>took</a:t>
            </a:r>
            <a:r>
              <a:rPr lang="sv-SE" b="1" dirty="0"/>
              <a:t> </a:t>
            </a:r>
            <a:r>
              <a:rPr lang="sv-SE" b="1" dirty="0" err="1"/>
              <a:t>us</a:t>
            </a:r>
            <a:r>
              <a:rPr lang="sv-SE" b="1" dirty="0"/>
              <a:t> 1.5 </a:t>
            </a:r>
            <a:r>
              <a:rPr lang="sv-SE" b="1" dirty="0" err="1"/>
              <a:t>days</a:t>
            </a:r>
            <a:r>
              <a:rPr lang="sv-SE" b="1" dirty="0"/>
              <a:t> </a:t>
            </a:r>
            <a:r>
              <a:rPr lang="sv-SE" b="1" dirty="0" err="1"/>
              <a:t>to</a:t>
            </a:r>
            <a:r>
              <a:rPr lang="sv-SE" b="1" dirty="0"/>
              <a:t> pack 5000 </a:t>
            </a:r>
            <a:r>
              <a:rPr lang="sv-SE" b="1" dirty="0" err="1"/>
              <a:t>sheet</a:t>
            </a:r>
            <a:r>
              <a:rPr lang="sv-SE" b="1" dirty="0"/>
              <a:t> (</a:t>
            </a:r>
            <a:r>
              <a:rPr lang="sv-SE" b="1" dirty="0" err="1"/>
              <a:t>that</a:t>
            </a:r>
            <a:r>
              <a:rPr lang="sv-SE" b="1" dirty="0"/>
              <a:t> </a:t>
            </a:r>
            <a:r>
              <a:rPr lang="sv-SE" b="1" dirty="0" err="1"/>
              <a:t>included</a:t>
            </a:r>
            <a:r>
              <a:rPr lang="sv-SE" b="1" dirty="0"/>
              <a:t> </a:t>
            </a:r>
            <a:r>
              <a:rPr lang="sv-SE" b="1" dirty="0" err="1"/>
              <a:t>counting</a:t>
            </a:r>
            <a:r>
              <a:rPr lang="sv-SE" b="1" dirty="0"/>
              <a:t> all the </a:t>
            </a:r>
            <a:r>
              <a:rPr lang="sv-SE" b="1" dirty="0" err="1" smtClean="0"/>
              <a:t>sheets</a:t>
            </a:r>
            <a:r>
              <a:rPr lang="sv-SE" b="1" dirty="0" smtClean="0"/>
              <a:t>) </a:t>
            </a:r>
            <a:r>
              <a:rPr lang="sv-SE" b="1" dirty="0" err="1" smtClean="0"/>
              <a:t>but</a:t>
            </a:r>
            <a:r>
              <a:rPr lang="sv-SE" b="1" dirty="0" smtClean="0"/>
              <a:t> </a:t>
            </a:r>
            <a:r>
              <a:rPr lang="sv-SE" b="1" dirty="0" err="1"/>
              <a:t>we</a:t>
            </a:r>
            <a:r>
              <a:rPr lang="sv-SE" b="1" dirty="0"/>
              <a:t> </a:t>
            </a:r>
            <a:r>
              <a:rPr lang="sv-SE" b="1" dirty="0" err="1"/>
              <a:t>think</a:t>
            </a:r>
            <a:r>
              <a:rPr lang="sv-SE" b="1" dirty="0"/>
              <a:t> </a:t>
            </a:r>
            <a:r>
              <a:rPr lang="sv-SE" b="1" dirty="0" err="1" smtClean="0"/>
              <a:t>one</a:t>
            </a:r>
            <a:r>
              <a:rPr lang="sv-SE" b="1" dirty="0" smtClean="0"/>
              <a:t> </a:t>
            </a:r>
            <a:r>
              <a:rPr lang="sv-SE" b="1" dirty="0"/>
              <a:t>person </a:t>
            </a:r>
            <a:r>
              <a:rPr lang="sv-SE" b="1" dirty="0" err="1"/>
              <a:t>can</a:t>
            </a:r>
            <a:r>
              <a:rPr lang="sv-SE" b="1" dirty="0"/>
              <a:t> </a:t>
            </a:r>
            <a:r>
              <a:rPr lang="sv-SE" b="1" dirty="0" err="1"/>
              <a:t>easily</a:t>
            </a:r>
            <a:r>
              <a:rPr lang="sv-SE" b="1" dirty="0"/>
              <a:t> pack 10 000 specimens per </a:t>
            </a:r>
            <a:r>
              <a:rPr lang="sv-SE" b="1" dirty="0" err="1"/>
              <a:t>day</a:t>
            </a:r>
            <a:r>
              <a:rPr lang="sv-SE" b="1" dirty="0"/>
              <a:t>, </a:t>
            </a:r>
            <a:r>
              <a:rPr lang="sv-SE" b="1" dirty="0" err="1"/>
              <a:t>maybe</a:t>
            </a:r>
            <a:r>
              <a:rPr lang="sv-SE" b="1" dirty="0"/>
              <a:t> </a:t>
            </a:r>
            <a:r>
              <a:rPr lang="sv-SE" b="1" dirty="0" err="1"/>
              <a:t>more</a:t>
            </a:r>
            <a:r>
              <a:rPr lang="sv-SE" b="1" dirty="0"/>
              <a:t> ….</a:t>
            </a:r>
          </a:p>
        </p:txBody>
      </p:sp>
      <p:sp>
        <p:nvSpPr>
          <p:cNvPr id="11" name="Rektangel 10"/>
          <p:cNvSpPr/>
          <p:nvPr/>
        </p:nvSpPr>
        <p:spPr>
          <a:xfrm>
            <a:off x="5364088" y="6525344"/>
            <a:ext cx="3672408" cy="276999"/>
          </a:xfrm>
          <a:prstGeom prst="rect">
            <a:avLst/>
          </a:prstGeom>
        </p:spPr>
        <p:txBody>
          <a:bodyPr wrap="square">
            <a:spAutoFit/>
          </a:bodyPr>
          <a:lstStyle/>
          <a:p>
            <a:r>
              <a:rPr lang="sv-SE" sz="1200" dirty="0"/>
              <a:t>Claes Persson, curator </a:t>
            </a:r>
            <a:r>
              <a:rPr lang="sv-SE" sz="1200" dirty="0" smtClean="0"/>
              <a:t>at </a:t>
            </a:r>
            <a:r>
              <a:rPr lang="sv-SE" sz="1200" dirty="0"/>
              <a:t>the herbarium in Gothenburg</a:t>
            </a:r>
          </a:p>
        </p:txBody>
      </p:sp>
    </p:spTree>
    <p:extLst>
      <p:ext uri="{BB962C8B-B14F-4D97-AF65-F5344CB8AC3E}">
        <p14:creationId xmlns:p14="http://schemas.microsoft.com/office/powerpoint/2010/main" val="105686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Bildobjekt 4" descr="Asia-label.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912" y="1844824"/>
            <a:ext cx="5286235" cy="3312368"/>
          </a:xfrm>
          <a:prstGeom prst="rect">
            <a:avLst/>
          </a:prstGeom>
        </p:spPr>
      </p:pic>
      <p:sp>
        <p:nvSpPr>
          <p:cNvPr id="6" name="textruta 5"/>
          <p:cNvSpPr txBox="1"/>
          <p:nvPr/>
        </p:nvSpPr>
        <p:spPr>
          <a:xfrm>
            <a:off x="2699792" y="404664"/>
            <a:ext cx="3741830" cy="646331"/>
          </a:xfrm>
          <a:prstGeom prst="rect">
            <a:avLst/>
          </a:prstGeom>
          <a:noFill/>
        </p:spPr>
        <p:txBody>
          <a:bodyPr wrap="none" rtlCol="0">
            <a:spAutoFit/>
          </a:bodyPr>
          <a:lstStyle/>
          <a:p>
            <a:r>
              <a:rPr lang="sv-SE" sz="3600" dirty="0"/>
              <a:t>Workflow at MKC</a:t>
            </a:r>
          </a:p>
        </p:txBody>
      </p:sp>
      <p:sp>
        <p:nvSpPr>
          <p:cNvPr id="7" name="textruta 6"/>
          <p:cNvSpPr txBox="1"/>
          <p:nvPr/>
        </p:nvSpPr>
        <p:spPr>
          <a:xfrm>
            <a:off x="179512" y="1840756"/>
            <a:ext cx="3384376" cy="3785652"/>
          </a:xfrm>
          <a:prstGeom prst="rect">
            <a:avLst/>
          </a:prstGeom>
          <a:noFill/>
        </p:spPr>
        <p:txBody>
          <a:bodyPr wrap="square" rtlCol="0">
            <a:spAutoFit/>
          </a:bodyPr>
          <a:lstStyle/>
          <a:p>
            <a:r>
              <a:rPr lang="sv-SE" dirty="0"/>
              <a:t>• </a:t>
            </a:r>
            <a:r>
              <a:rPr lang="sv-SE" dirty="0" smtClean="0"/>
              <a:t>The </a:t>
            </a:r>
            <a:r>
              <a:rPr lang="sv-SE" dirty="0" err="1" smtClean="0"/>
              <a:t>labels</a:t>
            </a:r>
            <a:r>
              <a:rPr lang="sv-SE" dirty="0" smtClean="0"/>
              <a:t> on the covers </a:t>
            </a:r>
            <a:r>
              <a:rPr lang="sv-SE" dirty="0" err="1" smtClean="0"/>
              <a:t>were</a:t>
            </a:r>
            <a:r>
              <a:rPr lang="sv-SE" dirty="0" smtClean="0"/>
              <a:t> </a:t>
            </a:r>
            <a:r>
              <a:rPr lang="sv-SE" dirty="0" err="1"/>
              <a:t>photographed</a:t>
            </a:r>
            <a:r>
              <a:rPr lang="sv-SE" dirty="0"/>
              <a:t> and </a:t>
            </a:r>
            <a:endParaRPr lang="sv-SE" dirty="0" smtClean="0"/>
          </a:p>
          <a:p>
            <a:r>
              <a:rPr lang="sv-SE" dirty="0" smtClean="0"/>
              <a:t>and the text </a:t>
            </a:r>
            <a:r>
              <a:rPr lang="sv-SE" dirty="0" err="1" smtClean="0"/>
              <a:t>were</a:t>
            </a:r>
            <a:r>
              <a:rPr lang="sv-SE" dirty="0" smtClean="0"/>
              <a:t> </a:t>
            </a:r>
            <a:r>
              <a:rPr lang="sv-SE" dirty="0" err="1" smtClean="0"/>
              <a:t>OCR’d</a:t>
            </a:r>
            <a:r>
              <a:rPr lang="sv-SE" dirty="0" smtClean="0"/>
              <a:t> and split </a:t>
            </a:r>
            <a:r>
              <a:rPr lang="sv-SE" dirty="0" err="1" smtClean="0"/>
              <a:t>into</a:t>
            </a:r>
            <a:endParaRPr lang="sv-SE" dirty="0" smtClean="0"/>
          </a:p>
          <a:p>
            <a:r>
              <a:rPr lang="sv-SE" dirty="0" err="1" smtClean="0"/>
              <a:t>continent</a:t>
            </a:r>
            <a:r>
              <a:rPr lang="sv-SE" dirty="0" smtClean="0"/>
              <a:t>, genus, </a:t>
            </a:r>
            <a:r>
              <a:rPr lang="sv-SE" dirty="0" err="1" smtClean="0"/>
              <a:t>epithet</a:t>
            </a:r>
            <a:r>
              <a:rPr lang="sv-SE" dirty="0" smtClean="0"/>
              <a:t>, and </a:t>
            </a:r>
            <a:r>
              <a:rPr lang="sv-SE" dirty="0" err="1" smtClean="0"/>
              <a:t>author</a:t>
            </a:r>
            <a:r>
              <a:rPr lang="sv-SE" dirty="0"/>
              <a:t> </a:t>
            </a:r>
            <a:r>
              <a:rPr lang="sv-SE" dirty="0" smtClean="0"/>
              <a:t>and </a:t>
            </a:r>
            <a:r>
              <a:rPr lang="sv-SE" dirty="0" err="1" smtClean="0"/>
              <a:t>delivered</a:t>
            </a:r>
            <a:r>
              <a:rPr lang="sv-SE" dirty="0" smtClean="0"/>
              <a:t> </a:t>
            </a:r>
            <a:r>
              <a:rPr lang="sv-SE" dirty="0" err="1" smtClean="0"/>
              <a:t>to</a:t>
            </a:r>
            <a:r>
              <a:rPr lang="sv-SE" dirty="0" smtClean="0"/>
              <a:t> </a:t>
            </a:r>
            <a:r>
              <a:rPr lang="sv-SE" dirty="0" err="1" smtClean="0"/>
              <a:t>us</a:t>
            </a:r>
            <a:r>
              <a:rPr lang="sv-SE" dirty="0" smtClean="0"/>
              <a:t> as a </a:t>
            </a:r>
            <a:r>
              <a:rPr lang="sv-SE" dirty="0" err="1" smtClean="0"/>
              <a:t>csv</a:t>
            </a:r>
            <a:r>
              <a:rPr lang="sv-SE" dirty="0" smtClean="0"/>
              <a:t> </a:t>
            </a:r>
            <a:r>
              <a:rPr lang="sv-SE" dirty="0" err="1" smtClean="0"/>
              <a:t>file</a:t>
            </a:r>
            <a:endParaRPr lang="sv-SE" dirty="0"/>
          </a:p>
          <a:p>
            <a:endParaRPr lang="sv-SE" dirty="0"/>
          </a:p>
        </p:txBody>
      </p:sp>
      <p:sp>
        <p:nvSpPr>
          <p:cNvPr id="8" name="Rektangel 7"/>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b="1" dirty="0"/>
              <a:t>Species or a genus </a:t>
            </a:r>
            <a:r>
              <a:rPr lang="sv-SE" b="1" dirty="0" err="1"/>
              <a:t>name</a:t>
            </a:r>
            <a:r>
              <a:rPr lang="sv-SE" b="1" dirty="0"/>
              <a:t> is </a:t>
            </a:r>
            <a:r>
              <a:rPr lang="sv-SE" b="1" dirty="0" err="1"/>
              <a:t>necessary</a:t>
            </a:r>
            <a:r>
              <a:rPr lang="sv-SE" b="1" dirty="0"/>
              <a:t> </a:t>
            </a:r>
            <a:r>
              <a:rPr lang="sv-SE" b="1" dirty="0" err="1"/>
              <a:t>to</a:t>
            </a:r>
            <a:r>
              <a:rPr lang="sv-SE" b="1" dirty="0"/>
              <a:t> </a:t>
            </a:r>
            <a:r>
              <a:rPr lang="sv-SE" b="1" dirty="0" err="1"/>
              <a:t>append</a:t>
            </a:r>
            <a:r>
              <a:rPr lang="sv-SE" b="1" dirty="0"/>
              <a:t> </a:t>
            </a:r>
            <a:r>
              <a:rPr lang="sv-SE" b="1" dirty="0" err="1"/>
              <a:t>to</a:t>
            </a:r>
            <a:r>
              <a:rPr lang="sv-SE" b="1" dirty="0"/>
              <a:t> the image </a:t>
            </a:r>
            <a:r>
              <a:rPr lang="sv-SE" b="1" dirty="0" err="1"/>
              <a:t>to</a:t>
            </a:r>
            <a:r>
              <a:rPr lang="sv-SE" b="1" dirty="0"/>
              <a:t> be </a:t>
            </a:r>
            <a:r>
              <a:rPr lang="sv-SE" b="1" dirty="0" err="1"/>
              <a:t>of</a:t>
            </a:r>
            <a:r>
              <a:rPr lang="sv-SE" b="1" dirty="0"/>
              <a:t> </a:t>
            </a:r>
            <a:r>
              <a:rPr lang="sv-SE" b="1" dirty="0" err="1"/>
              <a:t>any</a:t>
            </a:r>
            <a:r>
              <a:rPr lang="sv-SE" b="1" dirty="0"/>
              <a:t> </a:t>
            </a:r>
            <a:r>
              <a:rPr lang="sv-SE" b="1" dirty="0" err="1"/>
              <a:t>use</a:t>
            </a:r>
            <a:endParaRPr lang="sv-SE" b="1" dirty="0"/>
          </a:p>
        </p:txBody>
      </p:sp>
      <p:sp>
        <p:nvSpPr>
          <p:cNvPr id="9" name="Rektangel 8"/>
          <p:cNvSpPr/>
          <p:nvPr/>
        </p:nvSpPr>
        <p:spPr>
          <a:xfrm>
            <a:off x="5364088" y="6525344"/>
            <a:ext cx="3672408" cy="276999"/>
          </a:xfrm>
          <a:prstGeom prst="rect">
            <a:avLst/>
          </a:prstGeom>
        </p:spPr>
        <p:txBody>
          <a:bodyPr wrap="square">
            <a:spAutoFit/>
          </a:bodyPr>
          <a:lstStyle/>
          <a:p>
            <a:r>
              <a:rPr lang="sv-SE" sz="1200" dirty="0"/>
              <a:t>Claes Persson, curator </a:t>
            </a:r>
            <a:r>
              <a:rPr lang="sv-SE" sz="1200" dirty="0" smtClean="0"/>
              <a:t>at </a:t>
            </a:r>
            <a:r>
              <a:rPr lang="sv-SE" sz="1200" dirty="0"/>
              <a:t>the herbarium in Gothenburg</a:t>
            </a:r>
          </a:p>
        </p:txBody>
      </p:sp>
    </p:spTree>
    <p:extLst>
      <p:ext uri="{BB962C8B-B14F-4D97-AF65-F5344CB8AC3E}">
        <p14:creationId xmlns:p14="http://schemas.microsoft.com/office/powerpoint/2010/main" val="1159005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55576" y="548680"/>
            <a:ext cx="7315200" cy="876300"/>
          </a:xfrm>
        </p:spPr>
        <p:txBody>
          <a:bodyPr/>
          <a:lstStyle/>
          <a:p>
            <a:pPr algn="ctr"/>
            <a:r>
              <a:rPr lang="sv-SE" sz="3600" b="0" dirty="0" smtClean="0"/>
              <a:t>Workflow at MKC</a:t>
            </a:r>
            <a:endParaRPr lang="sv-SE" sz="3600" b="0" dirty="0"/>
          </a:p>
        </p:txBody>
      </p:sp>
      <p:sp>
        <p:nvSpPr>
          <p:cNvPr id="3" name="Platshållare för innehåll 2"/>
          <p:cNvSpPr>
            <a:spLocks noGrp="1"/>
          </p:cNvSpPr>
          <p:nvPr>
            <p:ph idx="1"/>
          </p:nvPr>
        </p:nvSpPr>
        <p:spPr>
          <a:xfrm>
            <a:off x="179512" y="1556792"/>
            <a:ext cx="4608512" cy="2664296"/>
          </a:xfrm>
        </p:spPr>
        <p:txBody>
          <a:bodyPr>
            <a:normAutofit fontScale="70000" lnSpcReduction="20000"/>
          </a:bodyPr>
          <a:lstStyle/>
          <a:p>
            <a:r>
              <a:rPr lang="sv-SE" dirty="0" smtClean="0"/>
              <a:t>• </a:t>
            </a:r>
            <a:r>
              <a:rPr lang="sv-SE" dirty="0" err="1" smtClean="0"/>
              <a:t>sheets</a:t>
            </a:r>
            <a:r>
              <a:rPr lang="sv-SE" dirty="0" smtClean="0"/>
              <a:t> </a:t>
            </a:r>
            <a:r>
              <a:rPr lang="sv-SE" dirty="0" err="1" smtClean="0"/>
              <a:t>were</a:t>
            </a:r>
            <a:r>
              <a:rPr lang="sv-SE" dirty="0" smtClean="0"/>
              <a:t> </a:t>
            </a:r>
            <a:r>
              <a:rPr lang="sv-SE" dirty="0" err="1" smtClean="0"/>
              <a:t>placed</a:t>
            </a:r>
            <a:r>
              <a:rPr lang="sv-SE" dirty="0" smtClean="0"/>
              <a:t> </a:t>
            </a:r>
            <a:r>
              <a:rPr lang="sv-SE" dirty="0" err="1" smtClean="0"/>
              <a:t>with</a:t>
            </a:r>
            <a:r>
              <a:rPr lang="sv-SE" dirty="0" smtClean="0"/>
              <a:t> a </a:t>
            </a:r>
            <a:r>
              <a:rPr lang="sv-SE" dirty="0" err="1" smtClean="0"/>
              <a:t>scale</a:t>
            </a:r>
            <a:r>
              <a:rPr lang="sv-SE" dirty="0" smtClean="0"/>
              <a:t> bar at the </a:t>
            </a:r>
            <a:r>
              <a:rPr lang="sv-SE" dirty="0" err="1" smtClean="0"/>
              <a:t>lower</a:t>
            </a:r>
            <a:r>
              <a:rPr lang="sv-SE" dirty="0" smtClean="0"/>
              <a:t> end and a color bar on the right hand </a:t>
            </a:r>
            <a:r>
              <a:rPr lang="sv-SE" dirty="0" err="1" smtClean="0"/>
              <a:t>side</a:t>
            </a:r>
            <a:endParaRPr lang="sv-SE" dirty="0" smtClean="0"/>
          </a:p>
          <a:p>
            <a:r>
              <a:rPr lang="sv-SE" dirty="0" smtClean="0"/>
              <a:t>• </a:t>
            </a:r>
            <a:r>
              <a:rPr lang="sv-SE" dirty="0" err="1"/>
              <a:t>barcodes</a:t>
            </a:r>
            <a:r>
              <a:rPr lang="sv-SE" dirty="0"/>
              <a:t> </a:t>
            </a:r>
            <a:r>
              <a:rPr lang="sv-SE" dirty="0" err="1"/>
              <a:t>were</a:t>
            </a:r>
            <a:r>
              <a:rPr lang="sv-SE" dirty="0"/>
              <a:t> </a:t>
            </a:r>
            <a:r>
              <a:rPr lang="sv-SE" dirty="0" err="1"/>
              <a:t>glued</a:t>
            </a:r>
            <a:r>
              <a:rPr lang="sv-SE" dirty="0"/>
              <a:t> </a:t>
            </a:r>
            <a:r>
              <a:rPr lang="sv-SE" dirty="0" err="1"/>
              <a:t>onto</a:t>
            </a:r>
            <a:r>
              <a:rPr lang="sv-SE" dirty="0"/>
              <a:t> </a:t>
            </a:r>
            <a:r>
              <a:rPr lang="sv-SE" dirty="0" err="1" smtClean="0"/>
              <a:t>each</a:t>
            </a:r>
            <a:r>
              <a:rPr lang="sv-SE" dirty="0" smtClean="0"/>
              <a:t> </a:t>
            </a:r>
            <a:r>
              <a:rPr lang="sv-SE" dirty="0" err="1" smtClean="0"/>
              <a:t>sheet</a:t>
            </a:r>
            <a:endParaRPr lang="sv-SE" dirty="0" smtClean="0"/>
          </a:p>
          <a:p>
            <a:r>
              <a:rPr lang="sv-SE" dirty="0"/>
              <a:t>• </a:t>
            </a:r>
            <a:r>
              <a:rPr lang="sv-SE" dirty="0" err="1" smtClean="0"/>
              <a:t>sheets</a:t>
            </a:r>
            <a:r>
              <a:rPr lang="sv-SE" dirty="0" smtClean="0"/>
              <a:t> </a:t>
            </a:r>
            <a:r>
              <a:rPr lang="sv-SE" dirty="0" err="1"/>
              <a:t>were</a:t>
            </a:r>
            <a:r>
              <a:rPr lang="sv-SE" dirty="0"/>
              <a:t> </a:t>
            </a:r>
            <a:r>
              <a:rPr lang="sv-SE" dirty="0" err="1"/>
              <a:t>photographed</a:t>
            </a:r>
            <a:r>
              <a:rPr lang="sv-SE" dirty="0"/>
              <a:t> at 600 </a:t>
            </a:r>
            <a:r>
              <a:rPr lang="sv-SE" dirty="0" err="1" smtClean="0"/>
              <a:t>ppi</a:t>
            </a:r>
            <a:endParaRPr lang="sv-SE" dirty="0" smtClean="0"/>
          </a:p>
          <a:p>
            <a:r>
              <a:rPr lang="sv-SE" dirty="0" smtClean="0"/>
              <a:t>• </a:t>
            </a:r>
            <a:r>
              <a:rPr lang="da-DK" dirty="0"/>
              <a:t>400-450 </a:t>
            </a:r>
            <a:r>
              <a:rPr lang="da-DK" dirty="0" err="1"/>
              <a:t>exp</a:t>
            </a:r>
            <a:r>
              <a:rPr lang="da-DK" dirty="0"/>
              <a:t>/</a:t>
            </a:r>
            <a:r>
              <a:rPr lang="da-DK" dirty="0" err="1" smtClean="0"/>
              <a:t>shift</a:t>
            </a:r>
            <a:endParaRPr lang="sv-SE" dirty="0"/>
          </a:p>
          <a:p>
            <a:endParaRPr lang="sv-SE" dirty="0"/>
          </a:p>
          <a:p>
            <a:endParaRPr lang="sv-SE" dirty="0"/>
          </a:p>
        </p:txBody>
      </p:sp>
      <p:pic>
        <p:nvPicPr>
          <p:cNvPr id="4" name="Bildobjekt 3" descr="GB-014502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1422598"/>
            <a:ext cx="3323102" cy="5060207"/>
          </a:xfrm>
          <a:prstGeom prst="rect">
            <a:avLst/>
          </a:prstGeom>
        </p:spPr>
      </p:pic>
      <p:sp>
        <p:nvSpPr>
          <p:cNvPr id="5" name="Rektangel 4"/>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b="1" dirty="0" err="1"/>
              <a:t>After</a:t>
            </a:r>
            <a:r>
              <a:rPr lang="sv-SE" b="1" dirty="0"/>
              <a:t> </a:t>
            </a:r>
            <a:r>
              <a:rPr lang="sv-SE" b="1" dirty="0" err="1"/>
              <a:t>being</a:t>
            </a:r>
            <a:r>
              <a:rPr lang="sv-SE" b="1" dirty="0"/>
              <a:t> </a:t>
            </a:r>
            <a:r>
              <a:rPr lang="sv-SE" b="1" dirty="0" err="1"/>
              <a:t>photographed</a:t>
            </a:r>
            <a:r>
              <a:rPr lang="sv-SE" b="1" dirty="0"/>
              <a:t> at MKC </a:t>
            </a:r>
            <a:r>
              <a:rPr lang="sv-SE" b="1" dirty="0" err="1"/>
              <a:t>we</a:t>
            </a:r>
            <a:r>
              <a:rPr lang="sv-SE" b="1" dirty="0"/>
              <a:t> </a:t>
            </a:r>
            <a:r>
              <a:rPr lang="sv-SE" b="1" dirty="0" err="1"/>
              <a:t>received</a:t>
            </a:r>
            <a:r>
              <a:rPr lang="sv-SE" b="1" dirty="0"/>
              <a:t> 2 </a:t>
            </a:r>
            <a:r>
              <a:rPr lang="sv-SE" b="1" dirty="0" err="1"/>
              <a:t>photosof</a:t>
            </a:r>
            <a:r>
              <a:rPr lang="sv-SE" b="1" dirty="0"/>
              <a:t> </a:t>
            </a:r>
            <a:r>
              <a:rPr lang="sv-SE" b="1" dirty="0" err="1"/>
              <a:t>each</a:t>
            </a:r>
            <a:r>
              <a:rPr lang="sv-SE" b="1" dirty="0"/>
              <a:t> </a:t>
            </a:r>
            <a:r>
              <a:rPr lang="sv-SE" b="1" dirty="0" err="1"/>
              <a:t>file</a:t>
            </a:r>
            <a:r>
              <a:rPr lang="sv-SE" b="1" dirty="0"/>
              <a:t>, </a:t>
            </a:r>
            <a:r>
              <a:rPr lang="sv-SE" b="1" dirty="0" err="1"/>
              <a:t>one</a:t>
            </a:r>
            <a:r>
              <a:rPr lang="sv-SE" b="1" dirty="0"/>
              <a:t> JPG and </a:t>
            </a:r>
            <a:r>
              <a:rPr lang="sv-SE" b="1" dirty="0" err="1"/>
              <a:t>one</a:t>
            </a:r>
            <a:r>
              <a:rPr lang="sv-SE" b="1" dirty="0"/>
              <a:t> </a:t>
            </a:r>
            <a:r>
              <a:rPr lang="sv-SE" b="1" dirty="0" err="1"/>
              <a:t>TIFF-file</a:t>
            </a:r>
            <a:r>
              <a:rPr lang="sv-SE" b="1" dirty="0"/>
              <a:t>, </a:t>
            </a:r>
            <a:r>
              <a:rPr lang="sv-SE" b="1" dirty="0" err="1"/>
              <a:t>one</a:t>
            </a:r>
            <a:r>
              <a:rPr lang="sv-SE" b="1" dirty="0"/>
              <a:t> text </a:t>
            </a:r>
            <a:r>
              <a:rPr lang="sv-SE" b="1" dirty="0" err="1"/>
              <a:t>file</a:t>
            </a:r>
            <a:r>
              <a:rPr lang="sv-SE" b="1" dirty="0"/>
              <a:t> </a:t>
            </a:r>
            <a:r>
              <a:rPr lang="sv-SE" b="1" dirty="0" err="1"/>
              <a:t>with</a:t>
            </a:r>
            <a:r>
              <a:rPr lang="sv-SE" b="1" dirty="0"/>
              <a:t> OCR interpreted text </a:t>
            </a:r>
            <a:r>
              <a:rPr lang="sv-SE" b="1" dirty="0" err="1"/>
              <a:t>of</a:t>
            </a:r>
            <a:r>
              <a:rPr lang="sv-SE" b="1" dirty="0"/>
              <a:t> the </a:t>
            </a:r>
            <a:r>
              <a:rPr lang="sv-SE" b="1" dirty="0" err="1"/>
              <a:t>label</a:t>
            </a:r>
            <a:r>
              <a:rPr lang="sv-SE" b="1" dirty="0"/>
              <a:t> </a:t>
            </a:r>
            <a:r>
              <a:rPr lang="sv-SE" b="1" dirty="0" err="1"/>
              <a:t>etc</a:t>
            </a:r>
            <a:r>
              <a:rPr lang="sv-SE" b="1" dirty="0"/>
              <a:t> </a:t>
            </a:r>
            <a:r>
              <a:rPr lang="sv-SE" b="1" dirty="0" err="1"/>
              <a:t>of</a:t>
            </a:r>
            <a:r>
              <a:rPr lang="sv-SE" b="1" dirty="0"/>
              <a:t> </a:t>
            </a:r>
            <a:r>
              <a:rPr lang="sv-SE" b="1" dirty="0" err="1"/>
              <a:t>each</a:t>
            </a:r>
            <a:r>
              <a:rPr lang="sv-SE" b="1" dirty="0"/>
              <a:t>.  In addition </a:t>
            </a:r>
            <a:r>
              <a:rPr lang="sv-SE" b="1" dirty="0" err="1"/>
              <a:t>we</a:t>
            </a:r>
            <a:r>
              <a:rPr lang="sv-SE" b="1" dirty="0"/>
              <a:t> </a:t>
            </a:r>
            <a:r>
              <a:rPr lang="sv-SE" b="1" dirty="0" err="1"/>
              <a:t>received</a:t>
            </a:r>
            <a:r>
              <a:rPr lang="sv-SE" b="1" dirty="0"/>
              <a:t> </a:t>
            </a:r>
            <a:r>
              <a:rPr lang="sv-SE" b="1" dirty="0" err="1"/>
              <a:t>one</a:t>
            </a:r>
            <a:r>
              <a:rPr lang="sv-SE" b="1" dirty="0"/>
              <a:t> CSV </a:t>
            </a:r>
            <a:r>
              <a:rPr lang="sv-SE" b="1" dirty="0" err="1"/>
              <a:t>file</a:t>
            </a:r>
            <a:r>
              <a:rPr lang="sv-SE" b="1" dirty="0"/>
              <a:t> </a:t>
            </a:r>
            <a:r>
              <a:rPr lang="sv-SE" b="1" dirty="0" err="1"/>
              <a:t>with</a:t>
            </a:r>
            <a:r>
              <a:rPr lang="sv-SE" b="1" dirty="0"/>
              <a:t> OCR information </a:t>
            </a:r>
            <a:r>
              <a:rPr lang="sv-SE" b="1" dirty="0" err="1"/>
              <a:t>of</a:t>
            </a:r>
            <a:r>
              <a:rPr lang="sv-SE" b="1" dirty="0"/>
              <a:t> all covers.</a:t>
            </a:r>
          </a:p>
        </p:txBody>
      </p:sp>
      <p:sp>
        <p:nvSpPr>
          <p:cNvPr id="6" name="Rektangel 5"/>
          <p:cNvSpPr/>
          <p:nvPr/>
        </p:nvSpPr>
        <p:spPr>
          <a:xfrm>
            <a:off x="5364088" y="6525344"/>
            <a:ext cx="3672408" cy="276999"/>
          </a:xfrm>
          <a:prstGeom prst="rect">
            <a:avLst/>
          </a:prstGeom>
        </p:spPr>
        <p:txBody>
          <a:bodyPr wrap="square">
            <a:spAutoFit/>
          </a:bodyPr>
          <a:lstStyle/>
          <a:p>
            <a:r>
              <a:rPr lang="sv-SE" sz="1200" dirty="0"/>
              <a:t>Claes Persson, curator </a:t>
            </a:r>
            <a:r>
              <a:rPr lang="sv-SE" sz="1200" dirty="0" smtClean="0"/>
              <a:t>at </a:t>
            </a:r>
            <a:r>
              <a:rPr lang="sv-SE" sz="1200" dirty="0"/>
              <a:t>the herbarium in Gothenburg</a:t>
            </a:r>
          </a:p>
        </p:txBody>
      </p:sp>
    </p:spTree>
    <p:extLst>
      <p:ext uri="{BB962C8B-B14F-4D97-AF65-F5344CB8AC3E}">
        <p14:creationId xmlns:p14="http://schemas.microsoft.com/office/powerpoint/2010/main" val="3323873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Bildobjekt 2" descr="GB-0145006.detalj.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700808"/>
            <a:ext cx="4473307" cy="2520280"/>
          </a:xfrm>
          <a:prstGeom prst="rect">
            <a:avLst/>
          </a:prstGeom>
        </p:spPr>
      </p:pic>
      <p:pic>
        <p:nvPicPr>
          <p:cNvPr id="2" name="Bildobjekt 1" descr="GB-014500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1010514"/>
            <a:ext cx="3705588" cy="5658846"/>
          </a:xfrm>
          <a:prstGeom prst="rect">
            <a:avLst/>
          </a:prstGeom>
        </p:spPr>
      </p:pic>
      <p:sp>
        <p:nvSpPr>
          <p:cNvPr id="4" name="textruta 3"/>
          <p:cNvSpPr txBox="1"/>
          <p:nvPr/>
        </p:nvSpPr>
        <p:spPr>
          <a:xfrm>
            <a:off x="1749502" y="260648"/>
            <a:ext cx="5342778" cy="646331"/>
          </a:xfrm>
          <a:prstGeom prst="rect">
            <a:avLst/>
          </a:prstGeom>
          <a:noFill/>
        </p:spPr>
        <p:txBody>
          <a:bodyPr wrap="none" rtlCol="0">
            <a:spAutoFit/>
          </a:bodyPr>
          <a:lstStyle/>
          <a:p>
            <a:r>
              <a:rPr lang="sv-SE" sz="3600" dirty="0" smtClean="0"/>
              <a:t>The </a:t>
            </a:r>
            <a:r>
              <a:rPr lang="sv-SE" sz="3600" dirty="0" err="1" smtClean="0"/>
              <a:t>quality</a:t>
            </a:r>
            <a:r>
              <a:rPr lang="sv-SE" sz="3600" dirty="0" smtClean="0"/>
              <a:t> </a:t>
            </a:r>
            <a:r>
              <a:rPr lang="sv-SE" sz="3600" dirty="0" err="1" smtClean="0"/>
              <a:t>of</a:t>
            </a:r>
            <a:r>
              <a:rPr lang="sv-SE" sz="3600" dirty="0" smtClean="0"/>
              <a:t> the images</a:t>
            </a:r>
            <a:endParaRPr lang="sv-SE" sz="3600" dirty="0"/>
          </a:p>
        </p:txBody>
      </p:sp>
      <p:sp>
        <p:nvSpPr>
          <p:cNvPr id="5" name="Rektangel 4"/>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bg1"/>
                </a:solidFill>
                <a:ea typeface="ヒラギノ角ゴ Pro W3" charset="0"/>
                <a:cs typeface="ヒラギノ角ゴ Pro W3" charset="0"/>
              </a:rPr>
              <a:t>The quality of the images was very good in respect to sharpness, contrast, brightness </a:t>
            </a:r>
            <a:r>
              <a:rPr lang="en-GB" b="1" dirty="0" err="1">
                <a:solidFill>
                  <a:schemeClr val="bg1"/>
                </a:solidFill>
                <a:ea typeface="ヒラギノ角ゴ Pro W3" charset="0"/>
                <a:cs typeface="ヒラギノ角ゴ Pro W3" charset="0"/>
              </a:rPr>
              <a:t>etc</a:t>
            </a:r>
            <a:r>
              <a:rPr lang="en-GB" b="1" dirty="0">
                <a:solidFill>
                  <a:schemeClr val="bg1"/>
                </a:solidFill>
                <a:ea typeface="ヒラギノ角ゴ Pro W3" charset="0"/>
                <a:cs typeface="ヒラギノ角ゴ Pro W3" charset="0"/>
              </a:rPr>
              <a:t> (although sometimes with some shades), and on par with our scanned specimens for the GPI project</a:t>
            </a:r>
            <a:r>
              <a:rPr lang="en-GB" dirty="0">
                <a:solidFill>
                  <a:schemeClr val="bg1"/>
                </a:solidFill>
                <a:latin typeface="Arial Narrow"/>
                <a:ea typeface="ヒラギノ角ゴ Pro W3" charset="0"/>
                <a:cs typeface="ヒラギノ角ゴ Pro W3" charset="0"/>
              </a:rPr>
              <a:t>.</a:t>
            </a:r>
            <a:r>
              <a:rPr lang="en-GB" dirty="0">
                <a:solidFill>
                  <a:schemeClr val="bg1"/>
                </a:solidFill>
              </a:rPr>
              <a:t> </a:t>
            </a:r>
            <a:endParaRPr lang="sv-SE" dirty="0">
              <a:solidFill>
                <a:schemeClr val="bg1"/>
              </a:solidFill>
            </a:endParaRPr>
          </a:p>
        </p:txBody>
      </p:sp>
      <p:sp>
        <p:nvSpPr>
          <p:cNvPr id="6" name="Rektangel 5"/>
          <p:cNvSpPr/>
          <p:nvPr/>
        </p:nvSpPr>
        <p:spPr>
          <a:xfrm>
            <a:off x="5364088" y="6525344"/>
            <a:ext cx="3672408" cy="276999"/>
          </a:xfrm>
          <a:prstGeom prst="rect">
            <a:avLst/>
          </a:prstGeom>
        </p:spPr>
        <p:txBody>
          <a:bodyPr wrap="square">
            <a:spAutoFit/>
          </a:bodyPr>
          <a:lstStyle/>
          <a:p>
            <a:r>
              <a:rPr lang="sv-SE" sz="1200" dirty="0"/>
              <a:t>Claes Persson, curator </a:t>
            </a:r>
            <a:r>
              <a:rPr lang="sv-SE" sz="1200" dirty="0" smtClean="0"/>
              <a:t>at </a:t>
            </a:r>
            <a:r>
              <a:rPr lang="sv-SE" sz="1200" dirty="0"/>
              <a:t>the herbarium in Gothenburg</a:t>
            </a:r>
          </a:p>
        </p:txBody>
      </p:sp>
    </p:spTree>
    <p:extLst>
      <p:ext uri="{BB962C8B-B14F-4D97-AF65-F5344CB8AC3E}">
        <p14:creationId xmlns:p14="http://schemas.microsoft.com/office/powerpoint/2010/main" val="4148857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extruta 3"/>
          <p:cNvSpPr txBox="1"/>
          <p:nvPr/>
        </p:nvSpPr>
        <p:spPr>
          <a:xfrm>
            <a:off x="1835696" y="476672"/>
            <a:ext cx="3443596" cy="646331"/>
          </a:xfrm>
          <a:prstGeom prst="rect">
            <a:avLst/>
          </a:prstGeom>
          <a:noFill/>
        </p:spPr>
        <p:txBody>
          <a:bodyPr wrap="none" rtlCol="0">
            <a:spAutoFit/>
          </a:bodyPr>
          <a:lstStyle/>
          <a:p>
            <a:r>
              <a:rPr lang="sv-SE" sz="3600" dirty="0" smtClean="0"/>
              <a:t>post-</a:t>
            </a:r>
            <a:r>
              <a:rPr lang="sv-SE" sz="3600" dirty="0" err="1" smtClean="0"/>
              <a:t>processing</a:t>
            </a:r>
            <a:endParaRPr lang="sv-SE" sz="3600" dirty="0"/>
          </a:p>
        </p:txBody>
      </p:sp>
      <p:pic>
        <p:nvPicPr>
          <p:cNvPr id="5" name="Bildobjekt 4"/>
          <p:cNvPicPr>
            <a:picLocks noChangeAspect="1"/>
          </p:cNvPicPr>
          <p:nvPr/>
        </p:nvPicPr>
        <p:blipFill>
          <a:blip r:embed="rId3"/>
          <a:stretch>
            <a:fillRect/>
          </a:stretch>
        </p:blipFill>
        <p:spPr>
          <a:xfrm>
            <a:off x="4502348" y="3095352"/>
            <a:ext cx="3943529" cy="2709912"/>
          </a:xfrm>
          <a:prstGeom prst="rect">
            <a:avLst/>
          </a:prstGeom>
        </p:spPr>
      </p:pic>
      <p:pic>
        <p:nvPicPr>
          <p:cNvPr id="6" name="Bildobjekt 5"/>
          <p:cNvPicPr>
            <a:picLocks noChangeAspect="1"/>
          </p:cNvPicPr>
          <p:nvPr/>
        </p:nvPicPr>
        <p:blipFill>
          <a:blip r:embed="rId4"/>
          <a:stretch>
            <a:fillRect/>
          </a:stretch>
        </p:blipFill>
        <p:spPr>
          <a:xfrm>
            <a:off x="4502348" y="1439168"/>
            <a:ext cx="4102100" cy="1651000"/>
          </a:xfrm>
          <a:prstGeom prst="rect">
            <a:avLst/>
          </a:prstGeom>
        </p:spPr>
      </p:pic>
      <p:sp>
        <p:nvSpPr>
          <p:cNvPr id="7" name="textruta 6"/>
          <p:cNvSpPr txBox="1"/>
          <p:nvPr/>
        </p:nvSpPr>
        <p:spPr>
          <a:xfrm>
            <a:off x="482600" y="1892300"/>
            <a:ext cx="4822253" cy="2462213"/>
          </a:xfrm>
          <a:prstGeom prst="rect">
            <a:avLst/>
          </a:prstGeom>
          <a:noFill/>
        </p:spPr>
        <p:txBody>
          <a:bodyPr wrap="none" rtlCol="0">
            <a:spAutoFit/>
          </a:bodyPr>
          <a:lstStyle/>
          <a:p>
            <a:r>
              <a:rPr lang="sv-SE" dirty="0" smtClean="0"/>
              <a:t>• </a:t>
            </a:r>
            <a:r>
              <a:rPr lang="sv-SE" dirty="0" err="1" smtClean="0"/>
              <a:t>freezing</a:t>
            </a:r>
            <a:r>
              <a:rPr lang="sv-SE" dirty="0" smtClean="0"/>
              <a:t> the material </a:t>
            </a:r>
            <a:r>
              <a:rPr lang="sv-SE" sz="1800" dirty="0" smtClean="0"/>
              <a:t>(1 </a:t>
            </a:r>
            <a:r>
              <a:rPr lang="sv-SE" sz="1800" dirty="0" err="1" smtClean="0"/>
              <a:t>week</a:t>
            </a:r>
            <a:endParaRPr lang="sv-SE" sz="1800" dirty="0" smtClean="0"/>
          </a:p>
          <a:p>
            <a:r>
              <a:rPr lang="sv-SE" sz="1800" dirty="0" err="1" smtClean="0"/>
              <a:t>to</a:t>
            </a:r>
            <a:r>
              <a:rPr lang="sv-SE" sz="1800" dirty="0" smtClean="0"/>
              <a:t> </a:t>
            </a:r>
            <a:r>
              <a:rPr lang="sv-SE" sz="1800" dirty="0" err="1" smtClean="0"/>
              <a:t>several</a:t>
            </a:r>
            <a:r>
              <a:rPr lang="sv-SE" sz="1800" dirty="0" smtClean="0"/>
              <a:t> </a:t>
            </a:r>
            <a:r>
              <a:rPr lang="sv-SE" sz="1800" dirty="0" err="1" smtClean="0"/>
              <a:t>months</a:t>
            </a:r>
            <a:r>
              <a:rPr lang="sv-SE" sz="1800" dirty="0" smtClean="0"/>
              <a:t>)</a:t>
            </a:r>
          </a:p>
          <a:p>
            <a:r>
              <a:rPr lang="sv-SE" dirty="0" smtClean="0"/>
              <a:t>• </a:t>
            </a:r>
            <a:r>
              <a:rPr lang="sv-SE" dirty="0" err="1" smtClean="0"/>
              <a:t>unpacking</a:t>
            </a:r>
            <a:r>
              <a:rPr lang="sv-SE" dirty="0" smtClean="0"/>
              <a:t> </a:t>
            </a:r>
            <a:r>
              <a:rPr lang="sv-SE" sz="1600" dirty="0" smtClean="0"/>
              <a:t>(</a:t>
            </a:r>
            <a:r>
              <a:rPr lang="sv-SE" sz="1600" dirty="0" err="1" smtClean="0"/>
              <a:t>several</a:t>
            </a:r>
            <a:r>
              <a:rPr lang="sv-SE" sz="1600" dirty="0" smtClean="0"/>
              <a:t> </a:t>
            </a:r>
            <a:r>
              <a:rPr lang="sv-SE" sz="1600" dirty="0" err="1" smtClean="0"/>
              <a:t>months</a:t>
            </a:r>
            <a:r>
              <a:rPr lang="sv-SE" sz="1600" dirty="0" smtClean="0"/>
              <a:t>)</a:t>
            </a:r>
          </a:p>
          <a:p>
            <a:r>
              <a:rPr lang="sv-SE" dirty="0" smtClean="0"/>
              <a:t>• data </a:t>
            </a:r>
            <a:r>
              <a:rPr lang="sv-SE" dirty="0" err="1" smtClean="0"/>
              <a:t>cleaning</a:t>
            </a:r>
            <a:r>
              <a:rPr lang="sv-SE" dirty="0" smtClean="0"/>
              <a:t> and re-</a:t>
            </a:r>
            <a:r>
              <a:rPr lang="sv-SE" dirty="0" err="1" smtClean="0"/>
              <a:t>interpreting</a:t>
            </a:r>
            <a:endParaRPr lang="sv-SE" dirty="0" smtClean="0"/>
          </a:p>
          <a:p>
            <a:r>
              <a:rPr lang="sv-SE" dirty="0" smtClean="0"/>
              <a:t> the OCR-</a:t>
            </a:r>
            <a:r>
              <a:rPr lang="sv-SE" dirty="0" err="1" smtClean="0"/>
              <a:t>files</a:t>
            </a:r>
            <a:r>
              <a:rPr lang="sv-SE" dirty="0" smtClean="0"/>
              <a:t> etc</a:t>
            </a:r>
            <a:r>
              <a:rPr lang="sv-SE" sz="1600" dirty="0" smtClean="0"/>
              <a:t>. (</a:t>
            </a:r>
            <a:r>
              <a:rPr lang="sv-SE" sz="1600" dirty="0" err="1" smtClean="0"/>
              <a:t>several</a:t>
            </a:r>
            <a:endParaRPr lang="sv-SE" sz="1600" dirty="0" smtClean="0"/>
          </a:p>
          <a:p>
            <a:r>
              <a:rPr lang="sv-SE" sz="1600" dirty="0" err="1" smtClean="0"/>
              <a:t>years</a:t>
            </a:r>
            <a:r>
              <a:rPr lang="sv-SE" sz="1600" dirty="0" smtClean="0"/>
              <a:t>)</a:t>
            </a:r>
          </a:p>
          <a:p>
            <a:endParaRPr lang="sv-SE" dirty="0" smtClean="0"/>
          </a:p>
        </p:txBody>
      </p:sp>
      <p:sp>
        <p:nvSpPr>
          <p:cNvPr id="8" name="Rektangel 7"/>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b="1" dirty="0" err="1" smtClean="0"/>
              <a:t>Regular</a:t>
            </a:r>
            <a:r>
              <a:rPr lang="sv-SE" b="1" dirty="0" smtClean="0"/>
              <a:t> </a:t>
            </a:r>
            <a:r>
              <a:rPr lang="sv-SE" b="1" dirty="0" err="1"/>
              <a:t>freezes</a:t>
            </a:r>
            <a:r>
              <a:rPr lang="sv-SE" b="1" dirty="0"/>
              <a:t> </a:t>
            </a:r>
            <a:r>
              <a:rPr lang="sv-SE" b="1" dirty="0" err="1" smtClean="0"/>
              <a:t>may</a:t>
            </a:r>
            <a:r>
              <a:rPr lang="sv-SE" b="1" dirty="0" smtClean="0"/>
              <a:t> </a:t>
            </a:r>
            <a:r>
              <a:rPr lang="sv-SE" b="1" dirty="0"/>
              <a:t>be a </a:t>
            </a:r>
            <a:r>
              <a:rPr lang="sv-SE" b="1" dirty="0" err="1" smtClean="0"/>
              <a:t>bottleneck</a:t>
            </a:r>
            <a:endParaRPr lang="sv-SE" b="1" dirty="0"/>
          </a:p>
          <a:p>
            <a:pPr marL="285750" indent="-285750">
              <a:buFont typeface="Arial" panose="020B0604020202020204" pitchFamily="34" charset="0"/>
              <a:buChar char="•"/>
            </a:pPr>
            <a:endParaRPr lang="sv-SE" b="1" dirty="0">
              <a:solidFill>
                <a:schemeClr val="bg1"/>
              </a:solidFill>
            </a:endParaRPr>
          </a:p>
        </p:txBody>
      </p:sp>
      <p:sp>
        <p:nvSpPr>
          <p:cNvPr id="9" name="Rektangel 8"/>
          <p:cNvSpPr/>
          <p:nvPr/>
        </p:nvSpPr>
        <p:spPr>
          <a:xfrm>
            <a:off x="5364088" y="6525344"/>
            <a:ext cx="3672408" cy="276999"/>
          </a:xfrm>
          <a:prstGeom prst="rect">
            <a:avLst/>
          </a:prstGeom>
        </p:spPr>
        <p:txBody>
          <a:bodyPr wrap="square">
            <a:spAutoFit/>
          </a:bodyPr>
          <a:lstStyle/>
          <a:p>
            <a:r>
              <a:rPr lang="sv-SE" sz="1200" dirty="0"/>
              <a:t>Claes Persson, curator </a:t>
            </a:r>
            <a:r>
              <a:rPr lang="sv-SE" sz="1200" dirty="0" smtClean="0"/>
              <a:t>at </a:t>
            </a:r>
            <a:r>
              <a:rPr lang="sv-SE" sz="1200" dirty="0"/>
              <a:t>the herbarium in Gothenburg</a:t>
            </a:r>
          </a:p>
        </p:txBody>
      </p:sp>
    </p:spTree>
    <p:extLst>
      <p:ext uri="{BB962C8B-B14F-4D97-AF65-F5344CB8AC3E}">
        <p14:creationId xmlns:p14="http://schemas.microsoft.com/office/powerpoint/2010/main" val="1132389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Challenges - MKC	</a:t>
            </a:r>
            <a:endParaRPr lang="sv-SE" dirty="0"/>
          </a:p>
        </p:txBody>
      </p:sp>
      <p:sp>
        <p:nvSpPr>
          <p:cNvPr id="3" name="Platshållare för innehåll 2"/>
          <p:cNvSpPr>
            <a:spLocks noGrp="1"/>
          </p:cNvSpPr>
          <p:nvPr>
            <p:ph idx="1"/>
          </p:nvPr>
        </p:nvSpPr>
        <p:spPr/>
        <p:txBody>
          <a:bodyPr/>
          <a:lstStyle/>
          <a:p>
            <a:pPr>
              <a:spcBef>
                <a:spcPts val="0"/>
              </a:spcBef>
            </a:pPr>
            <a:r>
              <a:rPr lang="sv-SE" sz="2800" dirty="0" smtClean="0"/>
              <a:t>Mercury </a:t>
            </a:r>
            <a:r>
              <a:rPr lang="sv-SE" sz="2800" dirty="0" err="1" smtClean="0"/>
              <a:t>Chloride</a:t>
            </a:r>
            <a:endParaRPr lang="sv-SE" sz="2800" dirty="0" smtClean="0"/>
          </a:p>
          <a:p>
            <a:pPr>
              <a:spcBef>
                <a:spcPts val="0"/>
              </a:spcBef>
            </a:pPr>
            <a:r>
              <a:rPr lang="sv-SE" sz="2800" dirty="0" err="1" smtClean="0"/>
              <a:t>Volume</a:t>
            </a:r>
            <a:endParaRPr lang="sv-SE" sz="2800" dirty="0" smtClean="0"/>
          </a:p>
          <a:p>
            <a:pPr>
              <a:spcBef>
                <a:spcPts val="0"/>
              </a:spcBef>
            </a:pPr>
            <a:r>
              <a:rPr lang="sv-SE" sz="2800" dirty="0" err="1" smtClean="0"/>
              <a:t>Imaging</a:t>
            </a:r>
            <a:r>
              <a:rPr lang="sv-SE" sz="2800" dirty="0" smtClean="0"/>
              <a:t>: </a:t>
            </a:r>
            <a:r>
              <a:rPr lang="sv-SE" sz="2800" dirty="0" err="1" smtClean="0"/>
              <a:t>brightness</a:t>
            </a:r>
            <a:r>
              <a:rPr lang="sv-SE" sz="2800" dirty="0" smtClean="0"/>
              <a:t> – </a:t>
            </a:r>
            <a:r>
              <a:rPr lang="sv-SE" sz="2800" dirty="0" err="1" smtClean="0"/>
              <a:t>shades</a:t>
            </a:r>
            <a:r>
              <a:rPr lang="sv-SE" sz="2800" dirty="0" smtClean="0"/>
              <a:t> - </a:t>
            </a:r>
            <a:r>
              <a:rPr lang="sv-SE" sz="2800" dirty="0" err="1" smtClean="0"/>
              <a:t>contrast</a:t>
            </a:r>
            <a:endParaRPr lang="sv-SE" sz="2800" dirty="0" smtClean="0"/>
          </a:p>
          <a:p>
            <a:pPr>
              <a:spcBef>
                <a:spcPts val="0"/>
              </a:spcBef>
            </a:pPr>
            <a:r>
              <a:rPr lang="sv-SE" sz="2800" dirty="0" err="1" smtClean="0"/>
              <a:t>Large</a:t>
            </a:r>
            <a:r>
              <a:rPr lang="sv-SE" sz="2800" dirty="0" smtClean="0"/>
              <a:t> 3-d </a:t>
            </a:r>
            <a:r>
              <a:rPr lang="sv-SE" sz="2800" dirty="0" err="1" smtClean="0"/>
              <a:t>objects</a:t>
            </a:r>
            <a:r>
              <a:rPr lang="sv-SE" sz="2800" dirty="0" smtClean="0"/>
              <a:t> (</a:t>
            </a:r>
            <a:r>
              <a:rPr lang="sv-SE" sz="2800" dirty="0" err="1" smtClean="0"/>
              <a:t>depth</a:t>
            </a:r>
            <a:r>
              <a:rPr lang="sv-SE" sz="2800" dirty="0" smtClean="0"/>
              <a:t> </a:t>
            </a:r>
            <a:r>
              <a:rPr lang="sv-SE" sz="2800" dirty="0" err="1" smtClean="0"/>
              <a:t>of</a:t>
            </a:r>
            <a:r>
              <a:rPr lang="sv-SE" sz="2800" dirty="0" smtClean="0"/>
              <a:t> </a:t>
            </a:r>
            <a:r>
              <a:rPr lang="sv-SE" sz="2800" dirty="0" err="1" smtClean="0"/>
              <a:t>field</a:t>
            </a:r>
            <a:r>
              <a:rPr lang="sv-SE" sz="2800" dirty="0" smtClean="0"/>
              <a:t>)</a:t>
            </a:r>
          </a:p>
          <a:p>
            <a:pPr>
              <a:spcBef>
                <a:spcPts val="0"/>
              </a:spcBef>
            </a:pPr>
            <a:r>
              <a:rPr lang="sv-SE" sz="2800" dirty="0" smtClean="0"/>
              <a:t>Different solutions </a:t>
            </a:r>
            <a:r>
              <a:rPr lang="sv-SE" sz="2800" dirty="0" err="1" smtClean="0"/>
              <a:t>requred</a:t>
            </a:r>
            <a:r>
              <a:rPr lang="sv-SE" sz="2800" dirty="0" smtClean="0"/>
              <a:t> for different </a:t>
            </a:r>
            <a:r>
              <a:rPr lang="sv-SE" sz="2800" dirty="0" err="1" smtClean="0"/>
              <a:t>types</a:t>
            </a:r>
            <a:r>
              <a:rPr lang="sv-SE" sz="2800" dirty="0" smtClean="0"/>
              <a:t> </a:t>
            </a:r>
            <a:r>
              <a:rPr lang="sv-SE" sz="2800" dirty="0" err="1" smtClean="0"/>
              <a:t>of</a:t>
            </a:r>
            <a:r>
              <a:rPr lang="sv-SE" sz="2800" dirty="0" smtClean="0"/>
              <a:t> (</a:t>
            </a:r>
            <a:r>
              <a:rPr lang="sv-SE" sz="2800" dirty="0" err="1" smtClean="0"/>
              <a:t>botanical</a:t>
            </a:r>
            <a:r>
              <a:rPr lang="sv-SE" sz="2800" dirty="0" smtClean="0"/>
              <a:t>) </a:t>
            </a:r>
            <a:r>
              <a:rPr lang="sv-SE" sz="2800" dirty="0" err="1" smtClean="0"/>
              <a:t>collections</a:t>
            </a:r>
            <a:endParaRPr lang="sv-SE" sz="2800" dirty="0"/>
          </a:p>
          <a:p>
            <a:pPr>
              <a:spcBef>
                <a:spcPts val="0"/>
              </a:spcBef>
            </a:pPr>
            <a:r>
              <a:rPr lang="sv-SE" sz="2800" dirty="0" err="1" smtClean="0"/>
              <a:t>Label</a:t>
            </a:r>
            <a:r>
              <a:rPr lang="sv-SE" sz="2800" dirty="0" smtClean="0"/>
              <a:t> information </a:t>
            </a:r>
            <a:r>
              <a:rPr lang="sv-SE" sz="2800" dirty="0" err="1" smtClean="0"/>
              <a:t>variable</a:t>
            </a:r>
            <a:r>
              <a:rPr lang="sv-SE" sz="2800" dirty="0" smtClean="0"/>
              <a:t> in style and </a:t>
            </a:r>
            <a:r>
              <a:rPr lang="sv-SE" sz="2800" dirty="0" err="1" smtClean="0"/>
              <a:t>content</a:t>
            </a:r>
            <a:endParaRPr lang="sv-SE" sz="2800" dirty="0" smtClean="0"/>
          </a:p>
        </p:txBody>
      </p:sp>
      <p:sp>
        <p:nvSpPr>
          <p:cNvPr id="4" name="Rektangel 3"/>
          <p:cNvSpPr/>
          <p:nvPr/>
        </p:nvSpPr>
        <p:spPr>
          <a:xfrm>
            <a:off x="4932040" y="6525344"/>
            <a:ext cx="4104456" cy="276999"/>
          </a:xfrm>
          <a:prstGeom prst="rect">
            <a:avLst/>
          </a:prstGeom>
        </p:spPr>
        <p:txBody>
          <a:bodyPr wrap="square">
            <a:spAutoFit/>
          </a:bodyPr>
          <a:lstStyle/>
          <a:p>
            <a:r>
              <a:rPr lang="sv-SE" sz="1200" dirty="0" smtClean="0"/>
              <a:t>Adam Rönnlund, </a:t>
            </a:r>
            <a:r>
              <a:rPr lang="sv-SE" sz="1200" dirty="0" err="1" smtClean="0"/>
              <a:t>Mediakonverteringscentret</a:t>
            </a:r>
            <a:r>
              <a:rPr lang="sv-SE" sz="1200" dirty="0" smtClean="0"/>
              <a:t> (MKC), </a:t>
            </a:r>
            <a:r>
              <a:rPr lang="sv-SE" sz="1200" dirty="0" err="1" smtClean="0"/>
              <a:t>Fränsta</a:t>
            </a:r>
            <a:endParaRPr lang="sv-SE" sz="1200" dirty="0"/>
          </a:p>
        </p:txBody>
      </p:sp>
    </p:spTree>
    <p:extLst>
      <p:ext uri="{BB962C8B-B14F-4D97-AF65-F5344CB8AC3E}">
        <p14:creationId xmlns:p14="http://schemas.microsoft.com/office/powerpoint/2010/main" val="130431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Handling </a:t>
            </a:r>
            <a:r>
              <a:rPr lang="sv-SE" dirty="0" err="1" smtClean="0"/>
              <a:t>procedures</a:t>
            </a:r>
            <a:r>
              <a:rPr lang="sv-SE" dirty="0" smtClean="0"/>
              <a:t> - MKC	</a:t>
            </a:r>
            <a:endParaRPr lang="sv-SE" dirty="0"/>
          </a:p>
        </p:txBody>
      </p:sp>
      <p:sp>
        <p:nvSpPr>
          <p:cNvPr id="3" name="Platshållare för innehåll 2"/>
          <p:cNvSpPr>
            <a:spLocks noGrp="1"/>
          </p:cNvSpPr>
          <p:nvPr>
            <p:ph idx="1"/>
          </p:nvPr>
        </p:nvSpPr>
        <p:spPr/>
        <p:txBody>
          <a:bodyPr/>
          <a:lstStyle/>
          <a:p>
            <a:pPr>
              <a:spcBef>
                <a:spcPts val="0"/>
              </a:spcBef>
            </a:pPr>
            <a:r>
              <a:rPr lang="sv-SE" sz="2800" dirty="0" err="1" smtClean="0"/>
              <a:t>Delivery</a:t>
            </a:r>
            <a:r>
              <a:rPr lang="sv-SE" sz="2800" dirty="0" smtClean="0"/>
              <a:t> by </a:t>
            </a:r>
            <a:r>
              <a:rPr lang="sv-SE" sz="2800" dirty="0" err="1" smtClean="0"/>
              <a:t>cardboard</a:t>
            </a:r>
            <a:r>
              <a:rPr lang="sv-SE" sz="2800" dirty="0" smtClean="0"/>
              <a:t> </a:t>
            </a:r>
            <a:r>
              <a:rPr lang="sv-SE" sz="2800" dirty="0" err="1" smtClean="0"/>
              <a:t>boxes</a:t>
            </a:r>
            <a:endParaRPr lang="sv-SE" sz="2800" dirty="0"/>
          </a:p>
          <a:p>
            <a:pPr>
              <a:spcBef>
                <a:spcPts val="0"/>
              </a:spcBef>
            </a:pPr>
            <a:r>
              <a:rPr lang="sv-SE" sz="2800" dirty="0" smtClean="0"/>
              <a:t>Material split </a:t>
            </a:r>
            <a:r>
              <a:rPr lang="sv-SE" sz="2800" dirty="0" err="1" smtClean="0"/>
              <a:t>into</a:t>
            </a:r>
            <a:r>
              <a:rPr lang="sv-SE" sz="2800" dirty="0" smtClean="0"/>
              <a:t> 3-4 </a:t>
            </a:r>
            <a:r>
              <a:rPr lang="sv-SE" sz="2800" dirty="0" err="1" smtClean="0"/>
              <a:t>batches</a:t>
            </a:r>
            <a:r>
              <a:rPr lang="sv-SE" sz="2800" dirty="0" smtClean="0"/>
              <a:t>/box</a:t>
            </a:r>
            <a:endParaRPr lang="sv-SE" sz="2800" dirty="0"/>
          </a:p>
          <a:p>
            <a:pPr>
              <a:spcBef>
                <a:spcPts val="0"/>
              </a:spcBef>
            </a:pPr>
            <a:r>
              <a:rPr lang="sv-SE" sz="2800" dirty="0"/>
              <a:t>Minimal </a:t>
            </a:r>
            <a:r>
              <a:rPr lang="sv-SE" sz="2800" dirty="0" smtClean="0"/>
              <a:t>handling </a:t>
            </a:r>
            <a:r>
              <a:rPr lang="sv-SE" sz="2800" dirty="0" err="1" smtClean="0"/>
              <a:t>procedures</a:t>
            </a:r>
            <a:r>
              <a:rPr lang="sv-SE" sz="2800" dirty="0" smtClean="0"/>
              <a:t> </a:t>
            </a:r>
            <a:r>
              <a:rPr lang="sv-SE" sz="2800" dirty="0" err="1" smtClean="0"/>
              <a:t>preferred</a:t>
            </a:r>
            <a:endParaRPr lang="sv-SE" sz="2800" dirty="0"/>
          </a:p>
          <a:p>
            <a:pPr>
              <a:spcBef>
                <a:spcPts val="0"/>
              </a:spcBef>
            </a:pPr>
            <a:r>
              <a:rPr lang="sv-SE" sz="2800" dirty="0" smtClean="0"/>
              <a:t>Specimen order </a:t>
            </a:r>
            <a:r>
              <a:rPr lang="sv-SE" sz="2800" dirty="0" err="1" smtClean="0"/>
              <a:t>within</a:t>
            </a:r>
            <a:r>
              <a:rPr lang="sv-SE" sz="2800" dirty="0" smtClean="0"/>
              <a:t> </a:t>
            </a:r>
            <a:r>
              <a:rPr lang="sv-SE" sz="2800" dirty="0" err="1" smtClean="0"/>
              <a:t>batches</a:t>
            </a:r>
            <a:r>
              <a:rPr lang="sv-SE" sz="2800" dirty="0" smtClean="0"/>
              <a:t> retained</a:t>
            </a:r>
            <a:endParaRPr lang="sv-SE" sz="2800" dirty="0"/>
          </a:p>
          <a:p>
            <a:pPr>
              <a:spcBef>
                <a:spcPts val="0"/>
              </a:spcBef>
            </a:pPr>
            <a:r>
              <a:rPr lang="sv-SE" sz="2800" dirty="0" smtClean="0"/>
              <a:t>Box </a:t>
            </a:r>
            <a:r>
              <a:rPr lang="sv-SE" sz="2800" dirty="0" err="1" smtClean="0"/>
              <a:t>returned</a:t>
            </a:r>
            <a:r>
              <a:rPr lang="sv-SE" sz="2800" dirty="0" smtClean="0"/>
              <a:t> </a:t>
            </a:r>
            <a:r>
              <a:rPr lang="sv-SE" sz="2800" dirty="0" err="1" smtClean="0"/>
              <a:t>after</a:t>
            </a:r>
            <a:r>
              <a:rPr lang="sv-SE" sz="2800" dirty="0" smtClean="0"/>
              <a:t> scanning</a:t>
            </a:r>
            <a:endParaRPr lang="sv-SE" sz="2800" dirty="0"/>
          </a:p>
        </p:txBody>
      </p:sp>
      <p:sp>
        <p:nvSpPr>
          <p:cNvPr id="4" name="Rektangel 3"/>
          <p:cNvSpPr/>
          <p:nvPr/>
        </p:nvSpPr>
        <p:spPr>
          <a:xfrm>
            <a:off x="4932040" y="6525344"/>
            <a:ext cx="4104456" cy="276999"/>
          </a:xfrm>
          <a:prstGeom prst="rect">
            <a:avLst/>
          </a:prstGeom>
        </p:spPr>
        <p:txBody>
          <a:bodyPr wrap="square">
            <a:spAutoFit/>
          </a:bodyPr>
          <a:lstStyle/>
          <a:p>
            <a:r>
              <a:rPr lang="sv-SE" sz="1200" dirty="0" smtClean="0"/>
              <a:t>Adam Rönnlund, </a:t>
            </a:r>
            <a:r>
              <a:rPr lang="sv-SE" sz="1200" dirty="0" err="1" smtClean="0"/>
              <a:t>Mediakonverteringscentret</a:t>
            </a:r>
            <a:r>
              <a:rPr lang="sv-SE" sz="1200" dirty="0" smtClean="0"/>
              <a:t> (MKC), </a:t>
            </a:r>
            <a:r>
              <a:rPr lang="sv-SE" sz="1200" dirty="0" err="1" smtClean="0"/>
              <a:t>Fränsta</a:t>
            </a:r>
            <a:endParaRPr lang="sv-SE" sz="1200" dirty="0"/>
          </a:p>
        </p:txBody>
      </p:sp>
    </p:spTree>
    <p:extLst>
      <p:ext uri="{BB962C8B-B14F-4D97-AF65-F5344CB8AC3E}">
        <p14:creationId xmlns:p14="http://schemas.microsoft.com/office/powerpoint/2010/main" val="123355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Imaging</a:t>
            </a:r>
            <a:r>
              <a:rPr lang="sv-SE" dirty="0" smtClean="0"/>
              <a:t> - MKC	</a:t>
            </a:r>
            <a:endParaRPr lang="sv-SE" dirty="0"/>
          </a:p>
        </p:txBody>
      </p:sp>
      <p:sp>
        <p:nvSpPr>
          <p:cNvPr id="3" name="Platshållare för innehåll 2"/>
          <p:cNvSpPr>
            <a:spLocks noGrp="1"/>
          </p:cNvSpPr>
          <p:nvPr>
            <p:ph idx="1"/>
          </p:nvPr>
        </p:nvSpPr>
        <p:spPr/>
        <p:txBody>
          <a:bodyPr/>
          <a:lstStyle/>
          <a:p>
            <a:pPr marL="285750" indent="-285750">
              <a:spcBef>
                <a:spcPts val="0"/>
              </a:spcBef>
            </a:pPr>
            <a:r>
              <a:rPr lang="sv-SE" sz="2800" dirty="0"/>
              <a:t>Sinar </a:t>
            </a:r>
            <a:r>
              <a:rPr lang="sv-SE" sz="2800" dirty="0" err="1" smtClean="0"/>
              <a:t>Large</a:t>
            </a:r>
            <a:r>
              <a:rPr lang="sv-SE" sz="2800" dirty="0" smtClean="0"/>
              <a:t>-format </a:t>
            </a:r>
            <a:r>
              <a:rPr lang="sv-SE" sz="2800" dirty="0" err="1" smtClean="0"/>
              <a:t>camera</a:t>
            </a:r>
            <a:endParaRPr lang="sv-SE" sz="2800" dirty="0"/>
          </a:p>
          <a:p>
            <a:pPr marL="285750" indent="-285750">
              <a:spcBef>
                <a:spcPts val="0"/>
              </a:spcBef>
            </a:pPr>
            <a:r>
              <a:rPr lang="sv-SE" sz="2800" dirty="0" smtClean="0"/>
              <a:t>Digital back-end </a:t>
            </a:r>
            <a:r>
              <a:rPr lang="sv-SE" sz="2800" dirty="0"/>
              <a:t>Sinar </a:t>
            </a:r>
            <a:r>
              <a:rPr lang="sv-SE" sz="2800" dirty="0" err="1"/>
              <a:t>Exact</a:t>
            </a:r>
            <a:endParaRPr lang="sv-SE" sz="2800" dirty="0"/>
          </a:p>
          <a:p>
            <a:pPr marL="285750" indent="-285750">
              <a:spcBef>
                <a:spcPts val="0"/>
              </a:spcBef>
            </a:pPr>
            <a:r>
              <a:rPr lang="sv-SE" sz="2800" dirty="0" smtClean="0"/>
              <a:t>Camerahus </a:t>
            </a:r>
            <a:r>
              <a:rPr lang="sv-SE" sz="2800" dirty="0"/>
              <a:t>P3</a:t>
            </a:r>
          </a:p>
          <a:p>
            <a:pPr marL="285750" indent="-285750">
              <a:spcBef>
                <a:spcPts val="0"/>
              </a:spcBef>
            </a:pPr>
            <a:r>
              <a:rPr lang="sv-SE" sz="2800" dirty="0" smtClean="0"/>
              <a:t>Lens </a:t>
            </a:r>
            <a:r>
              <a:rPr lang="sv-SE" sz="2800" dirty="0"/>
              <a:t>CMV 60mm</a:t>
            </a:r>
          </a:p>
          <a:p>
            <a:pPr marL="285750" indent="-285750">
              <a:spcBef>
                <a:spcPts val="0"/>
              </a:spcBef>
            </a:pPr>
            <a:r>
              <a:rPr lang="sv-SE" sz="2800" dirty="0" err="1" smtClean="0"/>
              <a:t>Four</a:t>
            </a:r>
            <a:r>
              <a:rPr lang="sv-SE" sz="2800" dirty="0" smtClean="0"/>
              <a:t> </a:t>
            </a:r>
            <a:r>
              <a:rPr lang="sv-SE" sz="2800" dirty="0" err="1" smtClean="0"/>
              <a:t>shots</a:t>
            </a:r>
            <a:r>
              <a:rPr lang="sv-SE" sz="2800" dirty="0" smtClean="0"/>
              <a:t> </a:t>
            </a:r>
            <a:r>
              <a:rPr lang="sv-SE" sz="2800" dirty="0"/>
              <a:t>(</a:t>
            </a:r>
            <a:r>
              <a:rPr lang="sv-SE" sz="2800" dirty="0" smtClean="0"/>
              <a:t>4x48Mpixel</a:t>
            </a:r>
          </a:p>
          <a:p>
            <a:pPr marL="0" indent="0">
              <a:spcBef>
                <a:spcPts val="0"/>
              </a:spcBef>
              <a:buNone/>
            </a:pPr>
            <a:r>
              <a:rPr lang="sv-SE" sz="2800" dirty="0" smtClean="0"/>
              <a:t>    = </a:t>
            </a:r>
            <a:r>
              <a:rPr lang="sv-SE" sz="2800" dirty="0"/>
              <a:t>192Mpixel)</a:t>
            </a:r>
          </a:p>
          <a:p>
            <a:pPr marL="285750" indent="-285750">
              <a:spcBef>
                <a:spcPts val="0"/>
              </a:spcBef>
            </a:pPr>
            <a:r>
              <a:rPr lang="sv-SE" sz="2800" dirty="0" err="1" smtClean="0"/>
              <a:t>Fixed</a:t>
            </a:r>
            <a:r>
              <a:rPr lang="sv-SE" sz="2800" dirty="0" smtClean="0"/>
              <a:t> position (not on glass)</a:t>
            </a:r>
            <a:endParaRPr lang="sv-SE" sz="2800" dirty="0"/>
          </a:p>
          <a:p>
            <a:pPr marL="285750" indent="-285750">
              <a:spcBef>
                <a:spcPts val="0"/>
              </a:spcBef>
            </a:pPr>
            <a:r>
              <a:rPr lang="sv-SE" sz="2800" dirty="0" smtClean="0"/>
              <a:t>Soft </a:t>
            </a:r>
            <a:r>
              <a:rPr lang="sv-SE" sz="2800" dirty="0" err="1" smtClean="0"/>
              <a:t>lighting</a:t>
            </a:r>
            <a:r>
              <a:rPr lang="sv-SE" sz="2800" dirty="0" smtClean="0"/>
              <a:t> </a:t>
            </a:r>
            <a:r>
              <a:rPr lang="sv-SE" sz="2800" dirty="0"/>
              <a:t>–&gt; </a:t>
            </a:r>
            <a:r>
              <a:rPr lang="sv-SE" sz="2800" dirty="0" err="1" smtClean="0"/>
              <a:t>minimizes</a:t>
            </a:r>
            <a:endParaRPr lang="sv-SE" sz="2800" dirty="0" smtClean="0"/>
          </a:p>
          <a:p>
            <a:pPr marL="0" indent="0">
              <a:spcBef>
                <a:spcPts val="0"/>
              </a:spcBef>
              <a:buNone/>
            </a:pPr>
            <a:r>
              <a:rPr lang="sv-SE" sz="2800" dirty="0" smtClean="0"/>
              <a:t>    </a:t>
            </a:r>
            <a:r>
              <a:rPr lang="sv-SE" sz="2800" dirty="0" err="1" smtClean="0"/>
              <a:t>shades</a:t>
            </a:r>
            <a:endParaRPr lang="sv-SE" sz="2800" dirty="0"/>
          </a:p>
        </p:txBody>
      </p:sp>
      <p:pic>
        <p:nvPicPr>
          <p:cNvPr id="4" name="Picture 4" descr="C:\Users\anwa\Pictures\2013-11-15 teknik o it testtavlor\teknik o it testtavlor 006_stativ och skär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2" y="1700808"/>
            <a:ext cx="3187082"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4932040" y="6525344"/>
            <a:ext cx="4104456" cy="276999"/>
          </a:xfrm>
          <a:prstGeom prst="rect">
            <a:avLst/>
          </a:prstGeom>
        </p:spPr>
        <p:txBody>
          <a:bodyPr wrap="square">
            <a:spAutoFit/>
          </a:bodyPr>
          <a:lstStyle/>
          <a:p>
            <a:r>
              <a:rPr lang="sv-SE" sz="1200" dirty="0" smtClean="0"/>
              <a:t>Adam Rönnlund, </a:t>
            </a:r>
            <a:r>
              <a:rPr lang="sv-SE" sz="1200" dirty="0" err="1" smtClean="0"/>
              <a:t>Mediakonverteringscentret</a:t>
            </a:r>
            <a:r>
              <a:rPr lang="sv-SE" sz="1200" dirty="0" smtClean="0"/>
              <a:t> (MKC), </a:t>
            </a:r>
            <a:r>
              <a:rPr lang="sv-SE" sz="1200" dirty="0" err="1" smtClean="0"/>
              <a:t>Fränsta</a:t>
            </a:r>
            <a:endParaRPr lang="sv-SE" sz="1200" dirty="0"/>
          </a:p>
        </p:txBody>
      </p:sp>
    </p:spTree>
    <p:extLst>
      <p:ext uri="{BB962C8B-B14F-4D97-AF65-F5344CB8AC3E}">
        <p14:creationId xmlns:p14="http://schemas.microsoft.com/office/powerpoint/2010/main" val="359423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noAutofit/>
          </a:bodyPr>
          <a:lstStyle/>
          <a:p>
            <a:r>
              <a:rPr lang="sv-SE" sz="3200" b="1" dirty="0" err="1" smtClean="0">
                <a:solidFill>
                  <a:schemeClr val="bg1"/>
                </a:solidFill>
              </a:rPr>
              <a:t>Experiences</a:t>
            </a:r>
            <a:r>
              <a:rPr lang="sv-SE" sz="3200" b="1" dirty="0" smtClean="0">
                <a:solidFill>
                  <a:schemeClr val="bg1"/>
                </a:solidFill>
              </a:rPr>
              <a:t> and </a:t>
            </a:r>
            <a:r>
              <a:rPr lang="sv-SE" sz="3200" b="1" dirty="0" err="1" smtClean="0">
                <a:solidFill>
                  <a:schemeClr val="bg1"/>
                </a:solidFill>
              </a:rPr>
              <a:t>News</a:t>
            </a:r>
            <a:r>
              <a:rPr lang="sv-SE" sz="3200" b="1" dirty="0" smtClean="0">
                <a:solidFill>
                  <a:schemeClr val="bg1"/>
                </a:solidFill>
              </a:rPr>
              <a:t> from the Swedish </a:t>
            </a:r>
            <a:r>
              <a:rPr lang="sv-SE" sz="3200" b="1" dirty="0" err="1" smtClean="0">
                <a:solidFill>
                  <a:schemeClr val="bg1"/>
                </a:solidFill>
              </a:rPr>
              <a:t>Initiative</a:t>
            </a:r>
            <a:r>
              <a:rPr lang="sv-SE" sz="3200" b="1" dirty="0" smtClean="0">
                <a:solidFill>
                  <a:schemeClr val="bg1"/>
                </a:solidFill>
              </a:rPr>
              <a:t> for </a:t>
            </a:r>
            <a:r>
              <a:rPr lang="sv-SE" sz="3200" b="1" dirty="0" err="1">
                <a:solidFill>
                  <a:schemeClr val="bg1"/>
                </a:solidFill>
              </a:rPr>
              <a:t>L</a:t>
            </a:r>
            <a:r>
              <a:rPr lang="sv-SE" sz="3200" b="1" dirty="0" err="1" smtClean="0">
                <a:solidFill>
                  <a:schemeClr val="bg1"/>
                </a:solidFill>
              </a:rPr>
              <a:t>arge-scale</a:t>
            </a:r>
            <a:r>
              <a:rPr lang="sv-SE" sz="3200" b="1" dirty="0" smtClean="0">
                <a:solidFill>
                  <a:schemeClr val="bg1"/>
                </a:solidFill>
              </a:rPr>
              <a:t> </a:t>
            </a:r>
            <a:r>
              <a:rPr lang="sv-SE" sz="3200" b="1" dirty="0" err="1">
                <a:solidFill>
                  <a:schemeClr val="bg1"/>
                </a:solidFill>
              </a:rPr>
              <a:t>D</a:t>
            </a:r>
            <a:r>
              <a:rPr lang="sv-SE" sz="3200" b="1" dirty="0" err="1" smtClean="0">
                <a:solidFill>
                  <a:schemeClr val="bg1"/>
                </a:solidFill>
              </a:rPr>
              <a:t>igitisation</a:t>
            </a:r>
            <a:r>
              <a:rPr lang="sv-SE" sz="3200" b="1" dirty="0" smtClean="0">
                <a:solidFill>
                  <a:schemeClr val="bg1"/>
                </a:solidFill>
              </a:rPr>
              <a:t> </a:t>
            </a:r>
            <a:r>
              <a:rPr lang="sv-SE" sz="3200" b="1" dirty="0" err="1" smtClean="0">
                <a:solidFill>
                  <a:schemeClr val="bg1"/>
                </a:solidFill>
              </a:rPr>
              <a:t>of</a:t>
            </a:r>
            <a:r>
              <a:rPr lang="sv-SE" sz="3200" b="1" dirty="0" smtClean="0">
                <a:solidFill>
                  <a:schemeClr val="bg1"/>
                </a:solidFill>
              </a:rPr>
              <a:t> </a:t>
            </a:r>
            <a:r>
              <a:rPr lang="sv-SE" sz="3200" b="1" dirty="0" err="1" smtClean="0">
                <a:solidFill>
                  <a:schemeClr val="bg1"/>
                </a:solidFill>
              </a:rPr>
              <a:t>Natural</a:t>
            </a:r>
            <a:r>
              <a:rPr lang="sv-SE" sz="3200" b="1" dirty="0" smtClean="0">
                <a:solidFill>
                  <a:schemeClr val="bg1"/>
                </a:solidFill>
              </a:rPr>
              <a:t> </a:t>
            </a:r>
            <a:r>
              <a:rPr lang="sv-SE" sz="3200" b="1" dirty="0" err="1" smtClean="0">
                <a:solidFill>
                  <a:schemeClr val="bg1"/>
                </a:solidFill>
              </a:rPr>
              <a:t>History</a:t>
            </a:r>
            <a:r>
              <a:rPr lang="sv-SE" sz="3200" b="1" dirty="0" smtClean="0">
                <a:solidFill>
                  <a:schemeClr val="bg1"/>
                </a:solidFill>
              </a:rPr>
              <a:t> Collections; e-BioColl.se</a:t>
            </a:r>
            <a:endParaRPr lang="sv-SE" sz="3200" b="1" dirty="0">
              <a:solidFill>
                <a:schemeClr val="bg1"/>
              </a:solidFill>
            </a:endParaRPr>
          </a:p>
        </p:txBody>
      </p:sp>
      <p:sp>
        <p:nvSpPr>
          <p:cNvPr id="3" name="Underrubrik 2"/>
          <p:cNvSpPr>
            <a:spLocks noGrp="1"/>
          </p:cNvSpPr>
          <p:nvPr>
            <p:ph type="subTitle" idx="1"/>
          </p:nvPr>
        </p:nvSpPr>
        <p:spPr/>
        <p:txBody>
          <a:bodyPr>
            <a:normAutofit/>
          </a:bodyPr>
          <a:lstStyle/>
          <a:p>
            <a:r>
              <a:rPr lang="sv-SE" sz="2800" dirty="0" smtClean="0">
                <a:solidFill>
                  <a:schemeClr val="bg1">
                    <a:lumMod val="85000"/>
                  </a:schemeClr>
                </a:solidFill>
              </a:rPr>
              <a:t>Anders Telenius</a:t>
            </a:r>
          </a:p>
          <a:p>
            <a:r>
              <a:rPr lang="sv-SE" sz="2800" dirty="0" smtClean="0">
                <a:solidFill>
                  <a:schemeClr val="bg1">
                    <a:lumMod val="85000"/>
                  </a:schemeClr>
                </a:solidFill>
              </a:rPr>
              <a:t>GBIF-Sweden, Naturhistoriska riksmuseet, Stockholm</a:t>
            </a:r>
            <a:endParaRPr lang="sv-SE" sz="2800" dirty="0">
              <a:solidFill>
                <a:schemeClr val="bg1">
                  <a:lumMod val="85000"/>
                </a:schemeClr>
              </a:solidFill>
            </a:endParaRPr>
          </a:p>
        </p:txBody>
      </p:sp>
    </p:spTree>
    <p:extLst>
      <p:ext uri="{BB962C8B-B14F-4D97-AF65-F5344CB8AC3E}">
        <p14:creationId xmlns:p14="http://schemas.microsoft.com/office/powerpoint/2010/main" val="142118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Work</a:t>
            </a:r>
            <a:r>
              <a:rPr lang="sv-SE" dirty="0" smtClean="0"/>
              <a:t> </a:t>
            </a:r>
            <a:r>
              <a:rPr lang="sv-SE" dirty="0" err="1" smtClean="0"/>
              <a:t>flow</a:t>
            </a:r>
            <a:r>
              <a:rPr lang="sv-SE" dirty="0" smtClean="0"/>
              <a:t> - MKC	</a:t>
            </a:r>
            <a:endParaRPr lang="sv-SE" dirty="0"/>
          </a:p>
        </p:txBody>
      </p:sp>
      <p:sp>
        <p:nvSpPr>
          <p:cNvPr id="3" name="Platshållare för innehåll 2"/>
          <p:cNvSpPr>
            <a:spLocks noGrp="1"/>
          </p:cNvSpPr>
          <p:nvPr>
            <p:ph idx="1"/>
          </p:nvPr>
        </p:nvSpPr>
        <p:spPr/>
        <p:txBody>
          <a:bodyPr/>
          <a:lstStyle/>
          <a:p>
            <a:pPr>
              <a:spcBef>
                <a:spcPts val="0"/>
              </a:spcBef>
            </a:pPr>
            <a:r>
              <a:rPr lang="sv-SE" sz="2800" dirty="0" err="1" smtClean="0"/>
              <a:t>Envelope</a:t>
            </a:r>
            <a:r>
              <a:rPr lang="sv-SE" sz="2800" dirty="0" smtClean="0"/>
              <a:t> image in </a:t>
            </a:r>
            <a:r>
              <a:rPr lang="sv-SE" sz="2800" dirty="0" err="1" smtClean="0"/>
              <a:t>one</a:t>
            </a:r>
            <a:r>
              <a:rPr lang="sv-SE" sz="2800" dirty="0" smtClean="0"/>
              <a:t> </a:t>
            </a:r>
            <a:r>
              <a:rPr lang="sv-SE" sz="2800" dirty="0" err="1" smtClean="0"/>
              <a:t>shot</a:t>
            </a:r>
            <a:endParaRPr lang="sv-SE" sz="2800" dirty="0"/>
          </a:p>
          <a:p>
            <a:pPr>
              <a:spcBef>
                <a:spcPts val="0"/>
              </a:spcBef>
              <a:buFont typeface="Wingdings" pitchFamily="2" charset="2"/>
              <a:buChar char="ü"/>
            </a:pPr>
            <a:r>
              <a:rPr lang="sv-SE" sz="2800" dirty="0" smtClean="0"/>
              <a:t>OCR-interpretation in </a:t>
            </a:r>
            <a:r>
              <a:rPr lang="sv-SE" sz="2800" dirty="0" err="1" smtClean="0"/>
              <a:t>four</a:t>
            </a:r>
            <a:r>
              <a:rPr lang="sv-SE" sz="2800" dirty="0" smtClean="0"/>
              <a:t> </a:t>
            </a:r>
            <a:r>
              <a:rPr lang="sv-SE" sz="2800" dirty="0" err="1" smtClean="0"/>
              <a:t>lines</a:t>
            </a:r>
            <a:r>
              <a:rPr lang="sv-SE" sz="2800" dirty="0" smtClean="0"/>
              <a:t> (</a:t>
            </a:r>
            <a:r>
              <a:rPr lang="sv-SE" sz="2800" dirty="0" err="1" smtClean="0"/>
              <a:t>Continent</a:t>
            </a:r>
            <a:r>
              <a:rPr lang="sv-SE" sz="2800" dirty="0" smtClean="0"/>
              <a:t>, Genus, Species, </a:t>
            </a:r>
            <a:r>
              <a:rPr lang="sv-SE" sz="2800" dirty="0" err="1"/>
              <a:t>Auctor</a:t>
            </a:r>
            <a:r>
              <a:rPr lang="sv-SE" sz="2800" dirty="0"/>
              <a:t>)</a:t>
            </a:r>
          </a:p>
          <a:p>
            <a:pPr>
              <a:spcBef>
                <a:spcPts val="0"/>
              </a:spcBef>
              <a:buFont typeface="Wingdings" pitchFamily="2" charset="2"/>
              <a:buChar char="ü"/>
            </a:pPr>
            <a:r>
              <a:rPr lang="sv-SE" sz="2800" dirty="0" err="1" smtClean="0"/>
              <a:t>Linking</a:t>
            </a:r>
            <a:r>
              <a:rPr lang="sv-SE" sz="2800" dirty="0" smtClean="0"/>
              <a:t> </a:t>
            </a:r>
            <a:r>
              <a:rPr lang="sv-SE" sz="2800" dirty="0" err="1" smtClean="0"/>
              <a:t>envelope</a:t>
            </a:r>
            <a:r>
              <a:rPr lang="sv-SE" sz="2800" dirty="0" smtClean="0"/>
              <a:t> image </a:t>
            </a:r>
            <a:r>
              <a:rPr lang="sv-SE" sz="2800" dirty="0" err="1" smtClean="0"/>
              <a:t>to</a:t>
            </a:r>
            <a:r>
              <a:rPr lang="sv-SE" sz="2800" dirty="0" smtClean="0"/>
              <a:t> </a:t>
            </a:r>
            <a:r>
              <a:rPr lang="sv-SE" sz="2800" dirty="0" err="1" smtClean="0"/>
              <a:t>following</a:t>
            </a:r>
            <a:r>
              <a:rPr lang="sv-SE" sz="2800" dirty="0" smtClean="0"/>
              <a:t> bar </a:t>
            </a:r>
            <a:r>
              <a:rPr lang="sv-SE" sz="2800" dirty="0" err="1" smtClean="0"/>
              <a:t>codes</a:t>
            </a:r>
            <a:endParaRPr lang="sv-SE" sz="2800" dirty="0"/>
          </a:p>
          <a:p>
            <a:pPr>
              <a:spcBef>
                <a:spcPts val="0"/>
              </a:spcBef>
            </a:pPr>
            <a:r>
              <a:rPr lang="sv-SE" sz="2800" dirty="0" smtClean="0"/>
              <a:t>Bar </a:t>
            </a:r>
            <a:r>
              <a:rPr lang="sv-SE" sz="2800" dirty="0" err="1" smtClean="0"/>
              <a:t>code</a:t>
            </a:r>
            <a:r>
              <a:rPr lang="sv-SE" sz="2800" dirty="0" smtClean="0"/>
              <a:t> </a:t>
            </a:r>
            <a:r>
              <a:rPr lang="sv-SE" sz="2800" dirty="0" err="1" smtClean="0"/>
              <a:t>application</a:t>
            </a:r>
            <a:r>
              <a:rPr lang="sv-SE" sz="2800" dirty="0" smtClean="0"/>
              <a:t> (</a:t>
            </a:r>
            <a:r>
              <a:rPr lang="sv-SE" sz="2800" dirty="0" err="1" smtClean="0"/>
              <a:t>self</a:t>
            </a:r>
            <a:r>
              <a:rPr lang="sv-SE" sz="2800" dirty="0" smtClean="0"/>
              <a:t>-adhesive </a:t>
            </a:r>
            <a:r>
              <a:rPr lang="sv-SE" sz="2800" dirty="0" err="1" smtClean="0"/>
              <a:t>labels</a:t>
            </a:r>
            <a:r>
              <a:rPr lang="sv-SE" sz="2800" dirty="0" smtClean="0"/>
              <a:t>)</a:t>
            </a:r>
            <a:endParaRPr lang="sv-SE" sz="2800" dirty="0"/>
          </a:p>
          <a:p>
            <a:pPr>
              <a:spcBef>
                <a:spcPts val="0"/>
              </a:spcBef>
            </a:pPr>
            <a:r>
              <a:rPr lang="sv-SE" sz="2800" dirty="0" smtClean="0"/>
              <a:t>Specimen image by </a:t>
            </a:r>
            <a:r>
              <a:rPr lang="sv-SE" sz="2800" dirty="0" err="1" smtClean="0"/>
              <a:t>four</a:t>
            </a:r>
            <a:r>
              <a:rPr lang="sv-SE" sz="2800" dirty="0" smtClean="0"/>
              <a:t> </a:t>
            </a:r>
            <a:r>
              <a:rPr lang="sv-SE" sz="2800" dirty="0" err="1" smtClean="0"/>
              <a:t>shots</a:t>
            </a:r>
            <a:endParaRPr lang="sv-SE" sz="2800" dirty="0"/>
          </a:p>
          <a:p>
            <a:pPr>
              <a:spcBef>
                <a:spcPts val="0"/>
              </a:spcBef>
              <a:buFont typeface="Wingdings" pitchFamily="2" charset="2"/>
              <a:buChar char="ü"/>
            </a:pPr>
            <a:r>
              <a:rPr lang="sv-SE" sz="2800" dirty="0" smtClean="0"/>
              <a:t>OCR-interpretation </a:t>
            </a:r>
            <a:r>
              <a:rPr lang="sv-SE" sz="2800" dirty="0" err="1" smtClean="0"/>
              <a:t>of</a:t>
            </a:r>
            <a:r>
              <a:rPr lang="sv-SE" sz="2800" dirty="0" smtClean="0"/>
              <a:t> specimen </a:t>
            </a:r>
            <a:r>
              <a:rPr lang="sv-SE" sz="2800" dirty="0" err="1" smtClean="0"/>
              <a:t>label</a:t>
            </a:r>
            <a:r>
              <a:rPr lang="sv-SE" sz="2800" dirty="0" smtClean="0"/>
              <a:t> information</a:t>
            </a:r>
            <a:endParaRPr lang="sv-SE" sz="2800" dirty="0"/>
          </a:p>
        </p:txBody>
      </p:sp>
      <p:sp>
        <p:nvSpPr>
          <p:cNvPr id="4" name="Rektangel 3"/>
          <p:cNvSpPr/>
          <p:nvPr/>
        </p:nvSpPr>
        <p:spPr>
          <a:xfrm>
            <a:off x="4932040" y="6525344"/>
            <a:ext cx="4104456" cy="276999"/>
          </a:xfrm>
          <a:prstGeom prst="rect">
            <a:avLst/>
          </a:prstGeom>
        </p:spPr>
        <p:txBody>
          <a:bodyPr wrap="square">
            <a:spAutoFit/>
          </a:bodyPr>
          <a:lstStyle/>
          <a:p>
            <a:r>
              <a:rPr lang="sv-SE" sz="1200" dirty="0" smtClean="0"/>
              <a:t>Adam Rönnlund, </a:t>
            </a:r>
            <a:r>
              <a:rPr lang="sv-SE" sz="1200" dirty="0" err="1" smtClean="0"/>
              <a:t>Mediakonverteringscentret</a:t>
            </a:r>
            <a:r>
              <a:rPr lang="sv-SE" sz="1200" dirty="0" smtClean="0"/>
              <a:t> (MKC), </a:t>
            </a:r>
            <a:r>
              <a:rPr lang="sv-SE" sz="1200" dirty="0" err="1" smtClean="0"/>
              <a:t>Fränsta</a:t>
            </a:r>
            <a:endParaRPr lang="sv-SE" sz="1200" dirty="0"/>
          </a:p>
        </p:txBody>
      </p:sp>
    </p:spTree>
    <p:extLst>
      <p:ext uri="{BB962C8B-B14F-4D97-AF65-F5344CB8AC3E}">
        <p14:creationId xmlns:p14="http://schemas.microsoft.com/office/powerpoint/2010/main" val="3781443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smtClean="0"/>
              <a:t>Subsequent</a:t>
            </a:r>
            <a:r>
              <a:rPr lang="sv-SE" dirty="0" smtClean="0"/>
              <a:t> </a:t>
            </a:r>
            <a:r>
              <a:rPr lang="sv-SE" dirty="0" err="1" smtClean="0"/>
              <a:t>tratment</a:t>
            </a:r>
            <a:r>
              <a:rPr lang="sv-SE" dirty="0" smtClean="0"/>
              <a:t>: data - MKC	</a:t>
            </a:r>
            <a:endParaRPr lang="sv-SE" dirty="0"/>
          </a:p>
        </p:txBody>
      </p:sp>
      <p:sp>
        <p:nvSpPr>
          <p:cNvPr id="3" name="Platshållare för innehåll 2"/>
          <p:cNvSpPr>
            <a:spLocks noGrp="1"/>
          </p:cNvSpPr>
          <p:nvPr>
            <p:ph idx="1"/>
          </p:nvPr>
        </p:nvSpPr>
        <p:spPr/>
        <p:txBody>
          <a:bodyPr/>
          <a:lstStyle/>
          <a:p>
            <a:pPr>
              <a:spcBef>
                <a:spcPts val="0"/>
              </a:spcBef>
            </a:pPr>
            <a:r>
              <a:rPr lang="sv-SE" sz="2800" dirty="0"/>
              <a:t>DNG </a:t>
            </a:r>
            <a:r>
              <a:rPr lang="sv-SE" sz="2800" dirty="0" err="1" smtClean="0"/>
              <a:t>to</a:t>
            </a:r>
            <a:r>
              <a:rPr lang="sv-SE" sz="2800" dirty="0" smtClean="0"/>
              <a:t> </a:t>
            </a:r>
            <a:r>
              <a:rPr lang="sv-SE" sz="2800" dirty="0"/>
              <a:t>TIFF</a:t>
            </a:r>
          </a:p>
          <a:p>
            <a:pPr>
              <a:spcBef>
                <a:spcPts val="0"/>
              </a:spcBef>
            </a:pPr>
            <a:r>
              <a:rPr lang="sv-SE" sz="2800" dirty="0"/>
              <a:t>Bildbehandling</a:t>
            </a:r>
          </a:p>
          <a:p>
            <a:pPr>
              <a:spcBef>
                <a:spcPts val="0"/>
              </a:spcBef>
            </a:pPr>
            <a:r>
              <a:rPr lang="sv-SE" sz="2800" dirty="0" smtClean="0"/>
              <a:t>OCR-interpretation</a:t>
            </a:r>
            <a:endParaRPr lang="sv-SE" sz="2800" dirty="0"/>
          </a:p>
          <a:p>
            <a:pPr>
              <a:spcBef>
                <a:spcPts val="0"/>
              </a:spcBef>
            </a:pPr>
            <a:r>
              <a:rPr lang="sv-SE" sz="2800" dirty="0" err="1" smtClean="0"/>
              <a:t>Each</a:t>
            </a:r>
            <a:r>
              <a:rPr lang="sv-SE" sz="2800" dirty="0" smtClean="0"/>
              <a:t> </a:t>
            </a:r>
            <a:r>
              <a:rPr lang="sv-SE" sz="2800" dirty="0" err="1" smtClean="0"/>
              <a:t>scanned</a:t>
            </a:r>
            <a:r>
              <a:rPr lang="sv-SE" sz="2800" dirty="0" smtClean="0"/>
              <a:t> specimen </a:t>
            </a:r>
            <a:r>
              <a:rPr lang="sv-SE" sz="2800" dirty="0" err="1" smtClean="0"/>
              <a:t>reproduced</a:t>
            </a:r>
            <a:r>
              <a:rPr lang="sv-SE" sz="2800" dirty="0" smtClean="0"/>
              <a:t> in </a:t>
            </a:r>
            <a:r>
              <a:rPr lang="sv-SE" sz="2800" dirty="0" err="1" smtClean="0"/>
              <a:t>four</a:t>
            </a:r>
            <a:r>
              <a:rPr lang="sv-SE" sz="2800" dirty="0" smtClean="0"/>
              <a:t> </a:t>
            </a:r>
            <a:r>
              <a:rPr lang="sv-SE" sz="2800" dirty="0" err="1" smtClean="0"/>
              <a:t>files</a:t>
            </a:r>
            <a:r>
              <a:rPr lang="sv-SE" sz="2800" dirty="0" smtClean="0"/>
              <a:t> </a:t>
            </a:r>
            <a:r>
              <a:rPr lang="sv-SE" sz="2800" dirty="0"/>
              <a:t>(TIFF </a:t>
            </a:r>
            <a:r>
              <a:rPr lang="sv-SE" sz="2800" dirty="0" smtClean="0"/>
              <a:t>600ppi</a:t>
            </a:r>
            <a:r>
              <a:rPr lang="sv-SE" sz="2800" dirty="0"/>
              <a:t>, JPEG 300ppi, </a:t>
            </a:r>
            <a:r>
              <a:rPr lang="sv-SE" sz="2800" dirty="0" smtClean="0"/>
              <a:t>text </a:t>
            </a:r>
            <a:r>
              <a:rPr lang="sv-SE" sz="2800" dirty="0" err="1" smtClean="0"/>
              <a:t>file</a:t>
            </a:r>
            <a:r>
              <a:rPr lang="sv-SE" sz="2800" dirty="0" smtClean="0"/>
              <a:t> and .</a:t>
            </a:r>
            <a:r>
              <a:rPr lang="sv-SE" sz="2800" dirty="0" err="1" smtClean="0"/>
              <a:t>xml</a:t>
            </a:r>
            <a:r>
              <a:rPr lang="sv-SE" sz="2800" dirty="0" smtClean="0"/>
              <a:t> </a:t>
            </a:r>
            <a:r>
              <a:rPr lang="sv-SE" sz="2800" dirty="0" err="1" smtClean="0"/>
              <a:t>file</a:t>
            </a:r>
            <a:r>
              <a:rPr lang="sv-SE" sz="2800" dirty="0" smtClean="0"/>
              <a:t>)</a:t>
            </a:r>
            <a:endParaRPr lang="sv-SE" sz="2800" dirty="0"/>
          </a:p>
          <a:p>
            <a:pPr>
              <a:spcBef>
                <a:spcPts val="0"/>
              </a:spcBef>
            </a:pPr>
            <a:r>
              <a:rPr lang="sv-SE" sz="2800" dirty="0" err="1" smtClean="0"/>
              <a:t>File</a:t>
            </a:r>
            <a:r>
              <a:rPr lang="sv-SE" sz="2800" dirty="0" smtClean="0"/>
              <a:t> </a:t>
            </a:r>
            <a:r>
              <a:rPr lang="sv-SE" sz="2800" dirty="0" err="1" smtClean="0"/>
              <a:t>names</a:t>
            </a:r>
            <a:r>
              <a:rPr lang="sv-SE" sz="2800" dirty="0" smtClean="0"/>
              <a:t> as bar </a:t>
            </a:r>
            <a:r>
              <a:rPr lang="sv-SE" sz="2800" dirty="0" err="1" smtClean="0"/>
              <a:t>code</a:t>
            </a:r>
            <a:endParaRPr lang="sv-SE" sz="2800" dirty="0"/>
          </a:p>
          <a:p>
            <a:pPr>
              <a:spcBef>
                <a:spcPts val="0"/>
              </a:spcBef>
            </a:pPr>
            <a:r>
              <a:rPr lang="sv-SE" sz="2800" dirty="0" err="1" smtClean="0"/>
              <a:t>Indexing</a:t>
            </a:r>
            <a:endParaRPr lang="sv-SE" sz="2800" dirty="0"/>
          </a:p>
        </p:txBody>
      </p:sp>
      <p:sp>
        <p:nvSpPr>
          <p:cNvPr id="4" name="Rektangel 3"/>
          <p:cNvSpPr/>
          <p:nvPr/>
        </p:nvSpPr>
        <p:spPr>
          <a:xfrm>
            <a:off x="4932040" y="6525344"/>
            <a:ext cx="4104456" cy="276999"/>
          </a:xfrm>
          <a:prstGeom prst="rect">
            <a:avLst/>
          </a:prstGeom>
        </p:spPr>
        <p:txBody>
          <a:bodyPr wrap="square">
            <a:spAutoFit/>
          </a:bodyPr>
          <a:lstStyle/>
          <a:p>
            <a:r>
              <a:rPr lang="sv-SE" sz="1200" dirty="0" smtClean="0"/>
              <a:t>Adam Rönnlund, </a:t>
            </a:r>
            <a:r>
              <a:rPr lang="sv-SE" sz="1200" dirty="0" err="1" smtClean="0"/>
              <a:t>Mediakonverteringscentret</a:t>
            </a:r>
            <a:r>
              <a:rPr lang="sv-SE" sz="1200" dirty="0" smtClean="0"/>
              <a:t> (MKC), </a:t>
            </a:r>
            <a:r>
              <a:rPr lang="sv-SE" sz="1200" dirty="0" err="1" smtClean="0"/>
              <a:t>Fränsta</a:t>
            </a:r>
            <a:endParaRPr lang="sv-SE" sz="1200" dirty="0"/>
          </a:p>
        </p:txBody>
      </p:sp>
    </p:spTree>
    <p:extLst>
      <p:ext uri="{BB962C8B-B14F-4D97-AF65-F5344CB8AC3E}">
        <p14:creationId xmlns:p14="http://schemas.microsoft.com/office/powerpoint/2010/main" val="240300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Experience</a:t>
            </a:r>
            <a:r>
              <a:rPr lang="sv-SE" dirty="0" smtClean="0"/>
              <a:t> - MKC</a:t>
            </a:r>
            <a:endParaRPr lang="sv-SE" dirty="0"/>
          </a:p>
        </p:txBody>
      </p:sp>
      <p:sp>
        <p:nvSpPr>
          <p:cNvPr id="3" name="Platshållare för innehåll 2"/>
          <p:cNvSpPr>
            <a:spLocks noGrp="1"/>
          </p:cNvSpPr>
          <p:nvPr>
            <p:ph idx="1"/>
          </p:nvPr>
        </p:nvSpPr>
        <p:spPr/>
        <p:txBody>
          <a:bodyPr/>
          <a:lstStyle/>
          <a:p>
            <a:pPr>
              <a:spcBef>
                <a:spcPts val="0"/>
              </a:spcBef>
            </a:pPr>
            <a:r>
              <a:rPr lang="sv-SE" sz="2800" dirty="0"/>
              <a:t>400-450 </a:t>
            </a:r>
            <a:r>
              <a:rPr lang="sv-SE" sz="2800" dirty="0" smtClean="0"/>
              <a:t>exposures/</a:t>
            </a:r>
            <a:r>
              <a:rPr lang="sv-SE" sz="2800" dirty="0" err="1" smtClean="0"/>
              <a:t>shift</a:t>
            </a:r>
            <a:endParaRPr lang="sv-SE" sz="2800" dirty="0"/>
          </a:p>
          <a:p>
            <a:pPr>
              <a:spcBef>
                <a:spcPts val="0"/>
              </a:spcBef>
            </a:pPr>
            <a:r>
              <a:rPr lang="sv-SE" sz="2800" dirty="0" smtClean="0"/>
              <a:t>Fixad </a:t>
            </a:r>
            <a:r>
              <a:rPr lang="sv-SE" sz="2800" dirty="0" err="1" smtClean="0"/>
              <a:t>colour</a:t>
            </a:r>
            <a:r>
              <a:rPr lang="sv-SE" sz="2800" dirty="0" smtClean="0"/>
              <a:t>- and </a:t>
            </a:r>
            <a:r>
              <a:rPr lang="sv-SE" sz="2800" dirty="0" err="1" smtClean="0"/>
              <a:t>scale</a:t>
            </a:r>
            <a:r>
              <a:rPr lang="sv-SE" sz="2800" dirty="0" smtClean="0"/>
              <a:t> </a:t>
            </a:r>
            <a:r>
              <a:rPr lang="sv-SE" sz="2800" dirty="0" err="1" smtClean="0"/>
              <a:t>reference</a:t>
            </a:r>
            <a:endParaRPr lang="sv-SE" sz="2800" dirty="0"/>
          </a:p>
          <a:p>
            <a:pPr>
              <a:spcBef>
                <a:spcPts val="0"/>
              </a:spcBef>
            </a:pPr>
            <a:r>
              <a:rPr lang="sv-SE" sz="2800" dirty="0" smtClean="0"/>
              <a:t>Bar </a:t>
            </a:r>
            <a:r>
              <a:rPr lang="sv-SE" sz="2800" dirty="0" err="1" smtClean="0"/>
              <a:t>codes</a:t>
            </a:r>
            <a:r>
              <a:rPr lang="sv-SE" sz="2800" dirty="0" smtClean="0"/>
              <a:t> </a:t>
            </a:r>
            <a:r>
              <a:rPr lang="sv-SE" sz="2800" dirty="0" err="1" smtClean="0"/>
              <a:t>applied</a:t>
            </a:r>
            <a:r>
              <a:rPr lang="sv-SE" sz="2800" dirty="0" smtClean="0"/>
              <a:t> </a:t>
            </a:r>
            <a:r>
              <a:rPr lang="sv-SE" sz="2800" dirty="0" err="1" smtClean="0"/>
              <a:t>during</a:t>
            </a:r>
            <a:r>
              <a:rPr lang="sv-SE" sz="2800" dirty="0" smtClean="0"/>
              <a:t> </a:t>
            </a:r>
            <a:r>
              <a:rPr lang="sv-SE" sz="2800" dirty="0" err="1" smtClean="0"/>
              <a:t>imaging</a:t>
            </a:r>
            <a:endParaRPr lang="sv-SE" sz="2800" dirty="0"/>
          </a:p>
          <a:p>
            <a:pPr>
              <a:spcBef>
                <a:spcPts val="0"/>
              </a:spcBef>
            </a:pPr>
            <a:r>
              <a:rPr lang="sv-SE" sz="2800" dirty="0" smtClean="0"/>
              <a:t>Soft </a:t>
            </a:r>
            <a:r>
              <a:rPr lang="sv-SE" sz="2800" dirty="0" err="1" smtClean="0"/>
              <a:t>lighting</a:t>
            </a:r>
            <a:r>
              <a:rPr lang="sv-SE" sz="2800" dirty="0" smtClean="0"/>
              <a:t> </a:t>
            </a:r>
            <a:r>
              <a:rPr lang="sv-SE" sz="2800" dirty="0"/>
              <a:t>– </a:t>
            </a:r>
            <a:r>
              <a:rPr lang="sv-SE" sz="2800" dirty="0" err="1" smtClean="0"/>
              <a:t>low</a:t>
            </a:r>
            <a:r>
              <a:rPr lang="sv-SE" sz="2800" dirty="0" smtClean="0"/>
              <a:t> </a:t>
            </a:r>
            <a:r>
              <a:rPr lang="sv-SE" sz="2800" dirty="0" err="1" smtClean="0"/>
              <a:t>contrast</a:t>
            </a:r>
            <a:endParaRPr lang="sv-SE" sz="2800" dirty="0"/>
          </a:p>
          <a:p>
            <a:pPr>
              <a:spcBef>
                <a:spcPts val="0"/>
              </a:spcBef>
            </a:pPr>
            <a:r>
              <a:rPr lang="sv-SE" sz="2800" dirty="0" smtClean="0"/>
              <a:t>Data </a:t>
            </a:r>
            <a:r>
              <a:rPr lang="sv-SE" sz="2800" dirty="0" err="1" smtClean="0"/>
              <a:t>quaity</a:t>
            </a:r>
            <a:r>
              <a:rPr lang="sv-SE" sz="2800" dirty="0" smtClean="0"/>
              <a:t> </a:t>
            </a:r>
            <a:r>
              <a:rPr lang="sv-SE" sz="2800" dirty="0" err="1" smtClean="0"/>
              <a:t>chec</a:t>
            </a:r>
            <a:r>
              <a:rPr lang="sv-SE" sz="2800" dirty="0" smtClean="0"/>
              <a:t> </a:t>
            </a:r>
            <a:r>
              <a:rPr lang="sv-SE" sz="2800" dirty="0"/>
              <a:t>– </a:t>
            </a:r>
            <a:r>
              <a:rPr lang="sv-SE" sz="2800" dirty="0" err="1"/>
              <a:t>csv</a:t>
            </a:r>
            <a:r>
              <a:rPr lang="sv-SE" sz="2800" dirty="0"/>
              <a:t> </a:t>
            </a:r>
            <a:r>
              <a:rPr lang="sv-SE" sz="2800" dirty="0" err="1" smtClean="0"/>
              <a:t>file</a:t>
            </a:r>
            <a:r>
              <a:rPr lang="sv-SE" sz="2800" dirty="0" smtClean="0"/>
              <a:t> for </a:t>
            </a:r>
            <a:r>
              <a:rPr lang="sv-SE" sz="2800" dirty="0" err="1" smtClean="0"/>
              <a:t>database</a:t>
            </a:r>
            <a:r>
              <a:rPr lang="sv-SE" sz="2800" dirty="0" smtClean="0"/>
              <a:t> import</a:t>
            </a:r>
            <a:endParaRPr lang="sv-SE" sz="2800" dirty="0"/>
          </a:p>
        </p:txBody>
      </p:sp>
      <p:sp>
        <p:nvSpPr>
          <p:cNvPr id="4" name="Rektangel 3"/>
          <p:cNvSpPr/>
          <p:nvPr/>
        </p:nvSpPr>
        <p:spPr>
          <a:xfrm>
            <a:off x="4932040" y="6525344"/>
            <a:ext cx="4104456" cy="276999"/>
          </a:xfrm>
          <a:prstGeom prst="rect">
            <a:avLst/>
          </a:prstGeom>
        </p:spPr>
        <p:txBody>
          <a:bodyPr wrap="square">
            <a:spAutoFit/>
          </a:bodyPr>
          <a:lstStyle/>
          <a:p>
            <a:r>
              <a:rPr lang="sv-SE" sz="1200" dirty="0" smtClean="0"/>
              <a:t>Adam Rönnlund, </a:t>
            </a:r>
            <a:r>
              <a:rPr lang="sv-SE" sz="1200" dirty="0" err="1" smtClean="0"/>
              <a:t>Mediakonverteringscentret</a:t>
            </a:r>
            <a:r>
              <a:rPr lang="sv-SE" sz="1200" dirty="0" smtClean="0"/>
              <a:t> (MKC), </a:t>
            </a:r>
            <a:r>
              <a:rPr lang="sv-SE" sz="1200" dirty="0" err="1" smtClean="0"/>
              <a:t>Fränsta</a:t>
            </a:r>
            <a:endParaRPr lang="sv-SE" sz="1200" dirty="0"/>
          </a:p>
        </p:txBody>
      </p:sp>
    </p:spTree>
    <p:extLst>
      <p:ext uri="{BB962C8B-B14F-4D97-AF65-F5344CB8AC3E}">
        <p14:creationId xmlns:p14="http://schemas.microsoft.com/office/powerpoint/2010/main" val="3646319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3600" dirty="0" smtClean="0"/>
              <a:t>Pilot study at the Museum of Evolution, Uppsala</a:t>
            </a:r>
            <a:endParaRPr lang="sv-SE" sz="3600" dirty="0"/>
          </a:p>
        </p:txBody>
      </p:sp>
      <p:sp>
        <p:nvSpPr>
          <p:cNvPr id="3" name="Content Placeholder 2"/>
          <p:cNvSpPr>
            <a:spLocks noGrp="1"/>
          </p:cNvSpPr>
          <p:nvPr>
            <p:ph sz="half" idx="1"/>
          </p:nvPr>
        </p:nvSpPr>
        <p:spPr>
          <a:xfrm>
            <a:off x="4644008" y="2132856"/>
            <a:ext cx="4038600" cy="3412976"/>
          </a:xfrm>
        </p:spPr>
        <p:txBody>
          <a:bodyPr/>
          <a:lstStyle/>
          <a:p>
            <a:pPr marL="0" indent="0">
              <a:buNone/>
            </a:pPr>
            <a:r>
              <a:rPr lang="sv-SE" dirty="0"/>
              <a:t>S</a:t>
            </a:r>
            <a:r>
              <a:rPr lang="sv-SE" dirty="0" smtClean="0"/>
              <a:t>et-up:</a:t>
            </a:r>
          </a:p>
          <a:p>
            <a:r>
              <a:rPr lang="sv-SE" dirty="0" smtClean="0"/>
              <a:t>600 dpi</a:t>
            </a:r>
          </a:p>
          <a:p>
            <a:r>
              <a:rPr lang="sv-SE" dirty="0" smtClean="0"/>
              <a:t>Scanning time 15 s</a:t>
            </a:r>
          </a:p>
          <a:p>
            <a:r>
              <a:rPr lang="sv-SE" dirty="0"/>
              <a:t>Three sheets per scan</a:t>
            </a:r>
          </a:p>
          <a:p>
            <a:r>
              <a:rPr lang="sv-SE" dirty="0" smtClean="0"/>
              <a:t>Automatic cropping and saving of images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27584" y="1628800"/>
            <a:ext cx="3318030" cy="4424040"/>
          </a:xfrm>
        </p:spPr>
      </p:pic>
      <p:sp>
        <p:nvSpPr>
          <p:cNvPr id="5" name="Footer Placeholder 4"/>
          <p:cNvSpPr>
            <a:spLocks noGrp="1"/>
          </p:cNvSpPr>
          <p:nvPr>
            <p:ph type="ftr" sz="quarter" idx="11"/>
          </p:nvPr>
        </p:nvSpPr>
        <p:spPr/>
        <p:txBody>
          <a:bodyPr/>
          <a:lstStyle/>
          <a:p>
            <a:r>
              <a:rPr lang="en-US" smtClean="0"/>
              <a:t>Tove von Euler, Museum of Natural History, Stockholm</a:t>
            </a:r>
            <a:endParaRPr lang="sv-SE"/>
          </a:p>
        </p:txBody>
      </p:sp>
    </p:spTree>
    <p:extLst>
      <p:ext uri="{BB962C8B-B14F-4D97-AF65-F5344CB8AC3E}">
        <p14:creationId xmlns:p14="http://schemas.microsoft.com/office/powerpoint/2010/main" val="681704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Supra-scan™ Quartz A1 </a:t>
            </a:r>
            <a:r>
              <a:rPr lang="en-US" sz="3200" dirty="0" smtClean="0">
                <a:solidFill>
                  <a:schemeClr val="bg1"/>
                </a:solidFill>
              </a:rPr>
              <a:t/>
            </a:r>
            <a:br>
              <a:rPr lang="en-US" sz="3200" dirty="0" smtClean="0">
                <a:solidFill>
                  <a:schemeClr val="bg1"/>
                </a:solidFill>
              </a:rPr>
            </a:br>
            <a:r>
              <a:rPr lang="en-US" sz="2200" dirty="0" smtClean="0"/>
              <a:t>(</a:t>
            </a:r>
            <a:r>
              <a:rPr lang="en-US" sz="2200" dirty="0"/>
              <a:t>I2S DigiBook+Kirtas Technologies, Pessac, France)</a:t>
            </a:r>
            <a:endParaRPr lang="sv-SE" sz="2200" dirty="0"/>
          </a:p>
        </p:txBody>
      </p:sp>
      <p:sp>
        <p:nvSpPr>
          <p:cNvPr id="3" name="Content Placeholder 2"/>
          <p:cNvSpPr>
            <a:spLocks noGrp="1"/>
          </p:cNvSpPr>
          <p:nvPr>
            <p:ph sz="half" idx="1"/>
          </p:nvPr>
        </p:nvSpPr>
        <p:spPr>
          <a:xfrm>
            <a:off x="4860032" y="1772816"/>
            <a:ext cx="4038600" cy="4176464"/>
          </a:xfrm>
        </p:spPr>
        <p:txBody>
          <a:bodyPr/>
          <a:lstStyle/>
          <a:p>
            <a:r>
              <a:rPr lang="sv-SE" dirty="0" smtClean="0"/>
              <a:t>Linear scanner</a:t>
            </a:r>
          </a:p>
          <a:p>
            <a:r>
              <a:rPr lang="en-US" dirty="0"/>
              <a:t>T</a:t>
            </a:r>
            <a:r>
              <a:rPr lang="en-US" dirty="0" smtClean="0"/>
              <a:t>ri-linear </a:t>
            </a:r>
            <a:r>
              <a:rPr lang="en-US" dirty="0"/>
              <a:t>CCD sensor camera </a:t>
            </a:r>
            <a:endParaRPr lang="en-US" dirty="0" smtClean="0"/>
          </a:p>
          <a:p>
            <a:r>
              <a:rPr lang="en-US" dirty="0"/>
              <a:t>LED lighting </a:t>
            </a:r>
            <a:r>
              <a:rPr lang="en-US" dirty="0" smtClean="0"/>
              <a:t>system</a:t>
            </a:r>
          </a:p>
          <a:p>
            <a:r>
              <a:rPr lang="en-US" dirty="0"/>
              <a:t>400 to 1000 dpi (A1 to A4 format</a:t>
            </a:r>
            <a:r>
              <a:rPr lang="en-US" dirty="0" smtClean="0"/>
              <a:t>)</a:t>
            </a:r>
          </a:p>
          <a:p>
            <a:r>
              <a:rPr lang="en-US" dirty="0" smtClean="0"/>
              <a:t>Post-processing software LIMB™</a:t>
            </a:r>
            <a:endParaRPr lang="sv-SE" dirty="0" smtClean="0"/>
          </a:p>
          <a:p>
            <a:endParaRPr lang="sv-SE" dirty="0">
              <a:solidFill>
                <a:schemeClr val="bg1"/>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99592" y="2204864"/>
            <a:ext cx="3385685" cy="3052667"/>
          </a:xfrm>
        </p:spPr>
      </p:pic>
      <p:sp>
        <p:nvSpPr>
          <p:cNvPr id="5" name="Footer Placeholder 4"/>
          <p:cNvSpPr>
            <a:spLocks noGrp="1"/>
          </p:cNvSpPr>
          <p:nvPr>
            <p:ph type="ftr" sz="quarter" idx="11"/>
          </p:nvPr>
        </p:nvSpPr>
        <p:spPr/>
        <p:txBody>
          <a:bodyPr/>
          <a:lstStyle/>
          <a:p>
            <a:r>
              <a:rPr lang="en-US" smtClean="0"/>
              <a:t>Tove von Euler, Museum of Natural History, Stockholm</a:t>
            </a:r>
            <a:endParaRPr lang="sv-SE"/>
          </a:p>
        </p:txBody>
      </p:sp>
    </p:spTree>
    <p:extLst>
      <p:ext uri="{BB962C8B-B14F-4D97-AF65-F5344CB8AC3E}">
        <p14:creationId xmlns:p14="http://schemas.microsoft.com/office/powerpoint/2010/main" val="118697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New set-</a:t>
            </a:r>
            <a:r>
              <a:rPr lang="sv-SE" sz="3600" dirty="0" err="1" smtClean="0"/>
              <a:t>up</a:t>
            </a:r>
            <a:r>
              <a:rPr lang="sv-SE" sz="3600" dirty="0" smtClean="0"/>
              <a:t>: </a:t>
            </a:r>
            <a:r>
              <a:rPr lang="sv-SE" sz="3600" dirty="0" err="1" smtClean="0"/>
              <a:t>two</a:t>
            </a:r>
            <a:r>
              <a:rPr lang="sv-SE" sz="3600" dirty="0" smtClean="0"/>
              <a:t> scanning methods</a:t>
            </a:r>
            <a:endParaRPr lang="sv-SE" sz="3600" dirty="0"/>
          </a:p>
        </p:txBody>
      </p:sp>
      <p:sp>
        <p:nvSpPr>
          <p:cNvPr id="3" name="Text Placeholder 2"/>
          <p:cNvSpPr>
            <a:spLocks noGrp="1"/>
          </p:cNvSpPr>
          <p:nvPr>
            <p:ph type="body" idx="1"/>
          </p:nvPr>
        </p:nvSpPr>
        <p:spPr>
          <a:xfrm>
            <a:off x="683568" y="1412776"/>
            <a:ext cx="4040188" cy="639762"/>
          </a:xfrm>
        </p:spPr>
        <p:txBody>
          <a:bodyPr>
            <a:normAutofit/>
          </a:bodyPr>
          <a:lstStyle/>
          <a:p>
            <a:r>
              <a:rPr lang="sv-SE" sz="2800" b="0" dirty="0" smtClean="0"/>
              <a:t>Method 1</a:t>
            </a:r>
            <a:endParaRPr lang="sv-SE" sz="2800" b="0" dirty="0"/>
          </a:p>
        </p:txBody>
      </p:sp>
      <p:sp>
        <p:nvSpPr>
          <p:cNvPr id="4" name="Content Placeholder 3"/>
          <p:cNvSpPr>
            <a:spLocks noGrp="1"/>
          </p:cNvSpPr>
          <p:nvPr>
            <p:ph sz="half" idx="2"/>
          </p:nvPr>
        </p:nvSpPr>
        <p:spPr>
          <a:xfrm>
            <a:off x="755576" y="2060848"/>
            <a:ext cx="4032448" cy="1080120"/>
          </a:xfrm>
        </p:spPr>
        <p:txBody>
          <a:bodyPr>
            <a:noAutofit/>
          </a:bodyPr>
          <a:lstStyle/>
          <a:p>
            <a:pPr lvl="0"/>
            <a:r>
              <a:rPr lang="en-US" sz="2800" dirty="0"/>
              <a:t>S</a:t>
            </a:r>
            <a:r>
              <a:rPr lang="en-US" sz="2800" dirty="0" smtClean="0"/>
              <a:t>ingle </a:t>
            </a:r>
            <a:r>
              <a:rPr lang="en-US" sz="2800" dirty="0"/>
              <a:t>image of each </a:t>
            </a:r>
            <a:r>
              <a:rPr lang="en-US" sz="2800" dirty="0" smtClean="0"/>
              <a:t>sheet</a:t>
            </a:r>
          </a:p>
          <a:p>
            <a:pPr lvl="0"/>
            <a:r>
              <a:rPr lang="en-US" sz="2800" dirty="0" smtClean="0"/>
              <a:t>Three sheets per scan</a:t>
            </a:r>
            <a:endParaRPr lang="sv-SE" sz="2800" dirty="0"/>
          </a:p>
        </p:txBody>
      </p:sp>
      <p:sp>
        <p:nvSpPr>
          <p:cNvPr id="5" name="Text Placeholder 4"/>
          <p:cNvSpPr>
            <a:spLocks noGrp="1"/>
          </p:cNvSpPr>
          <p:nvPr>
            <p:ph type="body" sz="quarter" idx="3"/>
          </p:nvPr>
        </p:nvSpPr>
        <p:spPr>
          <a:xfrm>
            <a:off x="683568" y="3573016"/>
            <a:ext cx="4041775" cy="639762"/>
          </a:xfrm>
        </p:spPr>
        <p:txBody>
          <a:bodyPr>
            <a:normAutofit/>
          </a:bodyPr>
          <a:lstStyle/>
          <a:p>
            <a:r>
              <a:rPr lang="sv-SE" sz="2800" b="0" dirty="0" smtClean="0"/>
              <a:t>Method 2</a:t>
            </a:r>
            <a:endParaRPr lang="sv-SE" sz="2800" b="0" dirty="0"/>
          </a:p>
        </p:txBody>
      </p:sp>
      <p:sp>
        <p:nvSpPr>
          <p:cNvPr id="6" name="Content Placeholder 5"/>
          <p:cNvSpPr>
            <a:spLocks noGrp="1"/>
          </p:cNvSpPr>
          <p:nvPr>
            <p:ph sz="quarter" idx="4"/>
          </p:nvPr>
        </p:nvSpPr>
        <p:spPr>
          <a:xfrm>
            <a:off x="755576" y="4221088"/>
            <a:ext cx="4041775" cy="1592486"/>
          </a:xfrm>
        </p:spPr>
        <p:txBody>
          <a:bodyPr>
            <a:normAutofit/>
          </a:bodyPr>
          <a:lstStyle/>
          <a:p>
            <a:r>
              <a:rPr lang="sv-SE" sz="2800" dirty="0" smtClean="0"/>
              <a:t>Unfolding envelopes</a:t>
            </a:r>
          </a:p>
          <a:p>
            <a:r>
              <a:rPr lang="sv-SE" sz="2800" dirty="0" smtClean="0"/>
              <a:t>Turning over labels</a:t>
            </a:r>
          </a:p>
          <a:p>
            <a:r>
              <a:rPr lang="sv-SE" sz="2800" dirty="0" smtClean="0"/>
              <a:t>Two sheets per scan</a:t>
            </a:r>
          </a:p>
        </p:txBody>
      </p:sp>
      <p:sp>
        <p:nvSpPr>
          <p:cNvPr id="7" name="Footer Placeholder 6"/>
          <p:cNvSpPr>
            <a:spLocks noGrp="1"/>
          </p:cNvSpPr>
          <p:nvPr>
            <p:ph type="ftr" sz="quarter" idx="11"/>
          </p:nvPr>
        </p:nvSpPr>
        <p:spPr/>
        <p:txBody>
          <a:bodyPr/>
          <a:lstStyle/>
          <a:p>
            <a:r>
              <a:rPr lang="en-US" smtClean="0"/>
              <a:t>Tove von Euler, Museum of Natural History, Stockholm</a:t>
            </a:r>
            <a:endParaRPr lang="sv-SE"/>
          </a:p>
        </p:txBody>
      </p:sp>
      <p:sp>
        <p:nvSpPr>
          <p:cNvPr id="8" name="TextBox 7"/>
          <p:cNvSpPr txBox="1"/>
          <p:nvPr/>
        </p:nvSpPr>
        <p:spPr>
          <a:xfrm>
            <a:off x="5220072" y="2199091"/>
            <a:ext cx="3147785" cy="523220"/>
          </a:xfrm>
          <a:prstGeom prst="rect">
            <a:avLst/>
          </a:prstGeom>
          <a:noFill/>
        </p:spPr>
        <p:txBody>
          <a:bodyPr wrap="none" rtlCol="0">
            <a:spAutoFit/>
          </a:bodyPr>
          <a:lstStyle/>
          <a:p>
            <a:r>
              <a:rPr lang="sv-SE" sz="2800" b="1" dirty="0" smtClean="0">
                <a:solidFill>
                  <a:srgbClr val="FF0000"/>
                </a:solidFill>
              </a:rPr>
              <a:t>220 sheets per hour</a:t>
            </a:r>
            <a:endParaRPr lang="sv-SE" sz="2800" b="1" dirty="0">
              <a:solidFill>
                <a:srgbClr val="FF0000"/>
              </a:solidFill>
            </a:endParaRPr>
          </a:p>
        </p:txBody>
      </p:sp>
      <p:sp>
        <p:nvSpPr>
          <p:cNvPr id="9" name="TextBox 8"/>
          <p:cNvSpPr txBox="1"/>
          <p:nvPr/>
        </p:nvSpPr>
        <p:spPr>
          <a:xfrm>
            <a:off x="5206217" y="4464278"/>
            <a:ext cx="3147785" cy="523220"/>
          </a:xfrm>
          <a:prstGeom prst="rect">
            <a:avLst/>
          </a:prstGeom>
          <a:noFill/>
        </p:spPr>
        <p:txBody>
          <a:bodyPr wrap="none" rtlCol="0">
            <a:spAutoFit/>
          </a:bodyPr>
          <a:lstStyle/>
          <a:p>
            <a:r>
              <a:rPr lang="sv-SE" sz="2800" b="1" dirty="0" smtClean="0">
                <a:solidFill>
                  <a:srgbClr val="FF0000"/>
                </a:solidFill>
              </a:rPr>
              <a:t>140 sheets per hour</a:t>
            </a:r>
            <a:endParaRPr lang="sv-SE" sz="2800" b="1" dirty="0">
              <a:solidFill>
                <a:srgbClr val="FF0000"/>
              </a:solidFill>
            </a:endParaRPr>
          </a:p>
        </p:txBody>
      </p:sp>
    </p:spTree>
    <p:extLst>
      <p:ext uri="{BB962C8B-B14F-4D97-AF65-F5344CB8AC3E}">
        <p14:creationId xmlns:p14="http://schemas.microsoft.com/office/powerpoint/2010/main" val="384915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Tove von Euler, Museum of Natural History, Stockholm</a:t>
            </a:r>
            <a:endParaRPr lang="sv-SE"/>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3768" y="188640"/>
            <a:ext cx="4286738" cy="6511636"/>
          </a:xfrm>
          <a:prstGeom prst="rect">
            <a:avLst/>
          </a:prstGeom>
        </p:spPr>
      </p:pic>
      <p:sp>
        <p:nvSpPr>
          <p:cNvPr id="5" name="Rektangel 4"/>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b="1" dirty="0"/>
              <a:t>Nice image: Plant material, </a:t>
            </a:r>
            <a:r>
              <a:rPr lang="sv-SE" b="1" dirty="0" err="1"/>
              <a:t>labels</a:t>
            </a:r>
            <a:r>
              <a:rPr lang="sv-SE" b="1" dirty="0"/>
              <a:t> </a:t>
            </a:r>
            <a:r>
              <a:rPr lang="sv-SE" b="1" dirty="0" err="1"/>
              <a:t>neatly</a:t>
            </a:r>
            <a:r>
              <a:rPr lang="sv-SE" b="1" dirty="0"/>
              <a:t> </a:t>
            </a:r>
            <a:r>
              <a:rPr lang="sv-SE" b="1" dirty="0" err="1"/>
              <a:t>placed</a:t>
            </a:r>
            <a:r>
              <a:rPr lang="sv-SE" b="1" dirty="0"/>
              <a:t> </a:t>
            </a:r>
            <a:r>
              <a:rPr lang="sv-SE" b="1" dirty="0" err="1"/>
              <a:t>next</a:t>
            </a:r>
            <a:r>
              <a:rPr lang="sv-SE" b="1" dirty="0"/>
              <a:t> </a:t>
            </a:r>
            <a:r>
              <a:rPr lang="sv-SE" b="1" dirty="0" err="1"/>
              <a:t>to</a:t>
            </a:r>
            <a:r>
              <a:rPr lang="sv-SE" b="1" dirty="0"/>
              <a:t> </a:t>
            </a:r>
            <a:r>
              <a:rPr lang="sv-SE" b="1" dirty="0" err="1"/>
              <a:t>each</a:t>
            </a:r>
            <a:r>
              <a:rPr lang="sv-SE" b="1" dirty="0"/>
              <a:t> </a:t>
            </a:r>
            <a:r>
              <a:rPr lang="sv-SE" b="1" dirty="0" err="1"/>
              <a:t>other</a:t>
            </a:r>
            <a:r>
              <a:rPr lang="sv-SE" b="1" dirty="0"/>
              <a:t> on the </a:t>
            </a:r>
            <a:r>
              <a:rPr lang="sv-SE" b="1" dirty="0" err="1"/>
              <a:t>sheet</a:t>
            </a:r>
            <a:r>
              <a:rPr lang="sv-SE" b="1" dirty="0"/>
              <a:t>... In </a:t>
            </a:r>
            <a:r>
              <a:rPr lang="sv-SE" b="1" dirty="0" err="1"/>
              <a:t>only</a:t>
            </a:r>
            <a:r>
              <a:rPr lang="sv-SE" b="1" dirty="0"/>
              <a:t> 15 </a:t>
            </a:r>
            <a:r>
              <a:rPr lang="sv-SE" b="1" dirty="0" err="1"/>
              <a:t>seconds</a:t>
            </a:r>
            <a:r>
              <a:rPr lang="sv-SE" b="1" dirty="0"/>
              <a:t>, </a:t>
            </a:r>
            <a:r>
              <a:rPr lang="sv-SE" b="1" dirty="0" err="1"/>
              <a:t>you</a:t>
            </a:r>
            <a:r>
              <a:rPr lang="sv-SE" b="1" dirty="0"/>
              <a:t> get </a:t>
            </a:r>
            <a:r>
              <a:rPr lang="sv-SE" b="1" dirty="0" err="1"/>
              <a:t>three</a:t>
            </a:r>
            <a:r>
              <a:rPr lang="sv-SE" b="1" dirty="0"/>
              <a:t> </a:t>
            </a:r>
            <a:r>
              <a:rPr lang="sv-SE" b="1" dirty="0" err="1"/>
              <a:t>nice</a:t>
            </a:r>
            <a:r>
              <a:rPr lang="sv-SE" b="1" dirty="0"/>
              <a:t> images. </a:t>
            </a:r>
            <a:endParaRPr lang="sv-SE" b="1" dirty="0">
              <a:solidFill>
                <a:schemeClr val="bg1"/>
              </a:solidFill>
            </a:endParaRPr>
          </a:p>
          <a:p>
            <a:pPr marL="285750" indent="-285750">
              <a:buFont typeface="Arial" panose="020B0604020202020204" pitchFamily="34" charset="0"/>
              <a:buChar char="•"/>
            </a:pPr>
            <a:r>
              <a:rPr lang="sv-SE" b="1" dirty="0" err="1" smtClean="0"/>
              <a:t>When</a:t>
            </a:r>
            <a:r>
              <a:rPr lang="sv-SE" b="1" dirty="0" smtClean="0"/>
              <a:t> new </a:t>
            </a:r>
            <a:r>
              <a:rPr lang="sv-SE" b="1" dirty="0" err="1" smtClean="0"/>
              <a:t>labels</a:t>
            </a:r>
            <a:r>
              <a:rPr lang="sv-SE" b="1" dirty="0" smtClean="0"/>
              <a:t> cover </a:t>
            </a:r>
            <a:r>
              <a:rPr lang="sv-SE" b="1" dirty="0" err="1" smtClean="0"/>
              <a:t>older</a:t>
            </a:r>
            <a:r>
              <a:rPr lang="sv-SE" b="1" dirty="0" smtClean="0"/>
              <a:t> </a:t>
            </a:r>
            <a:r>
              <a:rPr lang="sv-SE" b="1" dirty="0" err="1" smtClean="0"/>
              <a:t>labels</a:t>
            </a:r>
            <a:r>
              <a:rPr lang="sv-SE" b="1" dirty="0" smtClean="0"/>
              <a:t> a </a:t>
            </a:r>
            <a:r>
              <a:rPr lang="sv-SE" b="1" dirty="0"/>
              <a:t>second image </a:t>
            </a:r>
            <a:r>
              <a:rPr lang="sv-SE" b="1" dirty="0" err="1"/>
              <a:t>of</a:t>
            </a:r>
            <a:r>
              <a:rPr lang="sv-SE" b="1" dirty="0"/>
              <a:t> the same </a:t>
            </a:r>
            <a:r>
              <a:rPr lang="sv-SE" b="1" dirty="0" err="1"/>
              <a:t>sheet</a:t>
            </a:r>
            <a:r>
              <a:rPr lang="sv-SE" b="1" dirty="0"/>
              <a:t> </a:t>
            </a:r>
            <a:r>
              <a:rPr lang="sv-SE" b="1" dirty="0" smtClean="0"/>
              <a:t>is </a:t>
            </a:r>
            <a:r>
              <a:rPr lang="sv-SE" b="1" dirty="0" err="1" smtClean="0"/>
              <a:t>needed</a:t>
            </a:r>
            <a:r>
              <a:rPr lang="sv-SE" b="1" dirty="0" smtClean="0"/>
              <a:t> </a:t>
            </a:r>
            <a:r>
              <a:rPr lang="sv-SE" b="1" dirty="0" err="1" smtClean="0"/>
              <a:t>to</a:t>
            </a:r>
            <a:r>
              <a:rPr lang="sv-SE" b="1" dirty="0" smtClean="0"/>
              <a:t> </a:t>
            </a:r>
            <a:r>
              <a:rPr lang="sv-SE" b="1" dirty="0" err="1"/>
              <a:t>obtain</a:t>
            </a:r>
            <a:r>
              <a:rPr lang="sv-SE" b="1" dirty="0"/>
              <a:t> all </a:t>
            </a:r>
            <a:r>
              <a:rPr lang="sv-SE" b="1" dirty="0" smtClean="0"/>
              <a:t>information.</a:t>
            </a:r>
            <a:r>
              <a:rPr lang="sv-SE" b="1" dirty="0"/>
              <a:t> </a:t>
            </a:r>
            <a:r>
              <a:rPr lang="sv-SE" b="1" dirty="0" smtClean="0"/>
              <a:t>(Ca. </a:t>
            </a:r>
            <a:r>
              <a:rPr lang="sv-SE" b="1" dirty="0"/>
              <a:t>15% </a:t>
            </a:r>
            <a:r>
              <a:rPr lang="sv-SE" b="1" dirty="0" err="1"/>
              <a:t>had</a:t>
            </a:r>
            <a:r>
              <a:rPr lang="sv-SE" b="1" dirty="0"/>
              <a:t> double </a:t>
            </a:r>
            <a:r>
              <a:rPr lang="sv-SE" b="1" dirty="0" err="1" smtClean="0"/>
              <a:t>labels</a:t>
            </a:r>
            <a:r>
              <a:rPr lang="sv-SE" b="1" dirty="0" smtClean="0"/>
              <a:t>.)</a:t>
            </a:r>
            <a:endParaRPr lang="sv-SE" b="1" dirty="0"/>
          </a:p>
        </p:txBody>
      </p:sp>
    </p:spTree>
    <p:extLst>
      <p:ext uri="{BB962C8B-B14F-4D97-AF65-F5344CB8AC3E}">
        <p14:creationId xmlns:p14="http://schemas.microsoft.com/office/powerpoint/2010/main" val="2427892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Tove von Euler, Museum of Natural History, Stockholm</a:t>
            </a:r>
            <a:endParaRPr lang="sv-SE"/>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11760" y="239151"/>
            <a:ext cx="4312816" cy="6483927"/>
          </a:xfrm>
          <a:prstGeom prst="rect">
            <a:avLst/>
          </a:prstGeom>
        </p:spPr>
      </p:pic>
      <p:sp>
        <p:nvSpPr>
          <p:cNvPr id="4" name="Rektangel 3"/>
          <p:cNvSpPr/>
          <p:nvPr/>
        </p:nvSpPr>
        <p:spPr>
          <a:xfrm>
            <a:off x="1619672" y="20608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b="1" dirty="0" err="1" smtClean="0"/>
              <a:t>When</a:t>
            </a:r>
            <a:r>
              <a:rPr lang="sv-SE" b="1" dirty="0" smtClean="0"/>
              <a:t> </a:t>
            </a:r>
            <a:r>
              <a:rPr lang="sv-SE" b="1" dirty="0"/>
              <a:t>the plant material is </a:t>
            </a:r>
            <a:r>
              <a:rPr lang="sv-SE" b="1" dirty="0" err="1"/>
              <a:t>contained</a:t>
            </a:r>
            <a:r>
              <a:rPr lang="sv-SE" b="1" dirty="0"/>
              <a:t> in an </a:t>
            </a:r>
            <a:r>
              <a:rPr lang="sv-SE" b="1" dirty="0" err="1"/>
              <a:t>envelope</a:t>
            </a:r>
            <a:r>
              <a:rPr lang="sv-SE" b="1" dirty="0"/>
              <a:t> </a:t>
            </a:r>
            <a:r>
              <a:rPr lang="sv-SE" b="1" dirty="0" err="1"/>
              <a:t>attached</a:t>
            </a:r>
            <a:r>
              <a:rPr lang="sv-SE" b="1" dirty="0"/>
              <a:t> </a:t>
            </a:r>
            <a:r>
              <a:rPr lang="sv-SE" b="1" dirty="0" err="1"/>
              <a:t>to</a:t>
            </a:r>
            <a:r>
              <a:rPr lang="sv-SE" b="1" dirty="0"/>
              <a:t> the </a:t>
            </a:r>
            <a:r>
              <a:rPr lang="sv-SE" b="1" dirty="0" err="1" smtClean="0"/>
              <a:t>sheet</a:t>
            </a:r>
            <a:r>
              <a:rPr lang="sv-SE" b="1" dirty="0" smtClean="0"/>
              <a:t>…</a:t>
            </a:r>
            <a:endParaRPr lang="sv-SE" b="1" dirty="0"/>
          </a:p>
        </p:txBody>
      </p:sp>
      <p:pic>
        <p:nvPicPr>
          <p:cNvPr id="7"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11760" y="188640"/>
            <a:ext cx="4417113" cy="6539347"/>
          </a:xfrm>
          <a:prstGeom prst="rect">
            <a:avLst/>
          </a:prstGeom>
        </p:spPr>
      </p:pic>
      <p:sp>
        <p:nvSpPr>
          <p:cNvPr id="8" name="Rektangel 7"/>
          <p:cNvSpPr/>
          <p:nvPr/>
        </p:nvSpPr>
        <p:spPr>
          <a:xfrm>
            <a:off x="1772072" y="2213248"/>
            <a:ext cx="504056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dirty="0" smtClean="0"/>
              <a:t>…</a:t>
            </a:r>
            <a:r>
              <a:rPr lang="sv-SE" b="1" dirty="0" smtClean="0"/>
              <a:t>the </a:t>
            </a:r>
            <a:r>
              <a:rPr lang="sv-SE" b="1" dirty="0"/>
              <a:t>plant material </a:t>
            </a:r>
            <a:r>
              <a:rPr lang="sv-SE" b="1" dirty="0" smtClean="0"/>
              <a:t>gets </a:t>
            </a:r>
            <a:r>
              <a:rPr lang="sv-SE" b="1" dirty="0" err="1"/>
              <a:t>visible</a:t>
            </a:r>
            <a:r>
              <a:rPr lang="sv-SE" b="1" dirty="0"/>
              <a:t>, </a:t>
            </a:r>
            <a:r>
              <a:rPr lang="sv-SE" b="1" dirty="0" err="1"/>
              <a:t>but</a:t>
            </a:r>
            <a:r>
              <a:rPr lang="sv-SE" b="1" dirty="0"/>
              <a:t> the </a:t>
            </a:r>
            <a:r>
              <a:rPr lang="sv-SE" b="1" dirty="0" err="1"/>
              <a:t>label</a:t>
            </a:r>
            <a:r>
              <a:rPr lang="sv-SE" b="1" dirty="0"/>
              <a:t> is </a:t>
            </a:r>
            <a:r>
              <a:rPr lang="sv-SE" b="1" dirty="0" err="1"/>
              <a:t>covered</a:t>
            </a:r>
            <a:r>
              <a:rPr lang="sv-SE" b="1" dirty="0" smtClean="0"/>
              <a:t>... (</a:t>
            </a:r>
            <a:r>
              <a:rPr lang="sv-SE" b="1" dirty="0" err="1" smtClean="0"/>
              <a:t>Approximately</a:t>
            </a:r>
            <a:r>
              <a:rPr lang="sv-SE" b="1" dirty="0" smtClean="0"/>
              <a:t> </a:t>
            </a:r>
            <a:r>
              <a:rPr lang="sv-SE" b="1" dirty="0"/>
              <a:t>1/3 </a:t>
            </a:r>
            <a:r>
              <a:rPr lang="sv-SE" b="1" dirty="0" err="1"/>
              <a:t>of</a:t>
            </a:r>
            <a:r>
              <a:rPr lang="sv-SE" b="1" dirty="0"/>
              <a:t> the </a:t>
            </a:r>
            <a:r>
              <a:rPr lang="sv-SE" b="1" dirty="0" err="1"/>
              <a:t>documents</a:t>
            </a:r>
            <a:r>
              <a:rPr lang="sv-SE" b="1" dirty="0"/>
              <a:t> </a:t>
            </a:r>
            <a:r>
              <a:rPr lang="sv-SE" b="1" dirty="0" err="1"/>
              <a:t>had</a:t>
            </a:r>
            <a:r>
              <a:rPr lang="sv-SE" b="1" dirty="0"/>
              <a:t> </a:t>
            </a:r>
            <a:r>
              <a:rPr lang="sv-SE" b="1" dirty="0" err="1" smtClean="0"/>
              <a:t>envelopes</a:t>
            </a:r>
            <a:r>
              <a:rPr lang="sv-SE" b="1" dirty="0" smtClean="0"/>
              <a:t>.)</a:t>
            </a:r>
            <a:endParaRPr lang="sv-SE" b="1" dirty="0"/>
          </a:p>
          <a:p>
            <a:pPr marL="285750" indent="-285750">
              <a:buFont typeface="Arial" panose="020B0604020202020204" pitchFamily="34" charset="0"/>
              <a:buChar char="•"/>
            </a:pPr>
            <a:endParaRPr lang="sv-SE" b="1" dirty="0"/>
          </a:p>
        </p:txBody>
      </p:sp>
    </p:spTree>
    <p:extLst>
      <p:ext uri="{BB962C8B-B14F-4D97-AF65-F5344CB8AC3E}">
        <p14:creationId xmlns:p14="http://schemas.microsoft.com/office/powerpoint/2010/main" val="63531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Conclusions</a:t>
            </a:r>
            <a:endParaRPr lang="sv-SE" sz="3600" dirty="0"/>
          </a:p>
        </p:txBody>
      </p:sp>
      <p:sp>
        <p:nvSpPr>
          <p:cNvPr id="10" name="Content Placeholder 9"/>
          <p:cNvSpPr>
            <a:spLocks noGrp="1"/>
          </p:cNvSpPr>
          <p:nvPr>
            <p:ph idx="1"/>
          </p:nvPr>
        </p:nvSpPr>
        <p:spPr>
          <a:xfrm>
            <a:off x="971600" y="2060848"/>
            <a:ext cx="7560840" cy="3312368"/>
          </a:xfrm>
        </p:spPr>
        <p:txBody>
          <a:bodyPr>
            <a:normAutofit/>
          </a:bodyPr>
          <a:lstStyle/>
          <a:p>
            <a:r>
              <a:rPr lang="sv-SE" sz="2800" dirty="0" smtClean="0"/>
              <a:t>Efficient and user-friendly scanning method</a:t>
            </a:r>
          </a:p>
          <a:p>
            <a:r>
              <a:rPr lang="sv-SE" sz="2800" dirty="0" smtClean="0"/>
              <a:t>No transport or freezing costs</a:t>
            </a:r>
          </a:p>
          <a:p>
            <a:r>
              <a:rPr lang="sv-SE" sz="2800" dirty="0" smtClean="0"/>
              <a:t>Space demanding</a:t>
            </a:r>
          </a:p>
          <a:p>
            <a:r>
              <a:rPr lang="sv-SE" sz="2800" dirty="0" smtClean="0"/>
              <a:t>Ergonomic aspects</a:t>
            </a:r>
          </a:p>
          <a:p>
            <a:r>
              <a:rPr lang="sv-SE" sz="2800" dirty="0"/>
              <a:t>Important to consider the level of information </a:t>
            </a:r>
            <a:r>
              <a:rPr lang="sv-SE" sz="2800" dirty="0" smtClean="0"/>
              <a:t>required by the users</a:t>
            </a:r>
            <a:endParaRPr lang="sv-SE" sz="2800" dirty="0"/>
          </a:p>
          <a:p>
            <a:endParaRPr lang="sv-SE" sz="2800" dirty="0">
              <a:solidFill>
                <a:schemeClr val="bg1"/>
              </a:solidFill>
            </a:endParaRPr>
          </a:p>
        </p:txBody>
      </p:sp>
      <p:sp>
        <p:nvSpPr>
          <p:cNvPr id="7" name="Footer Placeholder 6"/>
          <p:cNvSpPr>
            <a:spLocks noGrp="1"/>
          </p:cNvSpPr>
          <p:nvPr>
            <p:ph type="ftr" sz="quarter" idx="11"/>
          </p:nvPr>
        </p:nvSpPr>
        <p:spPr/>
        <p:txBody>
          <a:bodyPr/>
          <a:lstStyle/>
          <a:p>
            <a:r>
              <a:rPr lang="en-US" smtClean="0"/>
              <a:t>Tove von Euler, Museum of Natural History, Stockholm</a:t>
            </a:r>
            <a:endParaRPr lang="sv-SE"/>
          </a:p>
        </p:txBody>
      </p:sp>
    </p:spTree>
    <p:extLst>
      <p:ext uri="{BB962C8B-B14F-4D97-AF65-F5344CB8AC3E}">
        <p14:creationId xmlns:p14="http://schemas.microsoft.com/office/powerpoint/2010/main" val="416061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smtClean="0"/>
              <a:t>e-BioColl.se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a:t>eBioColl.se </a:t>
            </a:r>
            <a:r>
              <a:rPr lang="sv-SE" sz="2800" b="1" dirty="0" err="1"/>
              <a:t>background</a:t>
            </a:r>
            <a:r>
              <a:rPr lang="sv-SE" sz="2800" b="1" dirty="0"/>
              <a:t>:</a:t>
            </a:r>
          </a:p>
          <a:p>
            <a:r>
              <a:rPr lang="sv-SE" dirty="0" err="1"/>
              <a:t>Discussions</a:t>
            </a:r>
            <a:r>
              <a:rPr lang="sv-SE" dirty="0"/>
              <a:t> </a:t>
            </a:r>
            <a:r>
              <a:rPr lang="sv-SE" dirty="0" err="1"/>
              <a:t>held</a:t>
            </a:r>
            <a:r>
              <a:rPr lang="sv-SE" dirty="0"/>
              <a:t> </a:t>
            </a:r>
            <a:r>
              <a:rPr lang="sv-SE" dirty="0" err="1"/>
              <a:t>with</a:t>
            </a:r>
            <a:r>
              <a:rPr lang="sv-SE" dirty="0"/>
              <a:t> </a:t>
            </a:r>
            <a:r>
              <a:rPr lang="sv-SE" dirty="0" err="1"/>
              <a:t>collection</a:t>
            </a:r>
            <a:r>
              <a:rPr lang="sv-SE" dirty="0"/>
              <a:t> managers on </a:t>
            </a:r>
            <a:r>
              <a:rPr lang="sv-SE" dirty="0" err="1"/>
              <a:t>presumptive</a:t>
            </a:r>
            <a:r>
              <a:rPr lang="sv-SE" dirty="0"/>
              <a:t> </a:t>
            </a:r>
            <a:r>
              <a:rPr lang="sv-SE" dirty="0" err="1"/>
              <a:t>digitisation</a:t>
            </a:r>
            <a:r>
              <a:rPr lang="sv-SE" dirty="0"/>
              <a:t> </a:t>
            </a:r>
            <a:r>
              <a:rPr lang="sv-SE" dirty="0" err="1"/>
              <a:t>initiative</a:t>
            </a:r>
            <a:r>
              <a:rPr lang="sv-SE" dirty="0"/>
              <a:t> (2011-2012)</a:t>
            </a:r>
          </a:p>
          <a:p>
            <a:r>
              <a:rPr lang="sv-SE" dirty="0" err="1"/>
              <a:t>Continuing</a:t>
            </a:r>
            <a:r>
              <a:rPr lang="sv-SE" dirty="0"/>
              <a:t> </a:t>
            </a:r>
            <a:r>
              <a:rPr lang="sv-SE" dirty="0" err="1"/>
              <a:t>discussions</a:t>
            </a:r>
            <a:r>
              <a:rPr lang="sv-SE" dirty="0"/>
              <a:t> and workshop planning: </a:t>
            </a:r>
            <a:r>
              <a:rPr lang="sv-SE" dirty="0" err="1"/>
              <a:t>Large-scale</a:t>
            </a:r>
            <a:r>
              <a:rPr lang="sv-SE" dirty="0"/>
              <a:t> </a:t>
            </a:r>
            <a:r>
              <a:rPr lang="sv-SE" dirty="0" err="1"/>
              <a:t>digitisation</a:t>
            </a:r>
            <a:r>
              <a:rPr lang="sv-SE" dirty="0"/>
              <a:t> </a:t>
            </a:r>
            <a:r>
              <a:rPr lang="sv-SE" dirty="0" err="1"/>
              <a:t>infrastructure</a:t>
            </a:r>
            <a:r>
              <a:rPr lang="sv-SE" dirty="0"/>
              <a:t> in Sweden (2012-2013)</a:t>
            </a:r>
          </a:p>
          <a:p>
            <a:r>
              <a:rPr lang="sv-SE" dirty="0"/>
              <a:t>Pilot at MKC (Media </a:t>
            </a:r>
            <a:r>
              <a:rPr lang="sv-SE" dirty="0" err="1"/>
              <a:t>Conversion</a:t>
            </a:r>
            <a:r>
              <a:rPr lang="sv-SE" dirty="0"/>
              <a:t> Centre) and at the Museum </a:t>
            </a:r>
            <a:r>
              <a:rPr lang="sv-SE" dirty="0" err="1"/>
              <a:t>of</a:t>
            </a:r>
            <a:r>
              <a:rPr lang="sv-SE" dirty="0"/>
              <a:t> </a:t>
            </a:r>
            <a:r>
              <a:rPr lang="sv-SE" dirty="0" smtClean="0"/>
              <a:t>Evolution</a:t>
            </a:r>
            <a:endParaRPr lang="sv-SE"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61646">
            <a:off x="3498614" y="485734"/>
            <a:ext cx="4255688"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944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026"/>
                                        </p:tgtEl>
                                        <p:attrNameLst>
                                          <p:attrName>ppt_x</p:attrName>
                                        </p:attrNameLst>
                                      </p:cBhvr>
                                      <p:tavLst>
                                        <p:tav tm="0">
                                          <p:val>
                                            <p:strVal val="ppt_x"/>
                                          </p:val>
                                        </p:tav>
                                        <p:tav tm="100000">
                                          <p:val>
                                            <p:strVal val="ppt_x"/>
                                          </p:val>
                                        </p:tav>
                                      </p:tavLst>
                                    </p:anim>
                                    <p:anim calcmode="lin" valueType="num">
                                      <p:cBhvr additive="base">
                                        <p:cTn id="21" dur="500"/>
                                        <p:tgtEl>
                                          <p:spTgt spid="1026"/>
                                        </p:tgtEl>
                                        <p:attrNameLst>
                                          <p:attrName>ppt_y</p:attrName>
                                        </p:attrNameLst>
                                      </p:cBhvr>
                                      <p:tavLst>
                                        <p:tav tm="0">
                                          <p:val>
                                            <p:strVal val="ppt_y"/>
                                          </p:val>
                                        </p:tav>
                                        <p:tav tm="100000">
                                          <p:val>
                                            <p:strVal val="1+ppt_h/2"/>
                                          </p:val>
                                        </p:tav>
                                      </p:tavLst>
                                    </p:anim>
                                    <p:set>
                                      <p:cBhvr>
                                        <p:cTn id="2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smtClean="0"/>
              <a:t>Specimens in Sweden</a:t>
            </a:r>
          </a:p>
          <a:p>
            <a:r>
              <a:rPr lang="en-US" dirty="0">
                <a:solidFill>
                  <a:schemeClr val="accent2"/>
                </a:solidFill>
                <a:cs typeface="Comic Sans MS"/>
              </a:rPr>
              <a:t>33 M </a:t>
            </a:r>
            <a:r>
              <a:rPr lang="en-US" dirty="0" smtClean="0">
                <a:solidFill>
                  <a:schemeClr val="accent2"/>
                </a:solidFill>
                <a:cs typeface="Comic Sans MS"/>
              </a:rPr>
              <a:t>specimens </a:t>
            </a:r>
            <a:r>
              <a:rPr lang="en-US" dirty="0">
                <a:solidFill>
                  <a:schemeClr val="accent2"/>
                </a:solidFill>
                <a:cs typeface="Comic Sans MS"/>
              </a:rPr>
              <a:t>in Swedish biological </a:t>
            </a:r>
            <a:r>
              <a:rPr lang="en-US" dirty="0" smtClean="0">
                <a:solidFill>
                  <a:schemeClr val="accent2"/>
                </a:solidFill>
                <a:cs typeface="Comic Sans MS"/>
              </a:rPr>
              <a:t>collections</a:t>
            </a:r>
            <a:endParaRPr lang="en-US" dirty="0">
              <a:solidFill>
                <a:schemeClr val="accent2"/>
              </a:solidFill>
              <a:cs typeface="Comic Sans MS"/>
            </a:endParaRPr>
          </a:p>
        </p:txBody>
      </p:sp>
      <p:pic>
        <p:nvPicPr>
          <p:cNvPr id="4"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2636912"/>
            <a:ext cx="1216138" cy="2001416"/>
          </a:xfrm>
          <a:prstGeom prst="rect">
            <a:avLst/>
          </a:prstGeom>
        </p:spPr>
      </p:pic>
      <p:sp>
        <p:nvSpPr>
          <p:cNvPr id="5" name="Rektangel 4"/>
          <p:cNvSpPr/>
          <p:nvPr/>
        </p:nvSpPr>
        <p:spPr>
          <a:xfrm>
            <a:off x="899592" y="4725144"/>
            <a:ext cx="1322478" cy="338554"/>
          </a:xfrm>
          <a:prstGeom prst="rect">
            <a:avLst/>
          </a:prstGeom>
        </p:spPr>
        <p:txBody>
          <a:bodyPr wrap="none">
            <a:spAutoFit/>
          </a:bodyPr>
          <a:lstStyle/>
          <a:p>
            <a:r>
              <a:rPr lang="en-US" sz="1600" dirty="0">
                <a:latin typeface="+mj-lt"/>
                <a:cs typeface="Comic Sans MS"/>
              </a:rPr>
              <a:t>10.5 M plants</a:t>
            </a:r>
          </a:p>
        </p:txBody>
      </p:sp>
      <p:pic>
        <p:nvPicPr>
          <p:cNvPr id="6"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792" y="4293096"/>
            <a:ext cx="1718816" cy="1406934"/>
          </a:xfrm>
          <a:prstGeom prst="rect">
            <a:avLst/>
          </a:prstGeom>
        </p:spPr>
      </p:pic>
      <p:sp>
        <p:nvSpPr>
          <p:cNvPr id="7" name="Rektangel 6"/>
          <p:cNvSpPr/>
          <p:nvPr/>
        </p:nvSpPr>
        <p:spPr>
          <a:xfrm>
            <a:off x="2843808" y="5733256"/>
            <a:ext cx="1388522" cy="338554"/>
          </a:xfrm>
          <a:prstGeom prst="rect">
            <a:avLst/>
          </a:prstGeom>
        </p:spPr>
        <p:txBody>
          <a:bodyPr wrap="none">
            <a:spAutoFit/>
          </a:bodyPr>
          <a:lstStyle/>
          <a:p>
            <a:r>
              <a:rPr lang="en-US" sz="1600" dirty="0">
                <a:cs typeface="Comic Sans MS"/>
              </a:rPr>
              <a:t>16.4 M insects</a:t>
            </a:r>
          </a:p>
        </p:txBody>
      </p:sp>
      <p:pic>
        <p:nvPicPr>
          <p:cNvPr id="8"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792" y="2636912"/>
            <a:ext cx="1506121" cy="1024384"/>
          </a:xfrm>
          <a:prstGeom prst="rect">
            <a:avLst/>
          </a:prstGeom>
        </p:spPr>
      </p:pic>
      <p:sp>
        <p:nvSpPr>
          <p:cNvPr id="9" name="Rektangel 8"/>
          <p:cNvSpPr/>
          <p:nvPr/>
        </p:nvSpPr>
        <p:spPr>
          <a:xfrm>
            <a:off x="2843808" y="3789040"/>
            <a:ext cx="1132041" cy="338554"/>
          </a:xfrm>
          <a:prstGeom prst="rect">
            <a:avLst/>
          </a:prstGeom>
        </p:spPr>
        <p:txBody>
          <a:bodyPr wrap="none">
            <a:spAutoFit/>
          </a:bodyPr>
          <a:lstStyle/>
          <a:p>
            <a:r>
              <a:rPr lang="en-US" sz="1600" dirty="0">
                <a:cs typeface="Comic Sans MS"/>
              </a:rPr>
              <a:t>2.0 M fungi</a:t>
            </a:r>
          </a:p>
        </p:txBody>
      </p:sp>
      <p:pic>
        <p:nvPicPr>
          <p:cNvPr id="10"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636912"/>
            <a:ext cx="3251324" cy="722516"/>
          </a:xfrm>
          <a:prstGeom prst="rect">
            <a:avLst/>
          </a:prstGeom>
        </p:spPr>
      </p:pic>
      <p:sp>
        <p:nvSpPr>
          <p:cNvPr id="11" name="Rektangel 10"/>
          <p:cNvSpPr/>
          <p:nvPr/>
        </p:nvSpPr>
        <p:spPr>
          <a:xfrm>
            <a:off x="5652120" y="3429000"/>
            <a:ext cx="1818255" cy="338554"/>
          </a:xfrm>
          <a:prstGeom prst="rect">
            <a:avLst/>
          </a:prstGeom>
        </p:spPr>
        <p:txBody>
          <a:bodyPr wrap="none">
            <a:spAutoFit/>
          </a:bodyPr>
          <a:lstStyle/>
          <a:p>
            <a:r>
              <a:rPr lang="en-US" sz="1600" dirty="0">
                <a:cs typeface="Comic Sans MS"/>
              </a:rPr>
              <a:t>1.5 M invertebrates</a:t>
            </a:r>
          </a:p>
        </p:txBody>
      </p:sp>
      <p:pic>
        <p:nvPicPr>
          <p:cNvPr id="12"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0032" y="4149080"/>
            <a:ext cx="1174067" cy="1764308"/>
          </a:xfrm>
          <a:prstGeom prst="rect">
            <a:avLst/>
          </a:prstGeom>
        </p:spPr>
      </p:pic>
      <p:sp>
        <p:nvSpPr>
          <p:cNvPr id="13" name="Rektangel 12"/>
          <p:cNvSpPr/>
          <p:nvPr/>
        </p:nvSpPr>
        <p:spPr>
          <a:xfrm>
            <a:off x="4572000" y="6021288"/>
            <a:ext cx="1667764" cy="338554"/>
          </a:xfrm>
          <a:prstGeom prst="rect">
            <a:avLst/>
          </a:prstGeom>
        </p:spPr>
        <p:txBody>
          <a:bodyPr wrap="none">
            <a:spAutoFit/>
          </a:bodyPr>
          <a:lstStyle/>
          <a:p>
            <a:r>
              <a:rPr lang="en-US" sz="1600" dirty="0">
                <a:cs typeface="Comic Sans MS"/>
              </a:rPr>
              <a:t>0.6 M vertebrates</a:t>
            </a:r>
          </a:p>
        </p:txBody>
      </p:sp>
      <p:pic>
        <p:nvPicPr>
          <p:cNvPr id="14"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4248" y="4221088"/>
            <a:ext cx="1057300" cy="1057300"/>
          </a:xfrm>
          <a:prstGeom prst="rect">
            <a:avLst/>
          </a:prstGeom>
        </p:spPr>
      </p:pic>
      <p:sp>
        <p:nvSpPr>
          <p:cNvPr id="15" name="TextBox 10"/>
          <p:cNvSpPr txBox="1"/>
          <p:nvPr/>
        </p:nvSpPr>
        <p:spPr>
          <a:xfrm>
            <a:off x="6804248" y="5373216"/>
            <a:ext cx="1656184" cy="338554"/>
          </a:xfrm>
          <a:prstGeom prst="rect">
            <a:avLst/>
          </a:prstGeom>
          <a:noFill/>
        </p:spPr>
        <p:txBody>
          <a:bodyPr wrap="square" rtlCol="0">
            <a:spAutoFit/>
          </a:bodyPr>
          <a:lstStyle/>
          <a:p>
            <a:r>
              <a:rPr lang="en-US" sz="1600" dirty="0" smtClean="0">
                <a:cs typeface="Comic Sans MS"/>
              </a:rPr>
              <a:t>2.0 M fossils</a:t>
            </a:r>
            <a:endParaRPr lang="en-US" sz="1600" dirty="0">
              <a:cs typeface="Comic Sans MS"/>
            </a:endParaRPr>
          </a:p>
        </p:txBody>
      </p:sp>
      <p:sp>
        <p:nvSpPr>
          <p:cNvPr id="16" name="TextBox 1"/>
          <p:cNvSpPr txBox="1"/>
          <p:nvPr/>
        </p:nvSpPr>
        <p:spPr>
          <a:xfrm>
            <a:off x="4427984" y="1124744"/>
            <a:ext cx="2825037" cy="276999"/>
          </a:xfrm>
          <a:prstGeom prst="rect">
            <a:avLst/>
          </a:prstGeom>
          <a:noFill/>
        </p:spPr>
        <p:txBody>
          <a:bodyPr wrap="none" rtlCol="0">
            <a:spAutoFit/>
          </a:bodyPr>
          <a:lstStyle/>
          <a:p>
            <a:r>
              <a:rPr lang="en-US" sz="1200" dirty="0" err="1" smtClean="0"/>
              <a:t>Ingelög</a:t>
            </a:r>
            <a:r>
              <a:rPr lang="en-US" sz="1200" dirty="0"/>
              <a:t> </a:t>
            </a:r>
            <a:r>
              <a:rPr lang="en-US" sz="1200" dirty="0" smtClean="0"/>
              <a:t>T. 2013. </a:t>
            </a:r>
            <a:r>
              <a:rPr lang="en-US" sz="1200" dirty="0" err="1" smtClean="0"/>
              <a:t>Skatter</a:t>
            </a:r>
            <a:r>
              <a:rPr lang="en-US" sz="1200" dirty="0" smtClean="0"/>
              <a:t> </a:t>
            </a:r>
            <a:r>
              <a:rPr lang="en-US" sz="1200" dirty="0" err="1" smtClean="0"/>
              <a:t>i</a:t>
            </a:r>
            <a:r>
              <a:rPr lang="en-US" sz="1200" dirty="0" smtClean="0"/>
              <a:t> </a:t>
            </a:r>
            <a:r>
              <a:rPr lang="en-US" sz="1200" dirty="0" err="1" smtClean="0"/>
              <a:t>vått</a:t>
            </a:r>
            <a:r>
              <a:rPr lang="en-US" sz="1200" dirty="0" smtClean="0"/>
              <a:t> </a:t>
            </a:r>
            <a:r>
              <a:rPr lang="en-US" sz="1200" dirty="0" err="1" smtClean="0"/>
              <a:t>och</a:t>
            </a:r>
            <a:r>
              <a:rPr lang="en-US" sz="1200" dirty="0" smtClean="0"/>
              <a:t> </a:t>
            </a:r>
            <a:r>
              <a:rPr lang="en-US" sz="1200" dirty="0" err="1" smtClean="0"/>
              <a:t>torrt</a:t>
            </a:r>
            <a:r>
              <a:rPr lang="en-US" sz="1200" dirty="0" smtClean="0"/>
              <a:t>. </a:t>
            </a:r>
            <a:endParaRPr lang="en-US" sz="1200" dirty="0"/>
          </a:p>
        </p:txBody>
      </p:sp>
      <p:sp>
        <p:nvSpPr>
          <p:cNvPr id="17" name="Rektangel 16"/>
          <p:cNvSpPr/>
          <p:nvPr/>
        </p:nvSpPr>
        <p:spPr>
          <a:xfrm>
            <a:off x="5292080" y="6525344"/>
            <a:ext cx="3744416" cy="276999"/>
          </a:xfrm>
          <a:prstGeom prst="rect">
            <a:avLst/>
          </a:prstGeom>
        </p:spPr>
        <p:txBody>
          <a:bodyPr wrap="square">
            <a:spAutoFit/>
          </a:bodyPr>
          <a:lstStyle/>
          <a:p>
            <a:r>
              <a:rPr lang="sv-SE" sz="1200" dirty="0" smtClean="0"/>
              <a:t>Fredrik Ronquist, Naturhistoriska riksmuseet, Stockholm</a:t>
            </a:r>
            <a:endParaRPr lang="sv-SE" sz="1200" dirty="0"/>
          </a:p>
        </p:txBody>
      </p:sp>
    </p:spTree>
    <p:extLst>
      <p:ext uri="{BB962C8B-B14F-4D97-AF65-F5344CB8AC3E}">
        <p14:creationId xmlns:p14="http://schemas.microsoft.com/office/powerpoint/2010/main" val="402457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b="1" dirty="0" smtClean="0">
                <a:latin typeface="+mn-lt"/>
              </a:rPr>
              <a:t>eBioColl.se </a:t>
            </a:r>
            <a:r>
              <a:rPr lang="de-DE" sz="3200" b="1" dirty="0" err="1" smtClean="0">
                <a:latin typeface="+mn-lt"/>
              </a:rPr>
              <a:t>objectives</a:t>
            </a:r>
            <a:r>
              <a:rPr lang="de-DE" sz="3200" b="1" dirty="0" smtClean="0">
                <a:latin typeface="+mn-lt"/>
              </a:rPr>
              <a:t>:</a:t>
            </a:r>
            <a:endParaRPr lang="en-GB" sz="3200" b="1" dirty="0">
              <a:latin typeface="+mn-lt"/>
            </a:endParaRPr>
          </a:p>
        </p:txBody>
      </p:sp>
      <p:sp>
        <p:nvSpPr>
          <p:cNvPr id="3" name="Content Placeholder 2"/>
          <p:cNvSpPr>
            <a:spLocks noGrp="1"/>
          </p:cNvSpPr>
          <p:nvPr>
            <p:ph idx="1"/>
          </p:nvPr>
        </p:nvSpPr>
        <p:spPr/>
        <p:txBody>
          <a:bodyPr>
            <a:normAutofit/>
          </a:bodyPr>
          <a:lstStyle/>
          <a:p>
            <a:pPr>
              <a:spcBef>
                <a:spcPts val="0"/>
              </a:spcBef>
            </a:pPr>
            <a:r>
              <a:rPr lang="de-DE" sz="2800" dirty="0"/>
              <a:t>Imaging </a:t>
            </a:r>
            <a:r>
              <a:rPr lang="de-DE" sz="2800" dirty="0" err="1"/>
              <a:t>of</a:t>
            </a:r>
            <a:r>
              <a:rPr lang="de-DE" sz="2800" dirty="0"/>
              <a:t> </a:t>
            </a:r>
            <a:r>
              <a:rPr lang="de-DE" sz="2800" dirty="0" err="1"/>
              <a:t>invidual</a:t>
            </a:r>
            <a:r>
              <a:rPr lang="de-DE" sz="2800" dirty="0"/>
              <a:t> </a:t>
            </a:r>
            <a:r>
              <a:rPr lang="de-DE" sz="2800" dirty="0" err="1"/>
              <a:t>collection</a:t>
            </a:r>
            <a:r>
              <a:rPr lang="de-DE" sz="2800" dirty="0"/>
              <a:t> </a:t>
            </a:r>
            <a:r>
              <a:rPr lang="de-DE" sz="2800" dirty="0" err="1"/>
              <a:t>specimen</a:t>
            </a:r>
            <a:r>
              <a:rPr lang="de-DE" sz="2800" dirty="0"/>
              <a:t> </a:t>
            </a:r>
            <a:r>
              <a:rPr lang="de-DE" sz="2800" dirty="0" err="1"/>
              <a:t>and</a:t>
            </a:r>
            <a:r>
              <a:rPr lang="de-DE" sz="2800" dirty="0"/>
              <a:t> </a:t>
            </a:r>
            <a:r>
              <a:rPr lang="de-DE" sz="2800" dirty="0" err="1"/>
              <a:t>transcription</a:t>
            </a:r>
            <a:r>
              <a:rPr lang="de-DE" sz="2800" dirty="0"/>
              <a:t> </a:t>
            </a:r>
            <a:r>
              <a:rPr lang="de-DE" sz="2800" dirty="0" err="1"/>
              <a:t>and</a:t>
            </a:r>
            <a:r>
              <a:rPr lang="de-DE" sz="2800" dirty="0"/>
              <a:t> </a:t>
            </a:r>
            <a:r>
              <a:rPr lang="de-DE" sz="2800" dirty="0" err="1"/>
              <a:t>databasing</a:t>
            </a:r>
            <a:r>
              <a:rPr lang="de-DE" sz="2800" dirty="0"/>
              <a:t> </a:t>
            </a:r>
            <a:r>
              <a:rPr lang="de-DE" sz="2800" dirty="0" err="1"/>
              <a:t>of</a:t>
            </a:r>
            <a:r>
              <a:rPr lang="de-DE" sz="2800" dirty="0"/>
              <a:t> </a:t>
            </a:r>
            <a:r>
              <a:rPr lang="de-DE" sz="2800" dirty="0" err="1"/>
              <a:t>label</a:t>
            </a:r>
            <a:r>
              <a:rPr lang="de-DE" sz="2800" dirty="0"/>
              <a:t> </a:t>
            </a:r>
            <a:r>
              <a:rPr lang="de-DE" sz="2800" dirty="0" err="1"/>
              <a:t>information</a:t>
            </a:r>
            <a:endParaRPr lang="en-GB" sz="2800" dirty="0"/>
          </a:p>
          <a:p>
            <a:pPr>
              <a:spcBef>
                <a:spcPts val="0"/>
              </a:spcBef>
            </a:pPr>
            <a:r>
              <a:rPr lang="de-DE" sz="2800" dirty="0" smtClean="0"/>
              <a:t>Digitization </a:t>
            </a:r>
            <a:r>
              <a:rPr lang="de-DE" sz="2800" dirty="0" err="1" smtClean="0"/>
              <a:t>of</a:t>
            </a:r>
            <a:r>
              <a:rPr lang="de-DE" sz="2800" dirty="0" smtClean="0"/>
              <a:t> </a:t>
            </a:r>
            <a:r>
              <a:rPr lang="de-DE" sz="2800" dirty="0" err="1" smtClean="0"/>
              <a:t>Swedish</a:t>
            </a:r>
            <a:r>
              <a:rPr lang="de-DE" sz="2800" dirty="0" smtClean="0"/>
              <a:t> </a:t>
            </a:r>
            <a:r>
              <a:rPr lang="de-DE" sz="2800" dirty="0" err="1" smtClean="0"/>
              <a:t>Herbaria</a:t>
            </a:r>
            <a:r>
              <a:rPr lang="de-DE" sz="2800" dirty="0" smtClean="0"/>
              <a:t> in </a:t>
            </a:r>
            <a:r>
              <a:rPr lang="de-DE" sz="2800" dirty="0" err="1" smtClean="0"/>
              <a:t>the</a:t>
            </a:r>
            <a:r>
              <a:rPr lang="de-DE" sz="2800" dirty="0" smtClean="0"/>
              <a:t> </a:t>
            </a:r>
            <a:r>
              <a:rPr lang="de-DE" sz="2800" dirty="0" err="1" smtClean="0"/>
              <a:t>next</a:t>
            </a:r>
            <a:r>
              <a:rPr lang="de-DE" sz="2800" dirty="0" smtClean="0"/>
              <a:t> 5 </a:t>
            </a:r>
            <a:r>
              <a:rPr lang="de-DE" sz="2800" dirty="0" err="1" smtClean="0"/>
              <a:t>years</a:t>
            </a:r>
            <a:endParaRPr lang="de-DE" sz="2800" dirty="0" smtClean="0"/>
          </a:p>
          <a:p>
            <a:pPr>
              <a:spcBef>
                <a:spcPts val="0"/>
              </a:spcBef>
            </a:pPr>
            <a:r>
              <a:rPr lang="de-DE" sz="2800" dirty="0" err="1" smtClean="0"/>
              <a:t>Complete</a:t>
            </a:r>
            <a:r>
              <a:rPr lang="de-DE" sz="2800" dirty="0" smtClean="0"/>
              <a:t> </a:t>
            </a:r>
            <a:r>
              <a:rPr lang="de-DE" sz="2800" dirty="0" err="1" smtClean="0"/>
              <a:t>digitization</a:t>
            </a:r>
            <a:r>
              <a:rPr lang="de-DE" sz="2800" dirty="0" smtClean="0"/>
              <a:t> </a:t>
            </a:r>
            <a:r>
              <a:rPr lang="de-DE" sz="2800" dirty="0" err="1" smtClean="0"/>
              <a:t>of</a:t>
            </a:r>
            <a:r>
              <a:rPr lang="de-DE" sz="2800" dirty="0" smtClean="0"/>
              <a:t> </a:t>
            </a:r>
            <a:r>
              <a:rPr lang="de-DE" sz="2800" dirty="0" err="1"/>
              <a:t>Swedish</a:t>
            </a:r>
            <a:r>
              <a:rPr lang="de-DE" sz="2800" dirty="0"/>
              <a:t> Natural </a:t>
            </a:r>
            <a:r>
              <a:rPr lang="de-DE" sz="2800" dirty="0" err="1"/>
              <a:t>History</a:t>
            </a:r>
            <a:r>
              <a:rPr lang="de-DE" sz="2800" dirty="0"/>
              <a:t> </a:t>
            </a:r>
            <a:r>
              <a:rPr lang="de-DE" sz="2800" dirty="0" err="1" smtClean="0"/>
              <a:t>collections</a:t>
            </a:r>
            <a:r>
              <a:rPr lang="de-DE" sz="2800" dirty="0" smtClean="0"/>
              <a:t> in </a:t>
            </a:r>
            <a:r>
              <a:rPr lang="de-DE" sz="2800" dirty="0" err="1" smtClean="0"/>
              <a:t>the</a:t>
            </a:r>
            <a:r>
              <a:rPr lang="de-DE" sz="2800" dirty="0" smtClean="0"/>
              <a:t> </a:t>
            </a:r>
            <a:r>
              <a:rPr lang="de-DE" sz="2800" dirty="0" err="1" smtClean="0"/>
              <a:t>next</a:t>
            </a:r>
            <a:r>
              <a:rPr lang="de-DE" sz="2800" dirty="0" smtClean="0"/>
              <a:t> </a:t>
            </a:r>
            <a:r>
              <a:rPr lang="de-DE" sz="2800" dirty="0" err="1" smtClean="0"/>
              <a:t>decade</a:t>
            </a:r>
            <a:endParaRPr lang="de-DE" sz="2800" dirty="0" smtClean="0"/>
          </a:p>
          <a:p>
            <a:pPr>
              <a:spcBef>
                <a:spcPts val="0"/>
              </a:spcBef>
            </a:pPr>
            <a:r>
              <a:rPr lang="de-DE" sz="2800" dirty="0" err="1"/>
              <a:t>Continuous</a:t>
            </a:r>
            <a:r>
              <a:rPr lang="de-DE" sz="2800" dirty="0"/>
              <a:t> </a:t>
            </a:r>
            <a:r>
              <a:rPr lang="de-DE" sz="2800" dirty="0" err="1"/>
              <a:t>digitization</a:t>
            </a:r>
            <a:r>
              <a:rPr lang="de-DE" sz="2800" dirty="0"/>
              <a:t> </a:t>
            </a:r>
            <a:r>
              <a:rPr lang="de-DE" sz="2800" dirty="0" err="1"/>
              <a:t>infrastructure</a:t>
            </a:r>
            <a:r>
              <a:rPr lang="de-DE" sz="2800" dirty="0"/>
              <a:t> </a:t>
            </a:r>
            <a:r>
              <a:rPr lang="de-DE" sz="2800" dirty="0" err="1"/>
              <a:t>for</a:t>
            </a:r>
            <a:r>
              <a:rPr lang="de-DE" sz="2800" dirty="0"/>
              <a:t> </a:t>
            </a:r>
            <a:r>
              <a:rPr lang="de-DE" sz="2800" dirty="0" err="1"/>
              <a:t>Swedish</a:t>
            </a:r>
            <a:r>
              <a:rPr lang="de-DE" sz="2800" dirty="0"/>
              <a:t> Natural </a:t>
            </a:r>
            <a:r>
              <a:rPr lang="de-DE" sz="2800" dirty="0" err="1"/>
              <a:t>History</a:t>
            </a:r>
            <a:r>
              <a:rPr lang="de-DE" sz="2800" dirty="0"/>
              <a:t> </a:t>
            </a:r>
            <a:r>
              <a:rPr lang="de-DE" sz="2800" dirty="0" err="1" smtClean="0"/>
              <a:t>collections</a:t>
            </a:r>
            <a:endParaRPr lang="de-DE" sz="2800" dirty="0" smtClean="0"/>
          </a:p>
          <a:p>
            <a:pPr>
              <a:spcBef>
                <a:spcPts val="0"/>
              </a:spcBef>
            </a:pPr>
            <a:r>
              <a:rPr lang="de-DE" sz="2800" dirty="0" smtClean="0"/>
              <a:t>Establishment </a:t>
            </a:r>
            <a:r>
              <a:rPr lang="de-DE" sz="2800" dirty="0" err="1" smtClean="0"/>
              <a:t>of</a:t>
            </a:r>
            <a:r>
              <a:rPr lang="de-DE" sz="2800" dirty="0" smtClean="0"/>
              <a:t> an international </a:t>
            </a:r>
            <a:r>
              <a:rPr lang="de-DE" sz="2800" dirty="0" err="1" smtClean="0"/>
              <a:t>digitization</a:t>
            </a:r>
            <a:r>
              <a:rPr lang="de-DE" sz="2800" dirty="0" smtClean="0"/>
              <a:t> </a:t>
            </a:r>
            <a:r>
              <a:rPr lang="de-DE" sz="2800" dirty="0" err="1" smtClean="0"/>
              <a:t>network</a:t>
            </a:r>
            <a:endParaRPr lang="de-DE" sz="2800" dirty="0" smtClean="0"/>
          </a:p>
          <a:p>
            <a:pPr>
              <a:spcBef>
                <a:spcPts val="0"/>
              </a:spcBef>
            </a:pPr>
            <a:endParaRPr lang="en-GB" sz="2800" dirty="0">
              <a:latin typeface="CartoGothic Std" pitchFamily="34" charset="0"/>
            </a:endParaRPr>
          </a:p>
        </p:txBody>
      </p:sp>
      <p:sp>
        <p:nvSpPr>
          <p:cNvPr id="4" name="Rektangel 3"/>
          <p:cNvSpPr/>
          <p:nvPr/>
        </p:nvSpPr>
        <p:spPr>
          <a:xfrm>
            <a:off x="5292080" y="6525344"/>
            <a:ext cx="3744416" cy="276999"/>
          </a:xfrm>
          <a:prstGeom prst="rect">
            <a:avLst/>
          </a:prstGeom>
        </p:spPr>
        <p:txBody>
          <a:bodyPr wrap="square">
            <a:spAutoFit/>
          </a:bodyPr>
          <a:lstStyle/>
          <a:p>
            <a:r>
              <a:rPr lang="sv-SE" sz="1200" dirty="0" smtClean="0"/>
              <a:t>Stefan Daume, Naturhistoriska riksmuseet, Stockholm</a:t>
            </a:r>
            <a:endParaRPr lang="sv-SE" sz="1200" dirty="0"/>
          </a:p>
        </p:txBody>
      </p:sp>
    </p:spTree>
    <p:extLst>
      <p:ext uri="{BB962C8B-B14F-4D97-AF65-F5344CB8AC3E}">
        <p14:creationId xmlns:p14="http://schemas.microsoft.com/office/powerpoint/2010/main" val="172840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b="1" dirty="0" smtClean="0">
                <a:latin typeface="+mn-lt"/>
              </a:rPr>
              <a:t>eBioColl.se </a:t>
            </a:r>
            <a:r>
              <a:rPr lang="de-DE" sz="3200" b="1" dirty="0" err="1" smtClean="0">
                <a:latin typeface="+mn-lt"/>
              </a:rPr>
              <a:t>motivation</a:t>
            </a:r>
            <a:r>
              <a:rPr lang="de-DE" sz="3200" b="1" dirty="0" smtClean="0">
                <a:latin typeface="+mn-lt"/>
              </a:rPr>
              <a:t>:</a:t>
            </a:r>
            <a:endParaRPr lang="en-GB" sz="3200" b="1" dirty="0">
              <a:latin typeface="+mn-lt"/>
            </a:endParaRPr>
          </a:p>
        </p:txBody>
      </p:sp>
      <p:sp>
        <p:nvSpPr>
          <p:cNvPr id="5" name="Rounded Rectangle 9"/>
          <p:cNvSpPr/>
          <p:nvPr/>
        </p:nvSpPr>
        <p:spPr>
          <a:xfrm>
            <a:off x="899592" y="1484784"/>
            <a:ext cx="3384376" cy="4824536"/>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t" anchorCtr="0"/>
          <a:lstStyle/>
          <a:p>
            <a:pPr algn="ctr"/>
            <a:r>
              <a:rPr lang="de-DE" sz="2400" b="1" dirty="0" smtClean="0">
                <a:latin typeface="CartoGothic Std" pitchFamily="34" charset="0"/>
              </a:rPr>
              <a:t>Cultural/</a:t>
            </a:r>
            <a:r>
              <a:rPr lang="de-DE" sz="2400" b="1" dirty="0" err="1" smtClean="0">
                <a:latin typeface="CartoGothic Std" pitchFamily="34" charset="0"/>
              </a:rPr>
              <a:t>political</a:t>
            </a:r>
            <a:endParaRPr lang="en-GB" sz="2400" b="1" dirty="0">
              <a:latin typeface="CartoGothic Std" pitchFamily="34" charset="0"/>
            </a:endParaRPr>
          </a:p>
        </p:txBody>
      </p:sp>
      <p:sp>
        <p:nvSpPr>
          <p:cNvPr id="7" name="Rounded Rectangle 22"/>
          <p:cNvSpPr/>
          <p:nvPr/>
        </p:nvSpPr>
        <p:spPr>
          <a:xfrm>
            <a:off x="4860032" y="1484784"/>
            <a:ext cx="3456384" cy="4824536"/>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t" anchorCtr="0"/>
          <a:lstStyle/>
          <a:p>
            <a:pPr algn="ctr"/>
            <a:r>
              <a:rPr lang="de-DE" sz="2400" b="1" dirty="0" smtClean="0">
                <a:latin typeface="CartoGothic Std" pitchFamily="34" charset="0"/>
              </a:rPr>
              <a:t>Research</a:t>
            </a:r>
            <a:endParaRPr lang="en-GB" sz="2400" b="1" dirty="0">
              <a:latin typeface="CartoGothic Std" pitchFamily="34" charset="0"/>
            </a:endParaRPr>
          </a:p>
        </p:txBody>
      </p:sp>
      <p:sp>
        <p:nvSpPr>
          <p:cNvPr id="8" name="Rounded Rectangle 4"/>
          <p:cNvSpPr>
            <a:spLocks noGrp="1"/>
          </p:cNvSpPr>
          <p:nvPr>
            <p:ph idx="1"/>
          </p:nvPr>
        </p:nvSpPr>
        <p:spPr>
          <a:xfrm>
            <a:off x="1259632" y="2204864"/>
            <a:ext cx="266429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normAutofit fontScale="62500" lnSpcReduction="20000"/>
          </a:bodyPr>
          <a:lstStyle/>
          <a:p>
            <a:pPr algn="ctr"/>
            <a:r>
              <a:rPr lang="de-DE" dirty="0" smtClean="0">
                <a:latin typeface="CartoGothic Std" pitchFamily="34" charset="0"/>
              </a:rPr>
              <a:t>National </a:t>
            </a:r>
            <a:r>
              <a:rPr lang="de-DE" dirty="0" err="1" smtClean="0">
                <a:latin typeface="CartoGothic Std" pitchFamily="34" charset="0"/>
              </a:rPr>
              <a:t>heritage</a:t>
            </a:r>
            <a:endParaRPr lang="en-GB" dirty="0">
              <a:latin typeface="CartoGothic Std" pitchFamily="34" charset="0"/>
            </a:endParaRPr>
          </a:p>
        </p:txBody>
      </p:sp>
      <p:sp>
        <p:nvSpPr>
          <p:cNvPr id="9" name="Rounded Rectangle 5"/>
          <p:cNvSpPr/>
          <p:nvPr/>
        </p:nvSpPr>
        <p:spPr>
          <a:xfrm>
            <a:off x="1259632" y="2996952"/>
            <a:ext cx="2652174"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latin typeface="CartoGothic Std" pitchFamily="34" charset="0"/>
              </a:rPr>
              <a:t>Educational </a:t>
            </a:r>
            <a:r>
              <a:rPr lang="de-DE" dirty="0" err="1" smtClean="0">
                <a:latin typeface="CartoGothic Std" pitchFamily="34" charset="0"/>
              </a:rPr>
              <a:t>access</a:t>
            </a:r>
            <a:endParaRPr lang="en-GB" dirty="0">
              <a:latin typeface="CartoGothic Std" pitchFamily="34" charset="0"/>
            </a:endParaRPr>
          </a:p>
        </p:txBody>
      </p:sp>
      <p:sp>
        <p:nvSpPr>
          <p:cNvPr id="10" name="Rounded Rectangle 6"/>
          <p:cNvSpPr/>
          <p:nvPr/>
        </p:nvSpPr>
        <p:spPr>
          <a:xfrm>
            <a:off x="1259632" y="3789040"/>
            <a:ext cx="266429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err="1" smtClean="0">
                <a:latin typeface="CartoGothic Std" pitchFamily="34" charset="0"/>
              </a:rPr>
              <a:t>Curation</a:t>
            </a:r>
            <a:r>
              <a:rPr lang="de-DE" dirty="0" smtClean="0">
                <a:latin typeface="CartoGothic Std" pitchFamily="34" charset="0"/>
              </a:rPr>
              <a:t> </a:t>
            </a:r>
            <a:r>
              <a:rPr lang="de-DE" dirty="0" err="1" smtClean="0">
                <a:latin typeface="CartoGothic Std" pitchFamily="34" charset="0"/>
              </a:rPr>
              <a:t>support</a:t>
            </a:r>
            <a:endParaRPr lang="en-GB" dirty="0">
              <a:latin typeface="CartoGothic Std" pitchFamily="34" charset="0"/>
            </a:endParaRPr>
          </a:p>
        </p:txBody>
      </p:sp>
      <p:sp>
        <p:nvSpPr>
          <p:cNvPr id="11" name="Rounded Rectangle 7"/>
          <p:cNvSpPr/>
          <p:nvPr/>
        </p:nvSpPr>
        <p:spPr>
          <a:xfrm>
            <a:off x="1259632" y="4581128"/>
            <a:ext cx="266429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latin typeface="CartoGothic Std" pitchFamily="34" charset="0"/>
              </a:rPr>
              <a:t>Information </a:t>
            </a:r>
            <a:r>
              <a:rPr lang="de-DE" dirty="0" err="1" smtClean="0">
                <a:latin typeface="CartoGothic Std" pitchFamily="34" charset="0"/>
              </a:rPr>
              <a:t>repatriation</a:t>
            </a:r>
            <a:endParaRPr lang="en-GB" dirty="0">
              <a:latin typeface="CartoGothic Std" pitchFamily="34" charset="0"/>
            </a:endParaRPr>
          </a:p>
        </p:txBody>
      </p:sp>
      <p:sp>
        <p:nvSpPr>
          <p:cNvPr id="12" name="Rounded Rectangle 8"/>
          <p:cNvSpPr/>
          <p:nvPr/>
        </p:nvSpPr>
        <p:spPr>
          <a:xfrm>
            <a:off x="1259632" y="5373216"/>
            <a:ext cx="2664296"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latin typeface="CartoGothic Std" pitchFamily="34" charset="0"/>
              </a:rPr>
              <a:t>…</a:t>
            </a:r>
            <a:endParaRPr lang="en-GB" dirty="0">
              <a:latin typeface="CartoGothic Std" pitchFamily="34" charset="0"/>
            </a:endParaRPr>
          </a:p>
        </p:txBody>
      </p:sp>
      <p:sp>
        <p:nvSpPr>
          <p:cNvPr id="13" name="Rounded Rectangle 17"/>
          <p:cNvSpPr/>
          <p:nvPr/>
        </p:nvSpPr>
        <p:spPr>
          <a:xfrm>
            <a:off x="5220072" y="2204864"/>
            <a:ext cx="266429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err="1" smtClean="0">
                <a:latin typeface="CartoGothic Std" pitchFamily="34" charset="0"/>
              </a:rPr>
              <a:t>Systematics</a:t>
            </a:r>
            <a:endParaRPr lang="en-GB" dirty="0">
              <a:latin typeface="CartoGothic Std" pitchFamily="34" charset="0"/>
            </a:endParaRPr>
          </a:p>
        </p:txBody>
      </p:sp>
      <p:sp>
        <p:nvSpPr>
          <p:cNvPr id="14" name="Rounded Rectangle 18"/>
          <p:cNvSpPr/>
          <p:nvPr/>
        </p:nvSpPr>
        <p:spPr>
          <a:xfrm>
            <a:off x="5220072" y="2996952"/>
            <a:ext cx="266429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err="1" smtClean="0">
                <a:latin typeface="CartoGothic Std" pitchFamily="34" charset="0"/>
              </a:rPr>
              <a:t>Climate</a:t>
            </a:r>
            <a:r>
              <a:rPr lang="de-DE" dirty="0" smtClean="0">
                <a:latin typeface="CartoGothic Std" pitchFamily="34" charset="0"/>
              </a:rPr>
              <a:t> </a:t>
            </a:r>
            <a:r>
              <a:rPr lang="de-DE" dirty="0" err="1" smtClean="0">
                <a:latin typeface="CartoGothic Std" pitchFamily="34" charset="0"/>
              </a:rPr>
              <a:t>change</a:t>
            </a:r>
            <a:endParaRPr lang="en-GB" dirty="0">
              <a:latin typeface="CartoGothic Std" pitchFamily="34" charset="0"/>
            </a:endParaRPr>
          </a:p>
        </p:txBody>
      </p:sp>
      <p:sp>
        <p:nvSpPr>
          <p:cNvPr id="15" name="Rounded Rectangle 19"/>
          <p:cNvSpPr/>
          <p:nvPr/>
        </p:nvSpPr>
        <p:spPr>
          <a:xfrm>
            <a:off x="5220072" y="3789040"/>
            <a:ext cx="266429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latin typeface="CartoGothic Std" pitchFamily="34" charset="0"/>
              </a:rPr>
              <a:t>Invasive </a:t>
            </a:r>
            <a:r>
              <a:rPr lang="de-DE" dirty="0" err="1" smtClean="0">
                <a:latin typeface="CartoGothic Std" pitchFamily="34" charset="0"/>
              </a:rPr>
              <a:t>species</a:t>
            </a:r>
            <a:endParaRPr lang="en-GB" dirty="0">
              <a:latin typeface="CartoGothic Std" pitchFamily="34" charset="0"/>
            </a:endParaRPr>
          </a:p>
        </p:txBody>
      </p:sp>
      <p:sp>
        <p:nvSpPr>
          <p:cNvPr id="16" name="Rounded Rectangle 20"/>
          <p:cNvSpPr/>
          <p:nvPr/>
        </p:nvSpPr>
        <p:spPr>
          <a:xfrm>
            <a:off x="5213992" y="4621079"/>
            <a:ext cx="2670376" cy="53611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err="1" smtClean="0">
                <a:latin typeface="CartoGothic Std" pitchFamily="34" charset="0"/>
              </a:rPr>
              <a:t>Conservation</a:t>
            </a:r>
            <a:r>
              <a:rPr lang="de-DE" dirty="0" smtClean="0">
                <a:latin typeface="CartoGothic Std" pitchFamily="34" charset="0"/>
              </a:rPr>
              <a:t> </a:t>
            </a:r>
            <a:r>
              <a:rPr lang="de-DE" dirty="0" err="1" smtClean="0">
                <a:latin typeface="CartoGothic Std" pitchFamily="34" charset="0"/>
              </a:rPr>
              <a:t>biology</a:t>
            </a:r>
            <a:endParaRPr lang="en-GB" dirty="0">
              <a:latin typeface="CartoGothic Std" pitchFamily="34" charset="0"/>
            </a:endParaRPr>
          </a:p>
        </p:txBody>
      </p:sp>
      <p:sp>
        <p:nvSpPr>
          <p:cNvPr id="17" name="Rounded Rectangle 21"/>
          <p:cNvSpPr/>
          <p:nvPr/>
        </p:nvSpPr>
        <p:spPr>
          <a:xfrm>
            <a:off x="5220072" y="5373216"/>
            <a:ext cx="2664296"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latin typeface="CartoGothic Std" pitchFamily="34" charset="0"/>
              </a:rPr>
              <a:t>…</a:t>
            </a:r>
            <a:endParaRPr lang="en-GB" dirty="0">
              <a:latin typeface="CartoGothic Std" pitchFamily="34" charset="0"/>
            </a:endParaRPr>
          </a:p>
        </p:txBody>
      </p:sp>
      <p:sp>
        <p:nvSpPr>
          <p:cNvPr id="18" name="Rektangel 17"/>
          <p:cNvSpPr/>
          <p:nvPr/>
        </p:nvSpPr>
        <p:spPr>
          <a:xfrm>
            <a:off x="5292080" y="6525344"/>
            <a:ext cx="3744416" cy="276999"/>
          </a:xfrm>
          <a:prstGeom prst="rect">
            <a:avLst/>
          </a:prstGeom>
        </p:spPr>
        <p:txBody>
          <a:bodyPr wrap="square">
            <a:spAutoFit/>
          </a:bodyPr>
          <a:lstStyle/>
          <a:p>
            <a:r>
              <a:rPr lang="sv-SE" sz="1200" dirty="0" smtClean="0"/>
              <a:t>Stefan Daume, Naturhistoriska riksmuseet, Stockholm</a:t>
            </a:r>
            <a:endParaRPr lang="sv-SE" sz="1200" dirty="0"/>
          </a:p>
        </p:txBody>
      </p:sp>
    </p:spTree>
    <p:extLst>
      <p:ext uri="{BB962C8B-B14F-4D97-AF65-F5344CB8AC3E}">
        <p14:creationId xmlns:p14="http://schemas.microsoft.com/office/powerpoint/2010/main" val="427462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latin typeface="Bebas Neue" pitchFamily="34" charset="0"/>
              </a:rPr>
              <a:t>WHAT ?</a:t>
            </a:r>
            <a:endParaRPr lang="en-GB" dirty="0">
              <a:latin typeface="Bebas Neue" pitchFamily="34" charset="0"/>
            </a:endParaRPr>
          </a:p>
        </p:txBody>
      </p:sp>
      <p:sp>
        <p:nvSpPr>
          <p:cNvPr id="3" name="Content Placeholder 2"/>
          <p:cNvSpPr>
            <a:spLocks noGrp="1"/>
          </p:cNvSpPr>
          <p:nvPr>
            <p:ph idx="1"/>
          </p:nvPr>
        </p:nvSpPr>
        <p:spPr/>
        <p:txBody>
          <a:bodyPr>
            <a:normAutofit/>
          </a:bodyPr>
          <a:lstStyle/>
          <a:p>
            <a:endParaRPr lang="de-DE" sz="2800" dirty="0" smtClean="0">
              <a:latin typeface="CartoGothic Std" pitchFamily="34" charset="0"/>
            </a:endParaRPr>
          </a:p>
          <a:p>
            <a:r>
              <a:rPr lang="de-DE" sz="2800" dirty="0" smtClean="0">
                <a:latin typeface="CartoGothic Std" pitchFamily="34" charset="0"/>
              </a:rPr>
              <a:t>…</a:t>
            </a:r>
            <a:endParaRPr lang="en-GB" sz="2800" dirty="0">
              <a:latin typeface="CartoGothic Std"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876" y="1584367"/>
            <a:ext cx="2642456" cy="4237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9834" y="1412904"/>
            <a:ext cx="3290221" cy="4797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4504" y="2132856"/>
            <a:ext cx="3243072"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1104" y="3703003"/>
            <a:ext cx="2481808" cy="2785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403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latin typeface="Bebas Neue" pitchFamily="34" charset="0"/>
              </a:rPr>
              <a:t>INFORMATION EXTRACTION</a:t>
            </a:r>
            <a:endParaRPr lang="en-GB" dirty="0">
              <a:latin typeface="Bebas Neue" pitchFamily="34" charset="0"/>
            </a:endParaRPr>
          </a:p>
        </p:txBody>
      </p:sp>
      <p:sp>
        <p:nvSpPr>
          <p:cNvPr id="7" name="Rectangle 6"/>
          <p:cNvSpPr/>
          <p:nvPr/>
        </p:nvSpPr>
        <p:spPr>
          <a:xfrm>
            <a:off x="323528" y="5539588"/>
            <a:ext cx="8568952" cy="360040"/>
          </a:xfrm>
          <a:prstGeom prst="rect">
            <a:avLst/>
          </a:prstGeom>
          <a:gradFill flip="none" rotWithShape="1">
            <a:gsLst>
              <a:gs pos="0">
                <a:schemeClr val="accent6">
                  <a:lumMod val="75000"/>
                  <a:shade val="30000"/>
                  <a:satMod val="115000"/>
                </a:schemeClr>
              </a:gs>
              <a:gs pos="48000">
                <a:schemeClr val="accent6">
                  <a:lumMod val="75000"/>
                  <a:shade val="67500"/>
                  <a:satMod val="115000"/>
                </a:schemeClr>
              </a:gs>
              <a:gs pos="100000">
                <a:schemeClr val="accent6">
                  <a:shade val="100000"/>
                  <a:satMod val="115000"/>
                  <a:lumMod val="54000"/>
                  <a:lumOff val="46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latin typeface="CartoGothic Std" pitchFamily="34" charset="0"/>
              </a:rPr>
              <a:t>Automation </a:t>
            </a:r>
            <a:r>
              <a:rPr lang="de-DE" dirty="0" err="1" smtClean="0">
                <a:solidFill>
                  <a:schemeClr val="bg1"/>
                </a:solidFill>
                <a:latin typeface="CartoGothic Std" pitchFamily="34" charset="0"/>
              </a:rPr>
              <a:t>support</a:t>
            </a:r>
            <a:endParaRPr lang="en-GB" dirty="0">
              <a:solidFill>
                <a:schemeClr val="bg1"/>
              </a:solidFill>
              <a:latin typeface="CartoGothic Std" pitchFamily="34" charset="0"/>
            </a:endParaRPr>
          </a:p>
        </p:txBody>
      </p:sp>
      <p:sp>
        <p:nvSpPr>
          <p:cNvPr id="8" name="TextBox 7"/>
          <p:cNvSpPr txBox="1"/>
          <p:nvPr/>
        </p:nvSpPr>
        <p:spPr>
          <a:xfrm>
            <a:off x="323528" y="5837202"/>
            <a:ext cx="697627" cy="369332"/>
          </a:xfrm>
          <a:prstGeom prst="rect">
            <a:avLst/>
          </a:prstGeom>
          <a:noFill/>
        </p:spPr>
        <p:txBody>
          <a:bodyPr wrap="none" rtlCol="0">
            <a:spAutoFit/>
          </a:bodyPr>
          <a:lstStyle/>
          <a:p>
            <a:r>
              <a:rPr lang="de-DE" b="1" dirty="0" smtClean="0">
                <a:latin typeface="CartoGothic Std" pitchFamily="34" charset="0"/>
              </a:rPr>
              <a:t>OCR</a:t>
            </a:r>
            <a:endParaRPr lang="en-GB" b="1" dirty="0">
              <a:latin typeface="CartoGothic Std" pitchFamily="34" charset="0"/>
            </a:endParaRPr>
          </a:p>
        </p:txBody>
      </p:sp>
      <p:sp>
        <p:nvSpPr>
          <p:cNvPr id="9" name="TextBox 8"/>
          <p:cNvSpPr txBox="1"/>
          <p:nvPr/>
        </p:nvSpPr>
        <p:spPr>
          <a:xfrm>
            <a:off x="6948264" y="5837202"/>
            <a:ext cx="1944216" cy="369332"/>
          </a:xfrm>
          <a:prstGeom prst="rect">
            <a:avLst/>
          </a:prstGeom>
          <a:noFill/>
        </p:spPr>
        <p:txBody>
          <a:bodyPr wrap="square" rtlCol="0">
            <a:spAutoFit/>
          </a:bodyPr>
          <a:lstStyle/>
          <a:p>
            <a:r>
              <a:rPr lang="de-DE" b="1" dirty="0" err="1" smtClean="0">
                <a:latin typeface="CartoGothic Std" pitchFamily="34" charset="0"/>
              </a:rPr>
              <a:t>Crowdsourcing</a:t>
            </a:r>
            <a:endParaRPr lang="en-GB" b="1" dirty="0">
              <a:latin typeface="CartoGothic Std" pitchFamily="34" charset="0"/>
            </a:endParaRPr>
          </a:p>
        </p:txBody>
      </p:sp>
      <p:sp>
        <p:nvSpPr>
          <p:cNvPr id="12" name="Right Triangle 11"/>
          <p:cNvSpPr/>
          <p:nvPr/>
        </p:nvSpPr>
        <p:spPr>
          <a:xfrm>
            <a:off x="324000" y="4891516"/>
            <a:ext cx="8568952" cy="648072"/>
          </a:xfrm>
          <a:prstGeom prst="rtTriangle">
            <a:avLst/>
          </a:prstGeom>
          <a:gradFill flip="none" rotWithShape="1">
            <a:gsLst>
              <a:gs pos="0">
                <a:schemeClr val="accent6">
                  <a:lumMod val="75000"/>
                  <a:shade val="30000"/>
                  <a:satMod val="115000"/>
                </a:schemeClr>
              </a:gs>
              <a:gs pos="48000">
                <a:schemeClr val="accent6">
                  <a:lumMod val="75000"/>
                  <a:shade val="67500"/>
                  <a:satMod val="115000"/>
                </a:schemeClr>
              </a:gs>
              <a:gs pos="100000">
                <a:schemeClr val="accent6">
                  <a:shade val="100000"/>
                  <a:satMod val="115000"/>
                  <a:lumMod val="54000"/>
                  <a:lumOff val="46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rtoGothic Std" pitchFamily="34" charset="0"/>
            </a:endParaRPr>
          </a:p>
        </p:txBody>
      </p:sp>
      <p:sp>
        <p:nvSpPr>
          <p:cNvPr id="10" name="Rectangle 5"/>
          <p:cNvSpPr/>
          <p:nvPr/>
        </p:nvSpPr>
        <p:spPr>
          <a:xfrm>
            <a:off x="539552" y="1268760"/>
            <a:ext cx="3816424" cy="5760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smtClean="0"/>
              <a:t>Industrial </a:t>
            </a:r>
            <a:r>
              <a:rPr lang="de-DE" sz="2000" b="1" dirty="0" err="1" smtClean="0"/>
              <a:t>imaging</a:t>
            </a:r>
            <a:endParaRPr lang="de-DE" sz="2000" b="1" dirty="0" smtClean="0"/>
          </a:p>
        </p:txBody>
      </p:sp>
      <p:sp>
        <p:nvSpPr>
          <p:cNvPr id="11" name="Rectangle 6"/>
          <p:cNvSpPr/>
          <p:nvPr/>
        </p:nvSpPr>
        <p:spPr>
          <a:xfrm>
            <a:off x="4788024" y="1268760"/>
            <a:ext cx="3888432" cy="5760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smtClean="0"/>
              <a:t>Adaptive </a:t>
            </a:r>
            <a:r>
              <a:rPr lang="de-DE" sz="2000" b="1" dirty="0" err="1" smtClean="0"/>
              <a:t>information</a:t>
            </a:r>
            <a:r>
              <a:rPr lang="de-DE" sz="2000" b="1" dirty="0" smtClean="0"/>
              <a:t> </a:t>
            </a:r>
            <a:r>
              <a:rPr lang="de-DE" sz="2000" b="1" dirty="0" err="1" smtClean="0"/>
              <a:t>extraction</a:t>
            </a:r>
            <a:endParaRPr lang="en-GB" sz="2000" b="1" dirty="0"/>
          </a:p>
        </p:txBody>
      </p:sp>
      <p:pic>
        <p:nvPicPr>
          <p:cNvPr id="13"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1988841"/>
            <a:ext cx="3816424"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024" y="1988840"/>
            <a:ext cx="3816424"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8024" y="1988840"/>
            <a:ext cx="3888432" cy="2661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ktangel 15"/>
          <p:cNvSpPr/>
          <p:nvPr/>
        </p:nvSpPr>
        <p:spPr>
          <a:xfrm>
            <a:off x="5292080" y="6525344"/>
            <a:ext cx="3744416" cy="276999"/>
          </a:xfrm>
          <a:prstGeom prst="rect">
            <a:avLst/>
          </a:prstGeom>
        </p:spPr>
        <p:txBody>
          <a:bodyPr wrap="square">
            <a:spAutoFit/>
          </a:bodyPr>
          <a:lstStyle/>
          <a:p>
            <a:r>
              <a:rPr lang="sv-SE" sz="1200" dirty="0" smtClean="0"/>
              <a:t>Stefan Daume, Naturhistoriska riksmuseet, Stockholm</a:t>
            </a:r>
            <a:endParaRPr lang="sv-SE" sz="1200" dirty="0"/>
          </a:p>
        </p:txBody>
      </p:sp>
    </p:spTree>
    <p:extLst>
      <p:ext uri="{BB962C8B-B14F-4D97-AF65-F5344CB8AC3E}">
        <p14:creationId xmlns:p14="http://schemas.microsoft.com/office/powerpoint/2010/main" val="287537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2"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smtClean="0"/>
              <a:t>The </a:t>
            </a:r>
            <a:r>
              <a:rPr lang="sv-SE" sz="2800" b="1" dirty="0" err="1" smtClean="0"/>
              <a:t>proposed</a:t>
            </a:r>
            <a:r>
              <a:rPr lang="sv-SE" sz="2800" b="1" dirty="0" smtClean="0"/>
              <a:t> </a:t>
            </a:r>
            <a:r>
              <a:rPr lang="sv-SE" sz="2800" b="1" dirty="0" err="1" smtClean="0"/>
              <a:t>future</a:t>
            </a:r>
            <a:r>
              <a:rPr lang="sv-SE" sz="2800" b="1" dirty="0" smtClean="0"/>
              <a:t> </a:t>
            </a:r>
            <a:r>
              <a:rPr lang="sv-SE" sz="2800" b="1" dirty="0" err="1" smtClean="0"/>
              <a:t>digitisation</a:t>
            </a:r>
            <a:r>
              <a:rPr lang="sv-SE" sz="2800" b="1" dirty="0" smtClean="0"/>
              <a:t> process</a:t>
            </a:r>
          </a:p>
          <a:p>
            <a:endParaRPr lang="sv-SE" dirty="0" smtClean="0"/>
          </a:p>
          <a:p>
            <a:endParaRPr lang="sv-SE"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772816"/>
            <a:ext cx="835292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 3"/>
          <p:cNvSpPr/>
          <p:nvPr/>
        </p:nvSpPr>
        <p:spPr>
          <a:xfrm>
            <a:off x="1187624" y="33569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1</a:t>
            </a:r>
            <a:endParaRPr lang="sv-SE" sz="1600" b="1" dirty="0"/>
          </a:p>
        </p:txBody>
      </p:sp>
      <p:sp>
        <p:nvSpPr>
          <p:cNvPr id="7" name="Ellips 6"/>
          <p:cNvSpPr/>
          <p:nvPr/>
        </p:nvSpPr>
        <p:spPr>
          <a:xfrm>
            <a:off x="1403648" y="2204864"/>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3</a:t>
            </a:r>
            <a:endParaRPr lang="sv-SE" sz="1600" b="1" dirty="0"/>
          </a:p>
        </p:txBody>
      </p:sp>
      <p:sp>
        <p:nvSpPr>
          <p:cNvPr id="8" name="Ellips 7"/>
          <p:cNvSpPr/>
          <p:nvPr/>
        </p:nvSpPr>
        <p:spPr>
          <a:xfrm>
            <a:off x="1403648" y="4581128"/>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2</a:t>
            </a:r>
            <a:endParaRPr lang="sv-SE" b="1" dirty="0"/>
          </a:p>
        </p:txBody>
      </p:sp>
      <p:sp>
        <p:nvSpPr>
          <p:cNvPr id="9" name="Ellips 8"/>
          <p:cNvSpPr/>
          <p:nvPr/>
        </p:nvSpPr>
        <p:spPr>
          <a:xfrm>
            <a:off x="1403648" y="5229200"/>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3</a:t>
            </a:r>
            <a:endParaRPr lang="sv-SE" sz="1600" b="1" dirty="0"/>
          </a:p>
        </p:txBody>
      </p:sp>
      <p:sp>
        <p:nvSpPr>
          <p:cNvPr id="10" name="Ellips 9"/>
          <p:cNvSpPr/>
          <p:nvPr/>
        </p:nvSpPr>
        <p:spPr>
          <a:xfrm>
            <a:off x="2051720" y="33569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4</a:t>
            </a:r>
            <a:endParaRPr lang="sv-SE" sz="1600" b="1" dirty="0"/>
          </a:p>
        </p:txBody>
      </p:sp>
      <p:sp>
        <p:nvSpPr>
          <p:cNvPr id="11" name="Ellips 10"/>
          <p:cNvSpPr/>
          <p:nvPr/>
        </p:nvSpPr>
        <p:spPr>
          <a:xfrm>
            <a:off x="3059832" y="3140968"/>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5</a:t>
            </a:r>
            <a:endParaRPr lang="sv-SE" sz="1600" b="1" dirty="0"/>
          </a:p>
        </p:txBody>
      </p:sp>
      <p:sp>
        <p:nvSpPr>
          <p:cNvPr id="12" name="Ellips 11"/>
          <p:cNvSpPr/>
          <p:nvPr/>
        </p:nvSpPr>
        <p:spPr>
          <a:xfrm>
            <a:off x="3059832" y="4149080"/>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5</a:t>
            </a:r>
            <a:endParaRPr lang="sv-SE" sz="1600" b="1" dirty="0"/>
          </a:p>
        </p:txBody>
      </p:sp>
      <p:sp>
        <p:nvSpPr>
          <p:cNvPr id="13" name="Ellips 12"/>
          <p:cNvSpPr/>
          <p:nvPr/>
        </p:nvSpPr>
        <p:spPr>
          <a:xfrm>
            <a:off x="6732240" y="33569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8</a:t>
            </a:r>
            <a:endParaRPr lang="sv-SE" sz="1600" b="1" dirty="0"/>
          </a:p>
        </p:txBody>
      </p:sp>
      <p:sp>
        <p:nvSpPr>
          <p:cNvPr id="14" name="Ellips 13"/>
          <p:cNvSpPr/>
          <p:nvPr/>
        </p:nvSpPr>
        <p:spPr>
          <a:xfrm>
            <a:off x="4067944" y="3645024"/>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6</a:t>
            </a:r>
            <a:endParaRPr lang="sv-SE" sz="1600" b="1" dirty="0"/>
          </a:p>
        </p:txBody>
      </p:sp>
      <p:sp>
        <p:nvSpPr>
          <p:cNvPr id="15" name="Ellips 14"/>
          <p:cNvSpPr/>
          <p:nvPr/>
        </p:nvSpPr>
        <p:spPr>
          <a:xfrm>
            <a:off x="4572000" y="4293096"/>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6</a:t>
            </a:r>
            <a:endParaRPr lang="sv-SE" sz="1600" b="1" dirty="0"/>
          </a:p>
        </p:txBody>
      </p:sp>
      <p:sp>
        <p:nvSpPr>
          <p:cNvPr id="16" name="Ellips 15"/>
          <p:cNvSpPr/>
          <p:nvPr/>
        </p:nvSpPr>
        <p:spPr>
          <a:xfrm>
            <a:off x="5076056" y="33569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6</a:t>
            </a:r>
            <a:endParaRPr lang="sv-SE" sz="1600" b="1" dirty="0"/>
          </a:p>
        </p:txBody>
      </p:sp>
      <p:sp>
        <p:nvSpPr>
          <p:cNvPr id="17" name="Ellips 16"/>
          <p:cNvSpPr/>
          <p:nvPr/>
        </p:nvSpPr>
        <p:spPr>
          <a:xfrm>
            <a:off x="4860032" y="227687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7</a:t>
            </a:r>
            <a:endParaRPr lang="sv-SE" sz="1600" b="1" dirty="0"/>
          </a:p>
        </p:txBody>
      </p:sp>
      <p:sp>
        <p:nvSpPr>
          <p:cNvPr id="18" name="Ellips 17"/>
          <p:cNvSpPr/>
          <p:nvPr/>
        </p:nvSpPr>
        <p:spPr>
          <a:xfrm>
            <a:off x="4932040" y="5085184"/>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7</a:t>
            </a:r>
            <a:endParaRPr lang="sv-SE" sz="1600" b="1" dirty="0"/>
          </a:p>
        </p:txBody>
      </p:sp>
      <p:sp>
        <p:nvSpPr>
          <p:cNvPr id="19" name="Ellips 18"/>
          <p:cNvSpPr/>
          <p:nvPr/>
        </p:nvSpPr>
        <p:spPr>
          <a:xfrm>
            <a:off x="6732240" y="4581128"/>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9</a:t>
            </a:r>
            <a:endParaRPr lang="sv-SE" sz="1600" b="1" dirty="0"/>
          </a:p>
        </p:txBody>
      </p:sp>
      <p:sp>
        <p:nvSpPr>
          <p:cNvPr id="20" name="Ellips 19"/>
          <p:cNvSpPr/>
          <p:nvPr/>
        </p:nvSpPr>
        <p:spPr>
          <a:xfrm>
            <a:off x="6732240" y="5661248"/>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9</a:t>
            </a:r>
            <a:endParaRPr lang="sv-SE" sz="1600" b="1" dirty="0"/>
          </a:p>
        </p:txBody>
      </p:sp>
      <p:sp>
        <p:nvSpPr>
          <p:cNvPr id="21" name="Ellips 20"/>
          <p:cNvSpPr/>
          <p:nvPr/>
        </p:nvSpPr>
        <p:spPr>
          <a:xfrm>
            <a:off x="7596336" y="33569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10</a:t>
            </a:r>
            <a:endParaRPr lang="sv-SE" sz="900" b="1" dirty="0"/>
          </a:p>
        </p:txBody>
      </p:sp>
      <p:sp>
        <p:nvSpPr>
          <p:cNvPr id="22" name="Ellips 21"/>
          <p:cNvSpPr/>
          <p:nvPr/>
        </p:nvSpPr>
        <p:spPr>
          <a:xfrm>
            <a:off x="8532440" y="33569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11</a:t>
            </a:r>
            <a:endParaRPr lang="sv-SE" sz="900" b="1" dirty="0"/>
          </a:p>
        </p:txBody>
      </p:sp>
      <p:sp>
        <p:nvSpPr>
          <p:cNvPr id="23" name="Ellips 22"/>
          <p:cNvSpPr/>
          <p:nvPr/>
        </p:nvSpPr>
        <p:spPr>
          <a:xfrm>
            <a:off x="7956376" y="51571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9</a:t>
            </a:r>
            <a:endParaRPr lang="sv-SE" sz="1600" b="1" dirty="0"/>
          </a:p>
        </p:txBody>
      </p:sp>
    </p:spTree>
    <p:extLst>
      <p:ext uri="{BB962C8B-B14F-4D97-AF65-F5344CB8AC3E}">
        <p14:creationId xmlns:p14="http://schemas.microsoft.com/office/powerpoint/2010/main" val="139598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25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250"/>
                            </p:stCondLst>
                            <p:childTnLst>
                              <p:par>
                                <p:cTn id="35" presetID="1" presetClass="entr" presetSubtype="0" fill="hold" grpId="0" nodeType="afterEffect">
                                  <p:stCondLst>
                                    <p:cond delay="25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250"/>
                                  </p:stCondLst>
                                  <p:childTnLst>
                                    <p:set>
                                      <p:cBhvr>
                                        <p:cTn id="53" dur="1" fill="hold">
                                          <p:stCondLst>
                                            <p:cond delay="0"/>
                                          </p:stCondLst>
                                        </p:cTn>
                                        <p:tgtEl>
                                          <p:spTgt spid="20"/>
                                        </p:tgtEl>
                                        <p:attrNameLst>
                                          <p:attrName>style.visibility</p:attrName>
                                        </p:attrNameLst>
                                      </p:cBhvr>
                                      <p:to>
                                        <p:strVal val="visible"/>
                                      </p:to>
                                    </p:set>
                                  </p:childTnLst>
                                </p:cTn>
                              </p:par>
                            </p:childTnLst>
                          </p:cTn>
                        </p:par>
                        <p:par>
                          <p:cTn id="54" fill="hold">
                            <p:stCondLst>
                              <p:cond delay="250"/>
                            </p:stCondLst>
                            <p:childTnLst>
                              <p:par>
                                <p:cTn id="55" presetID="1" presetClass="entr" presetSubtype="0" fill="hold" grpId="0" nodeType="afterEffect">
                                  <p:stCondLst>
                                    <p:cond delay="25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smtClean="0"/>
              <a:t>Workflow processes</a:t>
            </a:r>
            <a:endParaRPr lang="sv-SE" sz="2800" b="1"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628800"/>
            <a:ext cx="7056784" cy="4704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 4"/>
          <p:cNvSpPr/>
          <p:nvPr/>
        </p:nvSpPr>
        <p:spPr>
          <a:xfrm>
            <a:off x="2555776" y="15567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1</a:t>
            </a:r>
            <a:endParaRPr lang="sv-SE" sz="1600" b="1" dirty="0"/>
          </a:p>
        </p:txBody>
      </p:sp>
      <p:sp>
        <p:nvSpPr>
          <p:cNvPr id="6" name="Ellips 5"/>
          <p:cNvSpPr/>
          <p:nvPr/>
        </p:nvSpPr>
        <p:spPr>
          <a:xfrm>
            <a:off x="5364088" y="15567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2</a:t>
            </a:r>
            <a:endParaRPr lang="sv-SE" b="1" dirty="0"/>
          </a:p>
        </p:txBody>
      </p:sp>
      <p:sp>
        <p:nvSpPr>
          <p:cNvPr id="7" name="Ellips 6"/>
          <p:cNvSpPr/>
          <p:nvPr/>
        </p:nvSpPr>
        <p:spPr>
          <a:xfrm>
            <a:off x="7668344" y="15567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3</a:t>
            </a:r>
            <a:endParaRPr lang="sv-SE" sz="1600" b="1" dirty="0"/>
          </a:p>
        </p:txBody>
      </p:sp>
      <p:sp>
        <p:nvSpPr>
          <p:cNvPr id="8" name="Ellips 7"/>
          <p:cNvSpPr/>
          <p:nvPr/>
        </p:nvSpPr>
        <p:spPr>
          <a:xfrm>
            <a:off x="755576" y="2060848"/>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1a</a:t>
            </a:r>
            <a:endParaRPr lang="sv-SE" sz="900" b="1" dirty="0"/>
          </a:p>
        </p:txBody>
      </p:sp>
      <p:sp>
        <p:nvSpPr>
          <p:cNvPr id="9" name="Ellips 8"/>
          <p:cNvSpPr/>
          <p:nvPr/>
        </p:nvSpPr>
        <p:spPr>
          <a:xfrm>
            <a:off x="755576" y="4149080"/>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1b</a:t>
            </a:r>
            <a:endParaRPr lang="sv-SE" sz="900" b="1" dirty="0"/>
          </a:p>
        </p:txBody>
      </p:sp>
      <p:sp>
        <p:nvSpPr>
          <p:cNvPr id="10" name="Ellips 9"/>
          <p:cNvSpPr/>
          <p:nvPr/>
        </p:nvSpPr>
        <p:spPr>
          <a:xfrm>
            <a:off x="2555776" y="5733256"/>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1c</a:t>
            </a:r>
            <a:endParaRPr lang="sv-SE" sz="900" b="1" dirty="0"/>
          </a:p>
        </p:txBody>
      </p:sp>
      <p:sp>
        <p:nvSpPr>
          <p:cNvPr id="11" name="Ellips 10"/>
          <p:cNvSpPr/>
          <p:nvPr/>
        </p:nvSpPr>
        <p:spPr>
          <a:xfrm>
            <a:off x="4283968" y="1772816"/>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2a</a:t>
            </a:r>
            <a:endParaRPr lang="sv-SE" sz="900" b="1" dirty="0"/>
          </a:p>
        </p:txBody>
      </p:sp>
      <p:sp>
        <p:nvSpPr>
          <p:cNvPr id="12" name="Ellips 11"/>
          <p:cNvSpPr/>
          <p:nvPr/>
        </p:nvSpPr>
        <p:spPr>
          <a:xfrm>
            <a:off x="5436096" y="2924944"/>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2b</a:t>
            </a:r>
            <a:endParaRPr lang="sv-SE" sz="900" b="1" dirty="0"/>
          </a:p>
        </p:txBody>
      </p:sp>
      <p:sp>
        <p:nvSpPr>
          <p:cNvPr id="13" name="Ellips 12"/>
          <p:cNvSpPr/>
          <p:nvPr/>
        </p:nvSpPr>
        <p:spPr>
          <a:xfrm>
            <a:off x="5436096" y="3933056"/>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2c</a:t>
            </a:r>
            <a:endParaRPr lang="sv-SE" sz="1600" b="1" dirty="0"/>
          </a:p>
        </p:txBody>
      </p:sp>
      <p:sp>
        <p:nvSpPr>
          <p:cNvPr id="14" name="Ellips 13"/>
          <p:cNvSpPr/>
          <p:nvPr/>
        </p:nvSpPr>
        <p:spPr>
          <a:xfrm>
            <a:off x="5436096" y="4941168"/>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smtClean="0"/>
              <a:t>2d</a:t>
            </a:r>
            <a:endParaRPr lang="sv-SE" sz="900" b="1" dirty="0"/>
          </a:p>
        </p:txBody>
      </p:sp>
    </p:spTree>
    <p:extLst>
      <p:ext uri="{BB962C8B-B14F-4D97-AF65-F5344CB8AC3E}">
        <p14:creationId xmlns:p14="http://schemas.microsoft.com/office/powerpoint/2010/main" val="132986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err="1" smtClean="0"/>
              <a:t>Transcription</a:t>
            </a:r>
            <a:r>
              <a:rPr lang="sv-SE" sz="2800" b="1" dirty="0" smtClean="0"/>
              <a:t>, </a:t>
            </a:r>
            <a:r>
              <a:rPr lang="sv-SE" sz="2800" b="1" dirty="0" err="1" smtClean="0"/>
              <a:t>Validation</a:t>
            </a:r>
            <a:endParaRPr lang="sv-SE" sz="2800" b="1"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556792"/>
            <a:ext cx="6552728" cy="491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 4"/>
          <p:cNvSpPr/>
          <p:nvPr/>
        </p:nvSpPr>
        <p:spPr>
          <a:xfrm>
            <a:off x="2555776" y="1628800"/>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1</a:t>
            </a:r>
            <a:endParaRPr lang="sv-SE" sz="1600" b="1" dirty="0"/>
          </a:p>
        </p:txBody>
      </p:sp>
      <p:sp>
        <p:nvSpPr>
          <p:cNvPr id="6" name="Ellips 5"/>
          <p:cNvSpPr/>
          <p:nvPr/>
        </p:nvSpPr>
        <p:spPr>
          <a:xfrm>
            <a:off x="2627784" y="3140968"/>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2</a:t>
            </a:r>
            <a:endParaRPr lang="sv-SE" sz="1600" b="1" dirty="0"/>
          </a:p>
        </p:txBody>
      </p:sp>
      <p:sp>
        <p:nvSpPr>
          <p:cNvPr id="7" name="Ellips 6"/>
          <p:cNvSpPr/>
          <p:nvPr/>
        </p:nvSpPr>
        <p:spPr>
          <a:xfrm>
            <a:off x="6804248" y="443711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3</a:t>
            </a:r>
            <a:endParaRPr lang="sv-SE" sz="1600" b="1" dirty="0"/>
          </a:p>
        </p:txBody>
      </p:sp>
      <p:sp>
        <p:nvSpPr>
          <p:cNvPr id="8" name="Ellips 7"/>
          <p:cNvSpPr/>
          <p:nvPr/>
        </p:nvSpPr>
        <p:spPr>
          <a:xfrm>
            <a:off x="7380312" y="2924944"/>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4</a:t>
            </a:r>
            <a:endParaRPr lang="sv-SE" sz="1600" b="1" dirty="0"/>
          </a:p>
        </p:txBody>
      </p:sp>
      <p:sp>
        <p:nvSpPr>
          <p:cNvPr id="9" name="Ellips 8"/>
          <p:cNvSpPr/>
          <p:nvPr/>
        </p:nvSpPr>
        <p:spPr>
          <a:xfrm>
            <a:off x="7164288" y="1700808"/>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5</a:t>
            </a:r>
            <a:endParaRPr lang="sv-SE" sz="1600" b="1" dirty="0"/>
          </a:p>
        </p:txBody>
      </p:sp>
    </p:spTree>
    <p:extLst>
      <p:ext uri="{BB962C8B-B14F-4D97-AF65-F5344CB8AC3E}">
        <p14:creationId xmlns:p14="http://schemas.microsoft.com/office/powerpoint/2010/main" val="139598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smtClean="0"/>
              <a:t>Data Management</a:t>
            </a:r>
            <a:endParaRPr lang="sv-SE" sz="2800" b="1"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628800"/>
            <a:ext cx="633670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677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normAutofit/>
          </a:bodyPr>
          <a:lstStyle/>
          <a:p>
            <a:pPr marL="0" indent="0">
              <a:buNone/>
            </a:pPr>
            <a:r>
              <a:rPr lang="sv-SE" sz="2800" b="1" dirty="0" err="1" smtClean="0"/>
              <a:t>Responsibilities</a:t>
            </a:r>
            <a:r>
              <a:rPr lang="sv-SE" sz="2800" b="1" dirty="0" smtClean="0"/>
              <a:t>; </a:t>
            </a:r>
            <a:r>
              <a:rPr lang="sv-SE" sz="2800" b="1" dirty="0" err="1" smtClean="0"/>
              <a:t>collaborators</a:t>
            </a:r>
            <a:endParaRPr lang="sv-SE" sz="2800" b="1"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556792"/>
            <a:ext cx="702078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343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smtClean="0"/>
              <a:t>eBioColl.se GANT </a:t>
            </a:r>
            <a:r>
              <a:rPr lang="sv-SE" sz="2800" b="1" dirty="0" err="1" smtClean="0"/>
              <a:t>chart</a:t>
            </a:r>
            <a:endParaRPr lang="sv-SE" dirty="0" smtClean="0"/>
          </a:p>
          <a:p>
            <a:endParaRPr lang="sv-SE" dirty="0"/>
          </a:p>
          <a:p>
            <a:endParaRPr lang="sv-SE" dirty="0" smtClean="0"/>
          </a:p>
          <a:p>
            <a:endParaRPr lang="sv-SE" dirty="0"/>
          </a:p>
          <a:p>
            <a:endParaRPr lang="sv-SE" dirty="0" smtClean="0"/>
          </a:p>
          <a:p>
            <a:endParaRPr lang="sv-SE"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556793"/>
            <a:ext cx="7200800" cy="268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4293097"/>
            <a:ext cx="7344816" cy="191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66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smtClean="0"/>
              <a:t>e-BioColl.se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smtClean="0"/>
              <a:t>Present </a:t>
            </a:r>
            <a:r>
              <a:rPr lang="sv-SE" sz="2800" b="1" dirty="0" err="1" smtClean="0"/>
              <a:t>digitisation</a:t>
            </a:r>
            <a:r>
              <a:rPr lang="sv-SE" sz="2800" b="1" dirty="0" smtClean="0"/>
              <a:t> processes in Sweden</a:t>
            </a:r>
          </a:p>
          <a:p>
            <a:pPr marL="0" indent="0">
              <a:buNone/>
            </a:pPr>
            <a:r>
              <a:rPr lang="sv-SE" dirty="0" err="1" smtClean="0"/>
              <a:t>Manually</a:t>
            </a:r>
            <a:r>
              <a:rPr lang="sv-SE" dirty="0" smtClean="0"/>
              <a:t> at </a:t>
            </a:r>
            <a:r>
              <a:rPr lang="sv-SE" dirty="0" err="1" smtClean="0"/>
              <a:t>each</a:t>
            </a:r>
            <a:r>
              <a:rPr lang="sv-SE" dirty="0" smtClean="0"/>
              <a:t> institution; </a:t>
            </a:r>
            <a:r>
              <a:rPr lang="sv-SE" dirty="0" err="1" smtClean="0"/>
              <a:t>complete</a:t>
            </a:r>
            <a:r>
              <a:rPr lang="sv-SE" dirty="0" smtClean="0"/>
              <a:t> process step-by-step</a:t>
            </a:r>
          </a:p>
          <a:p>
            <a:r>
              <a:rPr lang="sv-SE" dirty="0" smtClean="0"/>
              <a:t>Different </a:t>
            </a:r>
            <a:r>
              <a:rPr lang="sv-SE" dirty="0" err="1" smtClean="0"/>
              <a:t>methods</a:t>
            </a:r>
            <a:r>
              <a:rPr lang="sv-SE" dirty="0" smtClean="0"/>
              <a:t> </a:t>
            </a:r>
            <a:r>
              <a:rPr lang="sv-SE" dirty="0" err="1" smtClean="0"/>
              <a:t>according</a:t>
            </a:r>
            <a:r>
              <a:rPr lang="sv-SE" dirty="0" smtClean="0"/>
              <a:t> </a:t>
            </a:r>
            <a:r>
              <a:rPr lang="sv-SE" dirty="0" err="1" smtClean="0"/>
              <a:t>to</a:t>
            </a:r>
            <a:r>
              <a:rPr lang="sv-SE" dirty="0" smtClean="0"/>
              <a:t> specimen </a:t>
            </a:r>
            <a:r>
              <a:rPr lang="sv-SE" dirty="0" err="1" smtClean="0"/>
              <a:t>type</a:t>
            </a:r>
            <a:endParaRPr lang="sv-SE" dirty="0" smtClean="0"/>
          </a:p>
          <a:p>
            <a:r>
              <a:rPr lang="sv-SE" dirty="0" smtClean="0"/>
              <a:t>New accessions and </a:t>
            </a:r>
            <a:r>
              <a:rPr lang="sv-SE" dirty="0" err="1" smtClean="0"/>
              <a:t>types</a:t>
            </a:r>
            <a:r>
              <a:rPr lang="sv-SE" dirty="0" smtClean="0"/>
              <a:t> </a:t>
            </a:r>
            <a:r>
              <a:rPr lang="sv-SE" dirty="0" err="1" smtClean="0"/>
              <a:t>prioritized</a:t>
            </a:r>
            <a:endParaRPr lang="sv-SE" dirty="0"/>
          </a:p>
        </p:txBody>
      </p:sp>
    </p:spTree>
    <p:extLst>
      <p:ext uri="{BB962C8B-B14F-4D97-AF65-F5344CB8AC3E}">
        <p14:creationId xmlns:p14="http://schemas.microsoft.com/office/powerpoint/2010/main" val="3093078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err="1" smtClean="0"/>
              <a:t>Application</a:t>
            </a:r>
            <a:r>
              <a:rPr lang="sv-SE" sz="2800" b="1" dirty="0" smtClean="0"/>
              <a:t> </a:t>
            </a:r>
            <a:r>
              <a:rPr lang="sv-SE" sz="2800" b="1" dirty="0" err="1" smtClean="0"/>
              <a:t>approval</a:t>
            </a:r>
            <a:r>
              <a:rPr lang="sv-SE" sz="2800" b="1" dirty="0" smtClean="0"/>
              <a:t>?</a:t>
            </a:r>
          </a:p>
          <a:p>
            <a:r>
              <a:rPr lang="sv-SE" dirty="0" smtClean="0"/>
              <a:t>7 november 2014</a:t>
            </a:r>
          </a:p>
          <a:p>
            <a:r>
              <a:rPr lang="sv-SE" dirty="0" smtClean="0"/>
              <a:t>Start </a:t>
            </a:r>
            <a:r>
              <a:rPr lang="sv-SE" dirty="0" err="1" smtClean="0"/>
              <a:t>possible</a:t>
            </a:r>
            <a:r>
              <a:rPr lang="sv-SE" dirty="0" smtClean="0"/>
              <a:t> </a:t>
            </a:r>
            <a:r>
              <a:rPr lang="sv-SE" dirty="0" err="1" smtClean="0"/>
              <a:t>January</a:t>
            </a:r>
            <a:r>
              <a:rPr lang="sv-SE" dirty="0" smtClean="0"/>
              <a:t> 2015</a:t>
            </a:r>
          </a:p>
          <a:p>
            <a:r>
              <a:rPr lang="sv-SE" dirty="0" smtClean="0"/>
              <a:t>If not; </a:t>
            </a:r>
            <a:r>
              <a:rPr lang="sv-SE" dirty="0" err="1" smtClean="0"/>
              <a:t>repeated</a:t>
            </a:r>
            <a:r>
              <a:rPr lang="sv-SE" dirty="0" smtClean="0"/>
              <a:t> </a:t>
            </a:r>
            <a:r>
              <a:rPr lang="sv-SE" dirty="0" err="1" smtClean="0"/>
              <a:t>application</a:t>
            </a:r>
            <a:r>
              <a:rPr lang="sv-SE" dirty="0" smtClean="0"/>
              <a:t> in 2015?</a:t>
            </a:r>
          </a:p>
          <a:p>
            <a:r>
              <a:rPr lang="sv-SE" dirty="0" smtClean="0"/>
              <a:t>If not; </a:t>
            </a:r>
            <a:r>
              <a:rPr lang="sv-SE" dirty="0" err="1" smtClean="0"/>
              <a:t>increased</a:t>
            </a:r>
            <a:r>
              <a:rPr lang="sv-SE" dirty="0" smtClean="0"/>
              <a:t> </a:t>
            </a:r>
            <a:r>
              <a:rPr lang="sv-SE" dirty="0" err="1" smtClean="0"/>
              <a:t>application</a:t>
            </a:r>
            <a:r>
              <a:rPr lang="sv-SE" dirty="0" smtClean="0"/>
              <a:t> in 2015/2016?</a:t>
            </a:r>
          </a:p>
          <a:p>
            <a:r>
              <a:rPr lang="sv-SE" dirty="0" smtClean="0"/>
              <a:t>If not; </a:t>
            </a:r>
            <a:r>
              <a:rPr lang="sv-SE" dirty="0" err="1" smtClean="0"/>
              <a:t>participant</a:t>
            </a:r>
            <a:r>
              <a:rPr lang="sv-SE" dirty="0" smtClean="0"/>
              <a:t> in </a:t>
            </a:r>
            <a:r>
              <a:rPr lang="sv-SE" dirty="0" err="1" smtClean="0"/>
              <a:t>other</a:t>
            </a:r>
            <a:r>
              <a:rPr lang="sv-SE" dirty="0" smtClean="0"/>
              <a:t> </a:t>
            </a:r>
            <a:r>
              <a:rPr lang="sv-SE" dirty="0" err="1" smtClean="0"/>
              <a:t>collaborative</a:t>
            </a:r>
            <a:r>
              <a:rPr lang="sv-SE" dirty="0" smtClean="0"/>
              <a:t> </a:t>
            </a:r>
            <a:r>
              <a:rPr lang="sv-SE" dirty="0" err="1" smtClean="0"/>
              <a:t>effort</a:t>
            </a:r>
            <a:r>
              <a:rPr lang="sv-SE" dirty="0" smtClean="0"/>
              <a:t> 2014, 2015, 2016..?</a:t>
            </a:r>
            <a:endParaRPr lang="sv-SE" dirty="0"/>
          </a:p>
          <a:p>
            <a:endParaRPr lang="sv-SE" dirty="0"/>
          </a:p>
        </p:txBody>
      </p:sp>
    </p:spTree>
    <p:extLst>
      <p:ext uri="{BB962C8B-B14F-4D97-AF65-F5344CB8AC3E}">
        <p14:creationId xmlns:p14="http://schemas.microsoft.com/office/powerpoint/2010/main" val="76922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r>
              <a:rPr lang="sv-SE" dirty="0"/>
              <a:t>DEDDI? </a:t>
            </a:r>
            <a:r>
              <a:rPr lang="sv-SE" dirty="0" smtClean="0"/>
              <a:t>(Design </a:t>
            </a:r>
            <a:r>
              <a:rPr lang="sv-SE" dirty="0" err="1"/>
              <a:t>of</a:t>
            </a:r>
            <a:r>
              <a:rPr lang="sv-SE" dirty="0"/>
              <a:t> a </a:t>
            </a:r>
            <a:r>
              <a:rPr lang="sv-SE" dirty="0" err="1"/>
              <a:t>European</a:t>
            </a:r>
            <a:r>
              <a:rPr lang="sv-SE" dirty="0"/>
              <a:t> </a:t>
            </a:r>
            <a:r>
              <a:rPr lang="sv-SE" dirty="0" err="1"/>
              <a:t>Distributed</a:t>
            </a:r>
            <a:r>
              <a:rPr lang="sv-SE" dirty="0"/>
              <a:t> </a:t>
            </a:r>
            <a:r>
              <a:rPr lang="sv-SE" dirty="0" err="1"/>
              <a:t>Digitisation</a:t>
            </a:r>
            <a:r>
              <a:rPr lang="sv-SE" dirty="0"/>
              <a:t> </a:t>
            </a:r>
            <a:r>
              <a:rPr lang="sv-SE" dirty="0" err="1"/>
              <a:t>Infrastructure</a:t>
            </a:r>
            <a:r>
              <a:rPr lang="sv-SE" dirty="0"/>
              <a:t> for </a:t>
            </a:r>
            <a:r>
              <a:rPr lang="sv-SE" dirty="0" err="1"/>
              <a:t>Natural</a:t>
            </a:r>
            <a:r>
              <a:rPr lang="sv-SE" dirty="0"/>
              <a:t> </a:t>
            </a:r>
            <a:r>
              <a:rPr lang="sv-SE" dirty="0" err="1"/>
              <a:t>Heritage</a:t>
            </a:r>
            <a:r>
              <a:rPr lang="sv-SE" dirty="0" smtClean="0"/>
              <a:t>)</a:t>
            </a:r>
          </a:p>
          <a:p>
            <a:pPr>
              <a:lnSpc>
                <a:spcPct val="110000"/>
              </a:lnSpc>
              <a:spcBef>
                <a:spcPts val="0"/>
              </a:spcBef>
            </a:pPr>
            <a:r>
              <a:rPr lang="sv-SE" sz="1200" dirty="0"/>
              <a:t>Partners:</a:t>
            </a:r>
          </a:p>
          <a:p>
            <a:pPr lvl="1">
              <a:lnSpc>
                <a:spcPct val="110000"/>
              </a:lnSpc>
              <a:spcBef>
                <a:spcPts val="0"/>
              </a:spcBef>
            </a:pPr>
            <a:r>
              <a:rPr lang="sv-SE" sz="1200" dirty="0"/>
              <a:t>CETAF: </a:t>
            </a:r>
            <a:r>
              <a:rPr lang="sv-SE" sz="1200" dirty="0" err="1"/>
              <a:t>Consortium</a:t>
            </a:r>
            <a:r>
              <a:rPr lang="sv-SE" sz="1200" dirty="0"/>
              <a:t> </a:t>
            </a:r>
            <a:r>
              <a:rPr lang="sv-SE" sz="1200" dirty="0" err="1"/>
              <a:t>of</a:t>
            </a:r>
            <a:r>
              <a:rPr lang="sv-SE" sz="1200" dirty="0"/>
              <a:t> </a:t>
            </a:r>
            <a:r>
              <a:rPr lang="sv-SE" sz="1200" dirty="0" err="1"/>
              <a:t>European</a:t>
            </a:r>
            <a:r>
              <a:rPr lang="sv-SE" sz="1200" dirty="0"/>
              <a:t> </a:t>
            </a:r>
            <a:r>
              <a:rPr lang="sv-SE" sz="1200" dirty="0" err="1"/>
              <a:t>Taxonomic</a:t>
            </a:r>
            <a:r>
              <a:rPr lang="sv-SE" sz="1200" dirty="0"/>
              <a:t> </a:t>
            </a:r>
            <a:r>
              <a:rPr lang="sv-SE" sz="1200" dirty="0" err="1"/>
              <a:t>Facilities</a:t>
            </a:r>
            <a:r>
              <a:rPr lang="sv-SE" sz="1200" dirty="0"/>
              <a:t>, Brussels, </a:t>
            </a:r>
            <a:r>
              <a:rPr lang="sv-SE" sz="1200" dirty="0" err="1"/>
              <a:t>Belgium</a:t>
            </a:r>
            <a:endParaRPr lang="sv-SE" sz="1200" dirty="0"/>
          </a:p>
          <a:p>
            <a:pPr lvl="1">
              <a:lnSpc>
                <a:spcPct val="110000"/>
              </a:lnSpc>
              <a:spcBef>
                <a:spcPts val="0"/>
              </a:spcBef>
            </a:pPr>
            <a:r>
              <a:rPr lang="sv-SE" sz="1200" dirty="0"/>
              <a:t>IICT: </a:t>
            </a:r>
            <a:r>
              <a:rPr lang="sv-SE" sz="1200" dirty="0" err="1"/>
              <a:t>Instituto</a:t>
            </a:r>
            <a:r>
              <a:rPr lang="sv-SE" sz="1200" dirty="0"/>
              <a:t> de </a:t>
            </a:r>
            <a:r>
              <a:rPr lang="sv-SE" sz="1200" dirty="0" err="1"/>
              <a:t>Investigação</a:t>
            </a:r>
            <a:r>
              <a:rPr lang="sv-SE" sz="1200" dirty="0"/>
              <a:t> </a:t>
            </a:r>
            <a:r>
              <a:rPr lang="sv-SE" sz="1200" dirty="0" err="1"/>
              <a:t>Científica</a:t>
            </a:r>
            <a:r>
              <a:rPr lang="sv-SE" sz="1200" dirty="0"/>
              <a:t> </a:t>
            </a:r>
            <a:r>
              <a:rPr lang="sv-SE" sz="1200" dirty="0" err="1"/>
              <a:t>Tropical</a:t>
            </a:r>
            <a:r>
              <a:rPr lang="sv-SE" sz="1200" dirty="0"/>
              <a:t>, Lisboa, Portugal (GBIF PT)</a:t>
            </a:r>
          </a:p>
          <a:p>
            <a:pPr lvl="1">
              <a:lnSpc>
                <a:spcPct val="110000"/>
              </a:lnSpc>
              <a:spcBef>
                <a:spcPts val="0"/>
              </a:spcBef>
            </a:pPr>
            <a:r>
              <a:rPr lang="sv-SE" sz="1200" dirty="0"/>
              <a:t>IBSAS: </a:t>
            </a:r>
            <a:r>
              <a:rPr lang="sv-SE" sz="1200" dirty="0" err="1"/>
              <a:t>Institute</a:t>
            </a:r>
            <a:r>
              <a:rPr lang="sv-SE" sz="1200" dirty="0"/>
              <a:t> </a:t>
            </a:r>
            <a:r>
              <a:rPr lang="sv-SE" sz="1200" dirty="0" err="1"/>
              <a:t>of</a:t>
            </a:r>
            <a:r>
              <a:rPr lang="sv-SE" sz="1200" dirty="0"/>
              <a:t> </a:t>
            </a:r>
            <a:r>
              <a:rPr lang="sv-SE" sz="1200" dirty="0" err="1"/>
              <a:t>Botany</a:t>
            </a:r>
            <a:r>
              <a:rPr lang="sv-SE" sz="1200" dirty="0"/>
              <a:t>, Slovak Academy </a:t>
            </a:r>
            <a:r>
              <a:rPr lang="sv-SE" sz="1200" dirty="0" err="1"/>
              <a:t>of</a:t>
            </a:r>
            <a:r>
              <a:rPr lang="sv-SE" sz="1200" dirty="0"/>
              <a:t> Sciences, Bratislava, </a:t>
            </a:r>
            <a:r>
              <a:rPr lang="sv-SE" sz="1200" dirty="0" err="1"/>
              <a:t>Slovakia</a:t>
            </a:r>
            <a:r>
              <a:rPr lang="sv-SE" sz="1200" dirty="0"/>
              <a:t> (GBIF SK)</a:t>
            </a:r>
          </a:p>
          <a:p>
            <a:pPr lvl="1">
              <a:lnSpc>
                <a:spcPct val="110000"/>
              </a:lnSpc>
              <a:spcBef>
                <a:spcPts val="0"/>
              </a:spcBef>
            </a:pPr>
            <a:r>
              <a:rPr lang="sv-SE" sz="1200" dirty="0"/>
              <a:t>FUB-BGBM: </a:t>
            </a:r>
            <a:r>
              <a:rPr lang="sv-SE" sz="1200" dirty="0" err="1"/>
              <a:t>Botanic</a:t>
            </a:r>
            <a:r>
              <a:rPr lang="sv-SE" sz="1200" dirty="0"/>
              <a:t> Garden and </a:t>
            </a:r>
            <a:r>
              <a:rPr lang="sv-SE" sz="1200" dirty="0" err="1"/>
              <a:t>Botanical</a:t>
            </a:r>
            <a:r>
              <a:rPr lang="sv-SE" sz="1200" dirty="0"/>
              <a:t> Museum, </a:t>
            </a:r>
            <a:r>
              <a:rPr lang="sv-SE" sz="1200" dirty="0" err="1"/>
              <a:t>Freie</a:t>
            </a:r>
            <a:r>
              <a:rPr lang="sv-SE" sz="1200" dirty="0"/>
              <a:t> </a:t>
            </a:r>
            <a:r>
              <a:rPr lang="sv-SE" sz="1200" dirty="0" err="1"/>
              <a:t>Universität</a:t>
            </a:r>
            <a:r>
              <a:rPr lang="sv-SE" sz="1200" dirty="0"/>
              <a:t> Berlin, </a:t>
            </a:r>
            <a:r>
              <a:rPr lang="sv-SE" sz="1200" dirty="0" err="1"/>
              <a:t>Germany</a:t>
            </a:r>
            <a:r>
              <a:rPr lang="sv-SE" sz="1200" dirty="0"/>
              <a:t> (GBIF DE)</a:t>
            </a:r>
          </a:p>
          <a:p>
            <a:pPr lvl="1">
              <a:lnSpc>
                <a:spcPct val="110000"/>
              </a:lnSpc>
              <a:spcBef>
                <a:spcPts val="0"/>
              </a:spcBef>
            </a:pPr>
            <a:r>
              <a:rPr lang="sv-SE" sz="1200" dirty="0" err="1"/>
              <a:t>MfN</a:t>
            </a:r>
            <a:r>
              <a:rPr lang="sv-SE" sz="1200" dirty="0"/>
              <a:t>: Museum </a:t>
            </a:r>
            <a:r>
              <a:rPr lang="sv-SE" sz="1200" dirty="0" err="1"/>
              <a:t>für</a:t>
            </a:r>
            <a:r>
              <a:rPr lang="sv-SE" sz="1200" dirty="0"/>
              <a:t> </a:t>
            </a:r>
            <a:r>
              <a:rPr lang="sv-SE" sz="1200" dirty="0" err="1"/>
              <a:t>Naturkunde</a:t>
            </a:r>
            <a:r>
              <a:rPr lang="sv-SE" sz="1200" dirty="0"/>
              <a:t>, Berlin, </a:t>
            </a:r>
            <a:r>
              <a:rPr lang="sv-SE" sz="1200" dirty="0" err="1"/>
              <a:t>Germany</a:t>
            </a:r>
            <a:endParaRPr lang="sv-SE" sz="1200" dirty="0"/>
          </a:p>
          <a:p>
            <a:pPr lvl="1">
              <a:lnSpc>
                <a:spcPct val="110000"/>
              </a:lnSpc>
              <a:spcBef>
                <a:spcPts val="0"/>
              </a:spcBef>
            </a:pPr>
            <a:r>
              <a:rPr lang="sv-SE" sz="1200" dirty="0"/>
              <a:t>NBC: Naturalis </a:t>
            </a:r>
            <a:r>
              <a:rPr lang="sv-SE" sz="1200" dirty="0" err="1"/>
              <a:t>Biodiversity</a:t>
            </a:r>
            <a:r>
              <a:rPr lang="sv-SE" sz="1200" dirty="0"/>
              <a:t> Center, Leiden, the </a:t>
            </a:r>
            <a:r>
              <a:rPr lang="sv-SE" sz="1200" dirty="0" err="1"/>
              <a:t>Netherlands</a:t>
            </a:r>
            <a:r>
              <a:rPr lang="sv-SE" sz="1200" dirty="0"/>
              <a:t> (GBIF NL)</a:t>
            </a:r>
          </a:p>
          <a:p>
            <a:pPr lvl="1">
              <a:lnSpc>
                <a:spcPct val="110000"/>
              </a:lnSpc>
              <a:spcBef>
                <a:spcPts val="0"/>
              </a:spcBef>
            </a:pPr>
            <a:r>
              <a:rPr lang="sv-SE" sz="1200" dirty="0"/>
              <a:t>NHM: </a:t>
            </a:r>
            <a:r>
              <a:rPr lang="sv-SE" sz="1200" dirty="0" err="1"/>
              <a:t>Natural</a:t>
            </a:r>
            <a:r>
              <a:rPr lang="sv-SE" sz="1200" dirty="0"/>
              <a:t> </a:t>
            </a:r>
            <a:r>
              <a:rPr lang="sv-SE" sz="1200" dirty="0" err="1"/>
              <a:t>History</a:t>
            </a:r>
            <a:r>
              <a:rPr lang="sv-SE" sz="1200" dirty="0"/>
              <a:t> Museum, London, UK</a:t>
            </a:r>
          </a:p>
          <a:p>
            <a:pPr lvl="1">
              <a:lnSpc>
                <a:spcPct val="110000"/>
              </a:lnSpc>
              <a:spcBef>
                <a:spcPts val="0"/>
              </a:spcBef>
            </a:pPr>
            <a:r>
              <a:rPr lang="sv-SE" sz="1200" dirty="0"/>
              <a:t>NRM: Swedish Museum </a:t>
            </a:r>
            <a:r>
              <a:rPr lang="sv-SE" sz="1200" dirty="0" err="1"/>
              <a:t>of</a:t>
            </a:r>
            <a:r>
              <a:rPr lang="sv-SE" sz="1200" dirty="0"/>
              <a:t> </a:t>
            </a:r>
            <a:r>
              <a:rPr lang="sv-SE" sz="1200" dirty="0" err="1"/>
              <a:t>Natural</a:t>
            </a:r>
            <a:r>
              <a:rPr lang="sv-SE" sz="1200" dirty="0"/>
              <a:t> </a:t>
            </a:r>
            <a:r>
              <a:rPr lang="sv-SE" sz="1200" dirty="0" err="1"/>
              <a:t>History</a:t>
            </a:r>
            <a:r>
              <a:rPr lang="sv-SE" sz="1200" dirty="0"/>
              <a:t>, Stockholm (GBIF SE)</a:t>
            </a:r>
          </a:p>
          <a:p>
            <a:pPr lvl="1">
              <a:lnSpc>
                <a:spcPct val="110000"/>
              </a:lnSpc>
              <a:spcBef>
                <a:spcPts val="0"/>
              </a:spcBef>
            </a:pPr>
            <a:r>
              <a:rPr lang="sv-SE" sz="1200" dirty="0"/>
              <a:t>RBGK: Royal </a:t>
            </a:r>
            <a:r>
              <a:rPr lang="sv-SE" sz="1200" dirty="0" err="1"/>
              <a:t>Botanic</a:t>
            </a:r>
            <a:r>
              <a:rPr lang="sv-SE" sz="1200" dirty="0"/>
              <a:t> Gardens, </a:t>
            </a:r>
            <a:r>
              <a:rPr lang="sv-SE" sz="1200" dirty="0" err="1"/>
              <a:t>Kew</a:t>
            </a:r>
            <a:r>
              <a:rPr lang="sv-SE" sz="1200" dirty="0"/>
              <a:t>, UK</a:t>
            </a:r>
          </a:p>
          <a:p>
            <a:pPr lvl="1">
              <a:lnSpc>
                <a:spcPct val="110000"/>
              </a:lnSpc>
              <a:spcBef>
                <a:spcPts val="0"/>
              </a:spcBef>
            </a:pPr>
            <a:r>
              <a:rPr lang="sv-SE" sz="1200" dirty="0"/>
              <a:t>SP2000: Species 2000 / </a:t>
            </a:r>
            <a:r>
              <a:rPr lang="sv-SE" sz="1200" dirty="0" err="1"/>
              <a:t>Catalogue</a:t>
            </a:r>
            <a:r>
              <a:rPr lang="sv-SE" sz="1200" dirty="0"/>
              <a:t> </a:t>
            </a:r>
            <a:r>
              <a:rPr lang="sv-SE" sz="1200" dirty="0" err="1"/>
              <a:t>of</a:t>
            </a:r>
            <a:r>
              <a:rPr lang="sv-SE" sz="1200" dirty="0"/>
              <a:t> Life </a:t>
            </a:r>
            <a:r>
              <a:rPr lang="sv-SE" sz="1200" dirty="0" err="1"/>
              <a:t>Secretariat</a:t>
            </a:r>
            <a:r>
              <a:rPr lang="sv-SE" sz="1200" dirty="0"/>
              <a:t>, Leiden, the </a:t>
            </a:r>
            <a:r>
              <a:rPr lang="sv-SE" sz="1200" dirty="0" err="1"/>
              <a:t>Netherlands</a:t>
            </a:r>
            <a:r>
              <a:rPr lang="sv-SE" sz="1200" dirty="0"/>
              <a:t> (GBIF SP2000)</a:t>
            </a:r>
          </a:p>
          <a:p>
            <a:pPr lvl="1">
              <a:lnSpc>
                <a:spcPct val="110000"/>
              </a:lnSpc>
              <a:spcBef>
                <a:spcPts val="0"/>
              </a:spcBef>
            </a:pPr>
            <a:r>
              <a:rPr lang="sv-SE" sz="1200" b="1" dirty="0"/>
              <a:t>UEF</a:t>
            </a:r>
            <a:r>
              <a:rPr lang="sv-SE" sz="1200" dirty="0"/>
              <a:t>: </a:t>
            </a:r>
            <a:r>
              <a:rPr lang="sv-SE" sz="1200" dirty="0" err="1"/>
              <a:t>Digitarium</a:t>
            </a:r>
            <a:r>
              <a:rPr lang="sv-SE" sz="1200" dirty="0"/>
              <a:t>, University </a:t>
            </a:r>
            <a:r>
              <a:rPr lang="sv-SE" sz="1200" dirty="0" err="1"/>
              <a:t>of</a:t>
            </a:r>
            <a:r>
              <a:rPr lang="sv-SE" sz="1200" dirty="0"/>
              <a:t> Eastern Finland, Joensuu</a:t>
            </a:r>
          </a:p>
          <a:p>
            <a:pPr lvl="1">
              <a:lnSpc>
                <a:spcPct val="110000"/>
              </a:lnSpc>
              <a:spcBef>
                <a:spcPts val="0"/>
              </a:spcBef>
            </a:pPr>
            <a:r>
              <a:rPr lang="sv-SE" sz="1200" dirty="0" err="1" smtClean="0"/>
              <a:t>AUTh</a:t>
            </a:r>
            <a:r>
              <a:rPr lang="sv-SE" sz="1200" dirty="0"/>
              <a:t>: </a:t>
            </a:r>
            <a:r>
              <a:rPr lang="sv-SE" sz="1200" dirty="0" err="1"/>
              <a:t>Aristotle</a:t>
            </a:r>
            <a:r>
              <a:rPr lang="sv-SE" sz="1200" dirty="0"/>
              <a:t> University, Thessaloniki, </a:t>
            </a:r>
            <a:r>
              <a:rPr lang="sv-SE" sz="1200" dirty="0" err="1" smtClean="0"/>
              <a:t>Greece</a:t>
            </a:r>
            <a:endParaRPr lang="sv-SE" sz="1200" dirty="0" smtClean="0"/>
          </a:p>
          <a:p>
            <a:pPr lvl="1">
              <a:lnSpc>
                <a:spcPct val="110000"/>
              </a:lnSpc>
              <a:spcBef>
                <a:spcPts val="0"/>
              </a:spcBef>
            </a:pPr>
            <a:r>
              <a:rPr lang="en-US" sz="1200" dirty="0" smtClean="0"/>
              <a:t>INES</a:t>
            </a:r>
            <a:r>
              <a:rPr lang="en-US" sz="1200" dirty="0"/>
              <a:t>, </a:t>
            </a:r>
            <a:r>
              <a:rPr lang="en-US" sz="1200" dirty="0" smtClean="0"/>
              <a:t>Supercomputer (Centre </a:t>
            </a:r>
            <a:r>
              <a:rPr lang="en-US" sz="1200" dirty="0" err="1" smtClean="0"/>
              <a:t>Informatique</a:t>
            </a:r>
            <a:r>
              <a:rPr lang="en-US" sz="1200" dirty="0" smtClean="0"/>
              <a:t> National de </a:t>
            </a:r>
            <a:r>
              <a:rPr lang="en-US" sz="1200" dirty="0" err="1" smtClean="0"/>
              <a:t>l`Einseignement</a:t>
            </a:r>
            <a:r>
              <a:rPr lang="en-US" sz="1200" dirty="0" smtClean="0"/>
              <a:t> </a:t>
            </a:r>
            <a:r>
              <a:rPr lang="en-US" sz="1200" dirty="0" err="1" smtClean="0"/>
              <a:t>Supèrieure</a:t>
            </a:r>
            <a:r>
              <a:rPr lang="en-US" sz="1200" dirty="0" smtClean="0"/>
              <a:t>), France</a:t>
            </a:r>
            <a:endParaRPr lang="sv-SE" sz="1200" dirty="0" smtClean="0"/>
          </a:p>
          <a:p>
            <a:pPr marL="0" indent="0">
              <a:buNone/>
            </a:pPr>
            <a:endParaRPr lang="sv-SE" sz="1200" dirty="0"/>
          </a:p>
          <a:p>
            <a:endParaRPr lang="sv-SE" dirty="0" smtClean="0"/>
          </a:p>
        </p:txBody>
      </p:sp>
      <p:sp>
        <p:nvSpPr>
          <p:cNvPr id="4" name="Rektangel 3"/>
          <p:cNvSpPr/>
          <p:nvPr/>
        </p:nvSpPr>
        <p:spPr>
          <a:xfrm rot="20478231">
            <a:off x="810728" y="2517907"/>
            <a:ext cx="7666560" cy="1606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Design of a European </a:t>
            </a:r>
            <a:r>
              <a:rPr lang="en-GB" sz="2800" b="1" dirty="0" smtClean="0"/>
              <a:t>Distributed Digitisation </a:t>
            </a:r>
          </a:p>
          <a:p>
            <a:pPr algn="ctr"/>
            <a:r>
              <a:rPr lang="en-GB" sz="2800" b="1" dirty="0" smtClean="0"/>
              <a:t>Infrastructure </a:t>
            </a:r>
            <a:r>
              <a:rPr lang="en-GB" sz="2800" b="1" dirty="0"/>
              <a:t>for </a:t>
            </a:r>
            <a:r>
              <a:rPr lang="en-GB" sz="2800" b="1" dirty="0" smtClean="0"/>
              <a:t>Natural Heritage</a:t>
            </a:r>
            <a:endParaRPr lang="sv-SE" sz="2800" b="1" dirty="0"/>
          </a:p>
        </p:txBody>
      </p:sp>
    </p:spTree>
    <p:extLst>
      <p:ext uri="{BB962C8B-B14F-4D97-AF65-F5344CB8AC3E}">
        <p14:creationId xmlns:p14="http://schemas.microsoft.com/office/powerpoint/2010/main" val="2986781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r>
              <a:rPr lang="sv-SE" dirty="0" smtClean="0"/>
              <a:t>DEDDI? N.b. Research </a:t>
            </a:r>
            <a:r>
              <a:rPr lang="sv-SE" dirty="0" err="1" smtClean="0"/>
              <a:t>infrastructure</a:t>
            </a:r>
            <a:r>
              <a:rPr lang="sv-SE" dirty="0" smtClean="0"/>
              <a:t> </a:t>
            </a:r>
            <a:r>
              <a:rPr lang="sv-SE" u="sng" dirty="0" smtClean="0"/>
              <a:t>design</a:t>
            </a:r>
            <a:r>
              <a:rPr lang="sv-SE" dirty="0" smtClean="0"/>
              <a:t>..!</a:t>
            </a:r>
            <a:endParaRPr lang="sv-SE" dirty="0"/>
          </a:p>
          <a:p>
            <a:endParaRPr lang="sv-SE"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1772816"/>
            <a:ext cx="6121400"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05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r>
              <a:rPr lang="sv-SE" dirty="0" smtClean="0"/>
              <a:t>DEDDI? </a:t>
            </a:r>
            <a:r>
              <a:rPr lang="sv-SE" sz="1600" dirty="0" smtClean="0"/>
              <a:t>(WP1 + 7-9 Project Management)</a:t>
            </a:r>
          </a:p>
          <a:p>
            <a:r>
              <a:rPr lang="sv-SE" b="1" dirty="0" smtClean="0"/>
              <a:t>WP2 (CETAF): </a:t>
            </a:r>
            <a:r>
              <a:rPr lang="sv-SE" b="1" dirty="0" err="1" smtClean="0"/>
              <a:t>Societal</a:t>
            </a:r>
            <a:r>
              <a:rPr lang="sv-SE" b="1" dirty="0" smtClean="0"/>
              <a:t> </a:t>
            </a:r>
            <a:r>
              <a:rPr lang="sv-SE" b="1" dirty="0" err="1" smtClean="0"/>
              <a:t>impact</a:t>
            </a:r>
            <a:r>
              <a:rPr lang="sv-SE" b="1" dirty="0" smtClean="0"/>
              <a:t> (Dissemination) and </a:t>
            </a:r>
            <a:r>
              <a:rPr lang="sv-SE" b="1" dirty="0" err="1" smtClean="0"/>
              <a:t>outreach</a:t>
            </a:r>
            <a:r>
              <a:rPr lang="sv-SE" b="1" dirty="0" smtClean="0"/>
              <a:t>)</a:t>
            </a:r>
          </a:p>
          <a:p>
            <a:pPr lvl="1"/>
            <a:r>
              <a:rPr lang="sv-SE" dirty="0" smtClean="0"/>
              <a:t>Communication </a:t>
            </a:r>
            <a:r>
              <a:rPr lang="sv-SE" dirty="0" err="1" smtClean="0"/>
              <a:t>strategy</a:t>
            </a:r>
            <a:endParaRPr lang="sv-SE" dirty="0" smtClean="0"/>
          </a:p>
          <a:p>
            <a:pPr lvl="1"/>
            <a:r>
              <a:rPr lang="sv-SE" dirty="0" smtClean="0"/>
              <a:t>Communication </a:t>
            </a:r>
            <a:r>
              <a:rPr lang="sv-SE" dirty="0" err="1" smtClean="0"/>
              <a:t>platform</a:t>
            </a:r>
            <a:endParaRPr lang="sv-SE" dirty="0" smtClean="0"/>
          </a:p>
          <a:p>
            <a:pPr lvl="1"/>
            <a:r>
              <a:rPr lang="sv-SE" dirty="0" err="1" smtClean="0"/>
              <a:t>Networking</a:t>
            </a:r>
            <a:r>
              <a:rPr lang="sv-SE" dirty="0" smtClean="0"/>
              <a:t> actions</a:t>
            </a:r>
          </a:p>
          <a:p>
            <a:pPr lvl="1"/>
            <a:r>
              <a:rPr lang="sv-SE" dirty="0" err="1" smtClean="0"/>
              <a:t>Linking</a:t>
            </a:r>
            <a:r>
              <a:rPr lang="sv-SE" dirty="0" smtClean="0"/>
              <a:t> </a:t>
            </a:r>
            <a:r>
              <a:rPr lang="sv-SE" dirty="0" err="1" smtClean="0"/>
              <a:t>with</a:t>
            </a:r>
            <a:r>
              <a:rPr lang="sv-SE" dirty="0" smtClean="0"/>
              <a:t> </a:t>
            </a:r>
            <a:r>
              <a:rPr lang="sv-SE" dirty="0" err="1" smtClean="0"/>
              <a:t>cultural</a:t>
            </a:r>
            <a:r>
              <a:rPr lang="sv-SE" dirty="0" smtClean="0"/>
              <a:t> </a:t>
            </a:r>
            <a:r>
              <a:rPr lang="sv-SE" dirty="0" err="1" smtClean="0"/>
              <a:t>heritage</a:t>
            </a:r>
            <a:endParaRPr lang="sv-SE" dirty="0" smtClean="0"/>
          </a:p>
          <a:p>
            <a:pPr lvl="1"/>
            <a:r>
              <a:rPr lang="sv-SE" dirty="0" smtClean="0"/>
              <a:t>Dissemination </a:t>
            </a:r>
            <a:r>
              <a:rPr lang="sv-SE" dirty="0" err="1" smtClean="0"/>
              <a:t>of</a:t>
            </a:r>
            <a:r>
              <a:rPr lang="sv-SE" dirty="0" smtClean="0"/>
              <a:t> </a:t>
            </a:r>
            <a:r>
              <a:rPr lang="sv-SE" dirty="0" err="1"/>
              <a:t>r</a:t>
            </a:r>
            <a:r>
              <a:rPr lang="sv-SE" dirty="0" err="1" smtClean="0"/>
              <a:t>esults</a:t>
            </a:r>
            <a:endParaRPr lang="sv-SE" dirty="0" smtClean="0"/>
          </a:p>
          <a:p>
            <a:pPr lvl="1"/>
            <a:r>
              <a:rPr lang="sv-SE" dirty="0" smtClean="0"/>
              <a:t>Engagement </a:t>
            </a:r>
            <a:r>
              <a:rPr lang="sv-SE" dirty="0" err="1" smtClean="0"/>
              <a:t>of</a:t>
            </a:r>
            <a:r>
              <a:rPr lang="sv-SE" dirty="0" smtClean="0"/>
              <a:t> relevant </a:t>
            </a:r>
            <a:r>
              <a:rPr lang="sv-SE" dirty="0" err="1" smtClean="0"/>
              <a:t>actors</a:t>
            </a:r>
            <a:r>
              <a:rPr lang="sv-SE" dirty="0" smtClean="0"/>
              <a:t> </a:t>
            </a:r>
            <a:r>
              <a:rPr lang="sv-SE" dirty="0" err="1" smtClean="0"/>
              <a:t>beyond</a:t>
            </a:r>
            <a:r>
              <a:rPr lang="sv-SE" dirty="0" smtClean="0"/>
              <a:t> the </a:t>
            </a:r>
            <a:r>
              <a:rPr lang="sv-SE" dirty="0" err="1" smtClean="0"/>
              <a:t>project</a:t>
            </a:r>
            <a:endParaRPr lang="sv-SE" dirty="0" smtClean="0"/>
          </a:p>
          <a:p>
            <a:pPr lvl="1"/>
            <a:r>
              <a:rPr lang="sv-SE" dirty="0" err="1" smtClean="0"/>
              <a:t>Impact</a:t>
            </a:r>
            <a:r>
              <a:rPr lang="sv-SE" dirty="0" smtClean="0"/>
              <a:t> </a:t>
            </a:r>
            <a:r>
              <a:rPr lang="sv-SE" dirty="0" err="1" smtClean="0"/>
              <a:t>assessment</a:t>
            </a:r>
            <a:endParaRPr lang="sv-SE" dirty="0" smtClean="0"/>
          </a:p>
        </p:txBody>
      </p:sp>
      <p:sp>
        <p:nvSpPr>
          <p:cNvPr id="5" name="Rektangel 4"/>
          <p:cNvSpPr/>
          <p:nvPr/>
        </p:nvSpPr>
        <p:spPr>
          <a:xfrm>
            <a:off x="467544" y="2132856"/>
            <a:ext cx="828092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rPr>
              <a:t>The task begins by </a:t>
            </a:r>
            <a:r>
              <a:rPr lang="en-GB" sz="2400" u="sng" dirty="0">
                <a:solidFill>
                  <a:schemeClr val="tx1"/>
                </a:solidFill>
              </a:rPr>
              <a:t>communicating with the stakeholders and general public</a:t>
            </a:r>
            <a:r>
              <a:rPr lang="en-GB" sz="2400" dirty="0">
                <a:solidFill>
                  <a:schemeClr val="tx1"/>
                </a:solidFill>
              </a:rPr>
              <a:t>, about the aims, progress and achievements of the project. It will be necessary to go beyond </a:t>
            </a:r>
            <a:r>
              <a:rPr lang="en-GB" sz="2400" dirty="0" smtClean="0">
                <a:solidFill>
                  <a:schemeClr val="tx1"/>
                </a:solidFill>
              </a:rPr>
              <a:t>a one-way </a:t>
            </a:r>
            <a:r>
              <a:rPr lang="en-GB" sz="2400" dirty="0">
                <a:solidFill>
                  <a:schemeClr val="tx1"/>
                </a:solidFill>
              </a:rPr>
              <a:t>dissemination activity in order to establish a </a:t>
            </a:r>
            <a:r>
              <a:rPr lang="en-GB" sz="2400" u="sng" dirty="0">
                <a:solidFill>
                  <a:schemeClr val="tx1"/>
                </a:solidFill>
              </a:rPr>
              <a:t>dialogue</a:t>
            </a:r>
            <a:r>
              <a:rPr lang="en-GB" sz="2400" dirty="0">
                <a:solidFill>
                  <a:schemeClr val="tx1"/>
                </a:solidFill>
              </a:rPr>
              <a:t> with the community to get acceptance for re-engineering of collection use and access practices.  The aim is to </a:t>
            </a:r>
            <a:r>
              <a:rPr lang="en-GB" sz="2400" u="sng" dirty="0">
                <a:solidFill>
                  <a:schemeClr val="tx1"/>
                </a:solidFill>
              </a:rPr>
              <a:t>maximise the societal impacts </a:t>
            </a:r>
            <a:r>
              <a:rPr lang="en-GB" sz="2400" dirty="0">
                <a:solidFill>
                  <a:schemeClr val="tx1"/>
                </a:solidFill>
              </a:rPr>
              <a:t>of the project, and to </a:t>
            </a:r>
            <a:r>
              <a:rPr lang="en-GB" sz="2400" u="sng" dirty="0">
                <a:solidFill>
                  <a:schemeClr val="tx1"/>
                </a:solidFill>
              </a:rPr>
              <a:t>invite the stakeholders </a:t>
            </a:r>
            <a:r>
              <a:rPr lang="en-GB" sz="2400" dirty="0">
                <a:solidFill>
                  <a:schemeClr val="tx1"/>
                </a:solidFill>
              </a:rPr>
              <a:t>to be involved and included in the project. </a:t>
            </a:r>
            <a:r>
              <a:rPr lang="en-GB" sz="2400" u="sng" dirty="0">
                <a:solidFill>
                  <a:schemeClr val="tx1"/>
                </a:solidFill>
              </a:rPr>
              <a:t>Evaluation</a:t>
            </a:r>
            <a:r>
              <a:rPr lang="en-GB" sz="2400" dirty="0">
                <a:solidFill>
                  <a:schemeClr val="tx1"/>
                </a:solidFill>
              </a:rPr>
              <a:t> of the results and impact assessment will be the final products of the task</a:t>
            </a:r>
            <a:r>
              <a:rPr lang="en-GB" sz="2400" dirty="0" smtClean="0">
                <a:solidFill>
                  <a:schemeClr val="tx1"/>
                </a:solidFill>
              </a:rPr>
              <a:t>.</a:t>
            </a:r>
            <a:endParaRPr lang="sv-SE" sz="2400" dirty="0">
              <a:solidFill>
                <a:schemeClr val="tx1"/>
              </a:solidFill>
            </a:endParaRPr>
          </a:p>
        </p:txBody>
      </p:sp>
      <p:sp>
        <p:nvSpPr>
          <p:cNvPr id="6" name="Ellips 5"/>
          <p:cNvSpPr/>
          <p:nvPr/>
        </p:nvSpPr>
        <p:spPr>
          <a:xfrm>
            <a:off x="8711952" y="2492896"/>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1</a:t>
            </a:r>
            <a:endParaRPr lang="sv-SE" sz="1600" b="1" dirty="0"/>
          </a:p>
        </p:txBody>
      </p:sp>
      <p:sp>
        <p:nvSpPr>
          <p:cNvPr id="7" name="Ellips 6"/>
          <p:cNvSpPr/>
          <p:nvPr/>
        </p:nvSpPr>
        <p:spPr>
          <a:xfrm>
            <a:off x="8732339" y="3573016"/>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t>2</a:t>
            </a:r>
          </a:p>
        </p:txBody>
      </p:sp>
      <p:sp>
        <p:nvSpPr>
          <p:cNvPr id="8" name="Ellips 7"/>
          <p:cNvSpPr/>
          <p:nvPr/>
        </p:nvSpPr>
        <p:spPr>
          <a:xfrm>
            <a:off x="8711952" y="4365104"/>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3</a:t>
            </a:r>
            <a:endParaRPr lang="sv-SE" sz="1600" b="1" dirty="0"/>
          </a:p>
        </p:txBody>
      </p:sp>
      <p:sp>
        <p:nvSpPr>
          <p:cNvPr id="9" name="Ellips 8"/>
          <p:cNvSpPr/>
          <p:nvPr/>
        </p:nvSpPr>
        <p:spPr>
          <a:xfrm>
            <a:off x="8711952" y="5085184"/>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4</a:t>
            </a:r>
            <a:endParaRPr lang="sv-SE" sz="1600" b="1" dirty="0"/>
          </a:p>
        </p:txBody>
      </p:sp>
    </p:spTree>
    <p:extLst>
      <p:ext uri="{BB962C8B-B14F-4D97-AF65-F5344CB8AC3E}">
        <p14:creationId xmlns:p14="http://schemas.microsoft.com/office/powerpoint/2010/main" val="318505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8"/>
                                        </p:tgtEl>
                                        <p:attrNameLst>
                                          <p:attrName>ppt_x</p:attrName>
                                        </p:attrNameLst>
                                      </p:cBhvr>
                                      <p:tavLst>
                                        <p:tav tm="0">
                                          <p:val>
                                            <p:strVal val="ppt_x"/>
                                          </p:val>
                                        </p:tav>
                                        <p:tav tm="100000">
                                          <p:val>
                                            <p:strVal val="ppt_x"/>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9"/>
                                        </p:tgtEl>
                                        <p:attrNameLst>
                                          <p:attrName>ppt_x</p:attrName>
                                        </p:attrNameLst>
                                      </p:cBhvr>
                                      <p:tavLst>
                                        <p:tav tm="0">
                                          <p:val>
                                            <p:strVal val="ppt_x"/>
                                          </p:val>
                                        </p:tav>
                                        <p:tav tm="100000">
                                          <p:val>
                                            <p:strVal val="ppt_x"/>
                                          </p:val>
                                        </p:tav>
                                      </p:tavLst>
                                    </p:anim>
                                    <p:anim calcmode="lin" valueType="num">
                                      <p:cBhvr additive="base">
                                        <p:cTn id="39" dur="500"/>
                                        <p:tgtEl>
                                          <p:spTgt spid="9"/>
                                        </p:tgtEl>
                                        <p:attrNameLst>
                                          <p:attrName>ppt_y</p:attrName>
                                        </p:attrNameLst>
                                      </p:cBhvr>
                                      <p:tavLst>
                                        <p:tav tm="0">
                                          <p:val>
                                            <p:strVal val="ppt_y"/>
                                          </p:val>
                                        </p:tav>
                                        <p:tav tm="100000">
                                          <p:val>
                                            <p:strVal val="1+ppt_h/2"/>
                                          </p:val>
                                        </p:tav>
                                      </p:tavLst>
                                    </p:anim>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r>
              <a:rPr lang="sv-SE" dirty="0" smtClean="0"/>
              <a:t>DEDDI?</a:t>
            </a:r>
          </a:p>
          <a:p>
            <a:r>
              <a:rPr lang="sv-SE" b="1" dirty="0" smtClean="0"/>
              <a:t>WP3 (NBC): </a:t>
            </a:r>
            <a:r>
              <a:rPr lang="sv-SE" b="1" dirty="0" err="1" smtClean="0"/>
              <a:t>Imaging</a:t>
            </a:r>
            <a:r>
              <a:rPr lang="sv-SE" b="1" dirty="0" smtClean="0"/>
              <a:t> and handling</a:t>
            </a:r>
          </a:p>
          <a:p>
            <a:pPr lvl="1"/>
            <a:r>
              <a:rPr lang="sv-SE" dirty="0" smtClean="0"/>
              <a:t>Logistics (</a:t>
            </a:r>
            <a:r>
              <a:rPr lang="sv-SE" dirty="0" err="1" smtClean="0"/>
              <a:t>collection</a:t>
            </a:r>
            <a:r>
              <a:rPr lang="sv-SE" dirty="0" smtClean="0"/>
              <a:t> transports and/or </a:t>
            </a:r>
            <a:r>
              <a:rPr lang="sv-SE" dirty="0" err="1" smtClean="0"/>
              <a:t>digitisation</a:t>
            </a:r>
            <a:r>
              <a:rPr lang="sv-SE" dirty="0" smtClean="0"/>
              <a:t> </a:t>
            </a:r>
            <a:r>
              <a:rPr lang="sv-SE" dirty="0" err="1" smtClean="0"/>
              <a:t>facility</a:t>
            </a:r>
            <a:r>
              <a:rPr lang="sv-SE" dirty="0" smtClean="0"/>
              <a:t> transports</a:t>
            </a:r>
          </a:p>
          <a:p>
            <a:pPr lvl="1"/>
            <a:r>
              <a:rPr lang="sv-SE" dirty="0" smtClean="0"/>
              <a:t>Specimen </a:t>
            </a:r>
            <a:r>
              <a:rPr lang="sv-SE" dirty="0" err="1" smtClean="0"/>
              <a:t>imaging</a:t>
            </a:r>
            <a:r>
              <a:rPr lang="sv-SE" dirty="0" smtClean="0"/>
              <a:t> </a:t>
            </a:r>
            <a:r>
              <a:rPr lang="sv-SE" dirty="0" err="1" smtClean="0"/>
              <a:t>techniques</a:t>
            </a:r>
            <a:endParaRPr lang="sv-SE" dirty="0" smtClean="0"/>
          </a:p>
          <a:p>
            <a:pPr lvl="1"/>
            <a:r>
              <a:rPr lang="sv-SE" dirty="0" err="1" smtClean="0"/>
              <a:t>Digitisation</a:t>
            </a:r>
            <a:r>
              <a:rPr lang="sv-SE" dirty="0" smtClean="0"/>
              <a:t> processes</a:t>
            </a:r>
          </a:p>
          <a:p>
            <a:pPr lvl="1"/>
            <a:r>
              <a:rPr lang="sv-SE" dirty="0" smtClean="0"/>
              <a:t>Health and </a:t>
            </a:r>
            <a:r>
              <a:rPr lang="sv-SE" dirty="0" err="1" smtClean="0"/>
              <a:t>safety</a:t>
            </a:r>
            <a:r>
              <a:rPr lang="sv-SE" dirty="0" smtClean="0"/>
              <a:t> </a:t>
            </a:r>
            <a:r>
              <a:rPr lang="sv-SE" dirty="0" err="1" smtClean="0"/>
              <a:t>protocols</a:t>
            </a:r>
            <a:endParaRPr lang="sv-SE" dirty="0"/>
          </a:p>
          <a:p>
            <a:pPr lvl="1"/>
            <a:r>
              <a:rPr lang="sv-SE" dirty="0" err="1" smtClean="0"/>
              <a:t>Robotics</a:t>
            </a:r>
            <a:r>
              <a:rPr lang="sv-SE" dirty="0" smtClean="0"/>
              <a:t> and </a:t>
            </a:r>
            <a:r>
              <a:rPr lang="sv-SE" dirty="0" err="1" smtClean="0"/>
              <a:t>warehousing</a:t>
            </a:r>
            <a:endParaRPr lang="sv-SE" dirty="0" smtClean="0"/>
          </a:p>
        </p:txBody>
      </p:sp>
      <p:sp>
        <p:nvSpPr>
          <p:cNvPr id="4" name="Rektangel 3"/>
          <p:cNvSpPr/>
          <p:nvPr/>
        </p:nvSpPr>
        <p:spPr>
          <a:xfrm>
            <a:off x="467544" y="2132856"/>
            <a:ext cx="828092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rPr>
              <a:t>The overall objective of </a:t>
            </a:r>
            <a:r>
              <a:rPr lang="en-GB" sz="2400" dirty="0" smtClean="0">
                <a:solidFill>
                  <a:schemeClr val="tx1"/>
                </a:solidFill>
              </a:rPr>
              <a:t>WP </a:t>
            </a:r>
            <a:r>
              <a:rPr lang="en-GB" sz="2400" dirty="0">
                <a:solidFill>
                  <a:schemeClr val="tx1"/>
                </a:solidFill>
              </a:rPr>
              <a:t>3 is to design the setups for </a:t>
            </a:r>
            <a:r>
              <a:rPr lang="en-GB" sz="2400" u="sng" dirty="0">
                <a:solidFill>
                  <a:schemeClr val="tx1"/>
                </a:solidFill>
              </a:rPr>
              <a:t>imaging different sample types (semi-) automatically </a:t>
            </a:r>
            <a:r>
              <a:rPr lang="en-GB" sz="2400" u="sng" dirty="0" smtClean="0">
                <a:solidFill>
                  <a:schemeClr val="tx1"/>
                </a:solidFill>
              </a:rPr>
              <a:t>in various </a:t>
            </a:r>
            <a:r>
              <a:rPr lang="en-GB" sz="2400" u="sng" dirty="0">
                <a:solidFill>
                  <a:schemeClr val="tx1"/>
                </a:solidFill>
              </a:rPr>
              <a:t>digitization factories</a:t>
            </a:r>
            <a:r>
              <a:rPr lang="en-GB" sz="2400" dirty="0">
                <a:solidFill>
                  <a:schemeClr val="tx1"/>
                </a:solidFill>
              </a:rPr>
              <a:t> </a:t>
            </a:r>
            <a:r>
              <a:rPr lang="en-GB" sz="2400" dirty="0" smtClean="0">
                <a:solidFill>
                  <a:schemeClr val="tx1"/>
                </a:solidFill>
              </a:rPr>
              <a:t>set up across </a:t>
            </a:r>
            <a:r>
              <a:rPr lang="en-GB" sz="2400" dirty="0">
                <a:solidFill>
                  <a:schemeClr val="tx1"/>
                </a:solidFill>
              </a:rPr>
              <a:t>Europe. This </a:t>
            </a:r>
            <a:r>
              <a:rPr lang="en-GB" sz="2400" dirty="0" smtClean="0">
                <a:solidFill>
                  <a:schemeClr val="tx1"/>
                </a:solidFill>
              </a:rPr>
              <a:t>includes </a:t>
            </a:r>
            <a:r>
              <a:rPr lang="en-GB" sz="2400" dirty="0">
                <a:solidFill>
                  <a:schemeClr val="tx1"/>
                </a:solidFill>
              </a:rPr>
              <a:t>quality checking, assurance and approval protocols to ensure high quality </a:t>
            </a:r>
            <a:r>
              <a:rPr lang="en-GB" sz="2400" dirty="0" smtClean="0">
                <a:solidFill>
                  <a:schemeClr val="tx1"/>
                </a:solidFill>
              </a:rPr>
              <a:t>output, and </a:t>
            </a:r>
            <a:r>
              <a:rPr lang="en-GB" sz="2400" dirty="0">
                <a:solidFill>
                  <a:schemeClr val="tx1"/>
                </a:solidFill>
              </a:rPr>
              <a:t>cost-effective image capture and </a:t>
            </a:r>
            <a:r>
              <a:rPr lang="en-GB" sz="2400" dirty="0" smtClean="0">
                <a:solidFill>
                  <a:schemeClr val="tx1"/>
                </a:solidFill>
              </a:rPr>
              <a:t>storage. The </a:t>
            </a:r>
            <a:r>
              <a:rPr lang="en-GB" sz="2400" dirty="0">
                <a:solidFill>
                  <a:schemeClr val="tx1"/>
                </a:solidFill>
              </a:rPr>
              <a:t>feasibility of alternatives for the model of distributed digitization facilities will be investigated, most notably the concept of </a:t>
            </a:r>
            <a:r>
              <a:rPr lang="en-GB" sz="2400" u="sng" dirty="0">
                <a:solidFill>
                  <a:schemeClr val="tx1"/>
                </a:solidFill>
              </a:rPr>
              <a:t>mobile, travelling digitization facilities</a:t>
            </a:r>
            <a:r>
              <a:rPr lang="en-GB" sz="2400" dirty="0">
                <a:solidFill>
                  <a:schemeClr val="tx1"/>
                </a:solidFill>
              </a:rPr>
              <a:t>. Available imaging techniques and equipment will be assessed and necessary or desired improvements for </a:t>
            </a:r>
            <a:r>
              <a:rPr lang="en-GB" sz="2400" dirty="0" smtClean="0">
                <a:solidFill>
                  <a:schemeClr val="tx1"/>
                </a:solidFill>
              </a:rPr>
              <a:t>these identified. Health </a:t>
            </a:r>
            <a:r>
              <a:rPr lang="en-GB" sz="2400" dirty="0">
                <a:solidFill>
                  <a:schemeClr val="tx1"/>
                </a:solidFill>
              </a:rPr>
              <a:t>and safety protocols for specimen handling will be </a:t>
            </a:r>
            <a:r>
              <a:rPr lang="en-GB" sz="2400" dirty="0" smtClean="0">
                <a:solidFill>
                  <a:schemeClr val="tx1"/>
                </a:solidFill>
              </a:rPr>
              <a:t>established.</a:t>
            </a:r>
            <a:endParaRPr lang="sv-SE" sz="2400" dirty="0">
              <a:solidFill>
                <a:schemeClr val="tx1"/>
              </a:solidFill>
            </a:endParaRPr>
          </a:p>
        </p:txBody>
      </p:sp>
      <p:sp>
        <p:nvSpPr>
          <p:cNvPr id="5" name="Ellips 4"/>
          <p:cNvSpPr/>
          <p:nvPr/>
        </p:nvSpPr>
        <p:spPr>
          <a:xfrm>
            <a:off x="8729919" y="2348880"/>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1</a:t>
            </a:r>
            <a:endParaRPr lang="sv-SE" sz="1600" b="1" dirty="0"/>
          </a:p>
        </p:txBody>
      </p:sp>
      <p:sp>
        <p:nvSpPr>
          <p:cNvPr id="6" name="Ellips 5"/>
          <p:cNvSpPr/>
          <p:nvPr/>
        </p:nvSpPr>
        <p:spPr>
          <a:xfrm>
            <a:off x="8711952" y="4509120"/>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2</a:t>
            </a:r>
            <a:endParaRPr lang="sv-SE" sz="1600" b="1" dirty="0"/>
          </a:p>
        </p:txBody>
      </p:sp>
    </p:spTree>
    <p:extLst>
      <p:ext uri="{BB962C8B-B14F-4D97-AF65-F5344CB8AC3E}">
        <p14:creationId xmlns:p14="http://schemas.microsoft.com/office/powerpoint/2010/main" val="151122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normAutofit/>
          </a:bodyPr>
          <a:lstStyle/>
          <a:p>
            <a:r>
              <a:rPr lang="sv-SE" dirty="0" smtClean="0"/>
              <a:t>DEDDI?</a:t>
            </a:r>
          </a:p>
          <a:p>
            <a:r>
              <a:rPr lang="sv-SE" b="1" dirty="0" smtClean="0"/>
              <a:t>WP4 (NRM): Data </a:t>
            </a:r>
            <a:r>
              <a:rPr lang="sv-SE" b="1" dirty="0" err="1" smtClean="0"/>
              <a:t>Capture</a:t>
            </a:r>
            <a:endParaRPr lang="sv-SE" b="1" dirty="0" smtClean="0"/>
          </a:p>
          <a:p>
            <a:pPr lvl="1"/>
            <a:r>
              <a:rPr lang="sv-SE" dirty="0" err="1" smtClean="0"/>
              <a:t>Methods</a:t>
            </a:r>
            <a:r>
              <a:rPr lang="sv-SE" dirty="0" smtClean="0"/>
              <a:t> for automated </a:t>
            </a:r>
            <a:r>
              <a:rPr lang="sv-SE" dirty="0" err="1" smtClean="0"/>
              <a:t>label</a:t>
            </a:r>
            <a:r>
              <a:rPr lang="sv-SE" dirty="0" smtClean="0"/>
              <a:t> and text </a:t>
            </a:r>
            <a:r>
              <a:rPr lang="sv-SE" dirty="0" err="1" smtClean="0"/>
              <a:t>analysis</a:t>
            </a:r>
            <a:endParaRPr lang="sv-SE" dirty="0" smtClean="0"/>
          </a:p>
          <a:p>
            <a:pPr lvl="1"/>
            <a:r>
              <a:rPr lang="sv-SE" dirty="0" err="1" smtClean="0"/>
              <a:t>Crowd</a:t>
            </a:r>
            <a:r>
              <a:rPr lang="sv-SE" dirty="0" smtClean="0"/>
              <a:t> </a:t>
            </a:r>
            <a:r>
              <a:rPr lang="sv-SE" dirty="0" err="1"/>
              <a:t>s</a:t>
            </a:r>
            <a:r>
              <a:rPr lang="sv-SE" dirty="0" err="1" smtClean="0"/>
              <a:t>ourcing</a:t>
            </a:r>
            <a:r>
              <a:rPr lang="sv-SE" dirty="0" smtClean="0"/>
              <a:t> and </a:t>
            </a:r>
            <a:r>
              <a:rPr lang="sv-SE" dirty="0" err="1" smtClean="0"/>
              <a:t>citizen</a:t>
            </a:r>
            <a:r>
              <a:rPr lang="sv-SE" dirty="0" smtClean="0"/>
              <a:t> science </a:t>
            </a:r>
            <a:r>
              <a:rPr lang="sv-SE" dirty="0" err="1" smtClean="0"/>
              <a:t>platforms</a:t>
            </a:r>
            <a:r>
              <a:rPr lang="sv-SE" dirty="0" smtClean="0"/>
              <a:t> for </a:t>
            </a:r>
            <a:r>
              <a:rPr lang="sv-SE" dirty="0" err="1" smtClean="0"/>
              <a:t>validating</a:t>
            </a:r>
            <a:r>
              <a:rPr lang="sv-SE" dirty="0" smtClean="0"/>
              <a:t> and annotating data</a:t>
            </a:r>
          </a:p>
          <a:p>
            <a:pPr lvl="1"/>
            <a:r>
              <a:rPr lang="sv-SE" dirty="0" err="1" smtClean="0"/>
              <a:t>Lookup</a:t>
            </a:r>
            <a:r>
              <a:rPr lang="sv-SE" dirty="0" smtClean="0"/>
              <a:t> services for </a:t>
            </a:r>
            <a:r>
              <a:rPr lang="sv-SE" dirty="0" err="1" smtClean="0"/>
              <a:t>taxonomy</a:t>
            </a:r>
            <a:r>
              <a:rPr lang="sv-SE" dirty="0" smtClean="0"/>
              <a:t> and </a:t>
            </a:r>
            <a:r>
              <a:rPr lang="sv-SE" dirty="0" err="1" smtClean="0"/>
              <a:t>other</a:t>
            </a:r>
            <a:r>
              <a:rPr lang="sv-SE" dirty="0" smtClean="0"/>
              <a:t> </a:t>
            </a:r>
            <a:r>
              <a:rPr lang="sv-SE" dirty="0" err="1" smtClean="0"/>
              <a:t>content</a:t>
            </a:r>
            <a:endParaRPr lang="sv-SE" dirty="0" smtClean="0"/>
          </a:p>
          <a:p>
            <a:pPr lvl="1"/>
            <a:r>
              <a:rPr lang="sv-SE" dirty="0" err="1" smtClean="0"/>
              <a:t>Quality</a:t>
            </a:r>
            <a:r>
              <a:rPr lang="sv-SE" dirty="0" smtClean="0"/>
              <a:t> </a:t>
            </a:r>
            <a:r>
              <a:rPr lang="sv-SE" dirty="0" err="1" smtClean="0"/>
              <a:t>control</a:t>
            </a:r>
            <a:r>
              <a:rPr lang="sv-SE" dirty="0" smtClean="0"/>
              <a:t> </a:t>
            </a:r>
            <a:r>
              <a:rPr lang="sv-SE" dirty="0" err="1" smtClean="0"/>
              <a:t>of</a:t>
            </a:r>
            <a:r>
              <a:rPr lang="sv-SE" dirty="0" smtClean="0"/>
              <a:t> </a:t>
            </a:r>
            <a:r>
              <a:rPr lang="sv-SE" dirty="0" err="1" smtClean="0"/>
              <a:t>taxon</a:t>
            </a:r>
            <a:r>
              <a:rPr lang="sv-SE" dirty="0" smtClean="0"/>
              <a:t> and </a:t>
            </a:r>
            <a:r>
              <a:rPr lang="sv-SE" dirty="0" err="1" smtClean="0"/>
              <a:t>occurrence</a:t>
            </a:r>
            <a:r>
              <a:rPr lang="sv-SE" dirty="0" smtClean="0"/>
              <a:t> data</a:t>
            </a:r>
          </a:p>
          <a:p>
            <a:pPr lvl="1"/>
            <a:r>
              <a:rPr lang="sv-SE" dirty="0" err="1" smtClean="0"/>
              <a:t>Transcribing</a:t>
            </a:r>
            <a:r>
              <a:rPr lang="sv-SE" dirty="0" smtClean="0"/>
              <a:t> accession </a:t>
            </a:r>
            <a:r>
              <a:rPr lang="sv-SE" dirty="0" err="1" smtClean="0"/>
              <a:t>books</a:t>
            </a:r>
            <a:r>
              <a:rPr lang="sv-SE" dirty="0" smtClean="0"/>
              <a:t> and </a:t>
            </a:r>
            <a:r>
              <a:rPr lang="sv-SE" dirty="0" err="1" smtClean="0"/>
              <a:t>other</a:t>
            </a:r>
            <a:r>
              <a:rPr lang="sv-SE" dirty="0" smtClean="0"/>
              <a:t> </a:t>
            </a:r>
            <a:r>
              <a:rPr lang="sv-SE" dirty="0" err="1" smtClean="0"/>
              <a:t>unpublished</a:t>
            </a:r>
            <a:r>
              <a:rPr lang="sv-SE" dirty="0" smtClean="0"/>
              <a:t> </a:t>
            </a:r>
            <a:r>
              <a:rPr lang="sv-SE" dirty="0" err="1" smtClean="0"/>
              <a:t>literature</a:t>
            </a:r>
            <a:endParaRPr lang="sv-SE" dirty="0" smtClean="0"/>
          </a:p>
          <a:p>
            <a:pPr lvl="1"/>
            <a:r>
              <a:rPr lang="sv-SE" dirty="0" smtClean="0"/>
              <a:t>New </a:t>
            </a:r>
            <a:r>
              <a:rPr lang="sv-SE" dirty="0" err="1" smtClean="0"/>
              <a:t>techniques</a:t>
            </a:r>
            <a:r>
              <a:rPr lang="sv-SE" dirty="0" smtClean="0"/>
              <a:t> for data mining/</a:t>
            </a:r>
            <a:r>
              <a:rPr lang="sv-SE" dirty="0" err="1" smtClean="0"/>
              <a:t>machine</a:t>
            </a:r>
            <a:r>
              <a:rPr lang="sv-SE" dirty="0" smtClean="0"/>
              <a:t> </a:t>
            </a:r>
            <a:r>
              <a:rPr lang="sv-SE" dirty="0" err="1" smtClean="0"/>
              <a:t>learning</a:t>
            </a:r>
            <a:endParaRPr lang="sv-SE" dirty="0" smtClean="0"/>
          </a:p>
        </p:txBody>
      </p:sp>
      <p:sp>
        <p:nvSpPr>
          <p:cNvPr id="4" name="Rektangel 3"/>
          <p:cNvSpPr/>
          <p:nvPr/>
        </p:nvSpPr>
        <p:spPr>
          <a:xfrm>
            <a:off x="467544" y="2132856"/>
            <a:ext cx="828092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solidFill>
                  <a:schemeClr val="tx1"/>
                </a:solidFill>
              </a:rPr>
              <a:t>The objectives of WP4 are to </a:t>
            </a:r>
            <a:r>
              <a:rPr lang="en-GB" sz="2400" u="sng" dirty="0" smtClean="0">
                <a:solidFill>
                  <a:schemeClr val="tx1"/>
                </a:solidFill>
              </a:rPr>
              <a:t>assess the state  of transcribing data from images</a:t>
            </a:r>
            <a:r>
              <a:rPr lang="en-GB" sz="2400" dirty="0" smtClean="0">
                <a:solidFill>
                  <a:schemeClr val="tx1"/>
                </a:solidFill>
              </a:rPr>
              <a:t> with various methods such as distance workers, volunteers and through automatic image analysis, including use of OCR and other methods. </a:t>
            </a:r>
            <a:r>
              <a:rPr lang="en-GB" sz="2400" u="sng" dirty="0" smtClean="0">
                <a:solidFill>
                  <a:schemeClr val="tx1"/>
                </a:solidFill>
              </a:rPr>
              <a:t>Techniques for data mining and machine learning will be tested</a:t>
            </a:r>
            <a:r>
              <a:rPr lang="en-GB" sz="2400" dirty="0" smtClean="0">
                <a:solidFill>
                  <a:schemeClr val="tx1"/>
                </a:solidFill>
              </a:rPr>
              <a:t> and recommendations of their use will be made. </a:t>
            </a:r>
            <a:r>
              <a:rPr lang="en-GB" sz="2400" u="sng" dirty="0" smtClean="0">
                <a:solidFill>
                  <a:schemeClr val="tx1"/>
                </a:solidFill>
              </a:rPr>
              <a:t>Various transcription systems and services</a:t>
            </a:r>
            <a:r>
              <a:rPr lang="en-GB" sz="2400" dirty="0" smtClean="0">
                <a:solidFill>
                  <a:schemeClr val="tx1"/>
                </a:solidFill>
              </a:rPr>
              <a:t> will be tested and new solutions developed as appropriate. </a:t>
            </a:r>
            <a:r>
              <a:rPr lang="en-GB" sz="2400" u="sng" dirty="0" smtClean="0">
                <a:solidFill>
                  <a:schemeClr val="tx1"/>
                </a:solidFill>
              </a:rPr>
              <a:t>Distance work</a:t>
            </a:r>
            <a:r>
              <a:rPr lang="en-GB" sz="2400" dirty="0" smtClean="0">
                <a:solidFill>
                  <a:schemeClr val="tx1"/>
                </a:solidFill>
              </a:rPr>
              <a:t> in various regions of Europe and the world will be promoted and tested with real applications. The technologies of </a:t>
            </a:r>
            <a:r>
              <a:rPr lang="en-GB" sz="2400" u="sng" dirty="0" smtClean="0">
                <a:solidFill>
                  <a:schemeClr val="tx1"/>
                </a:solidFill>
              </a:rPr>
              <a:t>annotating data and distributed digitization workflows</a:t>
            </a:r>
            <a:r>
              <a:rPr lang="en-GB" sz="2400" dirty="0" smtClean="0">
                <a:solidFill>
                  <a:schemeClr val="tx1"/>
                </a:solidFill>
              </a:rPr>
              <a:t> will be assessed and refined.</a:t>
            </a:r>
            <a:endParaRPr lang="sv-SE" sz="2400" dirty="0">
              <a:solidFill>
                <a:schemeClr val="tx1"/>
              </a:solidFill>
            </a:endParaRPr>
          </a:p>
        </p:txBody>
      </p:sp>
      <p:sp>
        <p:nvSpPr>
          <p:cNvPr id="5" name="Ellips 4"/>
          <p:cNvSpPr/>
          <p:nvPr/>
        </p:nvSpPr>
        <p:spPr>
          <a:xfrm>
            <a:off x="8711074" y="2132856"/>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1</a:t>
            </a:r>
            <a:endParaRPr lang="sv-SE" sz="1600" b="1" dirty="0"/>
          </a:p>
        </p:txBody>
      </p:sp>
      <p:sp>
        <p:nvSpPr>
          <p:cNvPr id="6" name="Ellips 5"/>
          <p:cNvSpPr/>
          <p:nvPr/>
        </p:nvSpPr>
        <p:spPr>
          <a:xfrm>
            <a:off x="8716867" y="335699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2</a:t>
            </a:r>
            <a:endParaRPr lang="sv-SE" sz="1600" b="1" dirty="0"/>
          </a:p>
        </p:txBody>
      </p:sp>
      <p:sp>
        <p:nvSpPr>
          <p:cNvPr id="7" name="Ellips 6"/>
          <p:cNvSpPr/>
          <p:nvPr/>
        </p:nvSpPr>
        <p:spPr>
          <a:xfrm>
            <a:off x="8711952" y="4005064"/>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3</a:t>
            </a:r>
            <a:endParaRPr lang="sv-SE" sz="1600" b="1" dirty="0"/>
          </a:p>
        </p:txBody>
      </p:sp>
      <p:sp>
        <p:nvSpPr>
          <p:cNvPr id="8" name="Ellips 7"/>
          <p:cNvSpPr/>
          <p:nvPr/>
        </p:nvSpPr>
        <p:spPr>
          <a:xfrm>
            <a:off x="8747298" y="4509120"/>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4</a:t>
            </a:r>
            <a:endParaRPr lang="sv-SE" sz="1600" b="1" dirty="0"/>
          </a:p>
        </p:txBody>
      </p:sp>
      <p:sp>
        <p:nvSpPr>
          <p:cNvPr id="9" name="Ellips 8"/>
          <p:cNvSpPr/>
          <p:nvPr/>
        </p:nvSpPr>
        <p:spPr>
          <a:xfrm>
            <a:off x="8711952" y="551723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5</a:t>
            </a:r>
            <a:endParaRPr lang="sv-SE" sz="1600" b="1" dirty="0"/>
          </a:p>
        </p:txBody>
      </p:sp>
    </p:spTree>
    <p:extLst>
      <p:ext uri="{BB962C8B-B14F-4D97-AF65-F5344CB8AC3E}">
        <p14:creationId xmlns:p14="http://schemas.microsoft.com/office/powerpoint/2010/main" val="151122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ppt_x"/>
                                          </p:val>
                                        </p:tav>
                                      </p:tavLst>
                                    </p:anim>
                                    <p:anim calcmode="lin" valueType="num">
                                      <p:cBhvr additive="base">
                                        <p:cTn id="39" dur="500"/>
                                        <p:tgtEl>
                                          <p:spTgt spid="7"/>
                                        </p:tgtEl>
                                        <p:attrNameLst>
                                          <p:attrName>ppt_y</p:attrName>
                                        </p:attrNameLst>
                                      </p:cBhvr>
                                      <p:tavLst>
                                        <p:tav tm="0">
                                          <p:val>
                                            <p:strVal val="ppt_y"/>
                                          </p:val>
                                        </p:tav>
                                        <p:tav tm="100000">
                                          <p:val>
                                            <p:strVal val="1+ppt_h/2"/>
                                          </p:val>
                                        </p:tav>
                                      </p:tavLst>
                                    </p:anim>
                                    <p:set>
                                      <p:cBhvr>
                                        <p:cTn id="40" dur="1" fill="hold">
                                          <p:stCondLst>
                                            <p:cond delay="499"/>
                                          </p:stCondLst>
                                        </p:cTn>
                                        <p:tgtEl>
                                          <p:spTgt spid="7"/>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8"/>
                                        </p:tgtEl>
                                        <p:attrNameLst>
                                          <p:attrName>ppt_x</p:attrName>
                                        </p:attrNameLst>
                                      </p:cBhvr>
                                      <p:tavLst>
                                        <p:tav tm="0">
                                          <p:val>
                                            <p:strVal val="ppt_x"/>
                                          </p:val>
                                        </p:tav>
                                        <p:tav tm="100000">
                                          <p:val>
                                            <p:strVal val="ppt_x"/>
                                          </p:val>
                                        </p:tav>
                                      </p:tavLst>
                                    </p:anim>
                                    <p:anim calcmode="lin" valueType="num">
                                      <p:cBhvr additive="base">
                                        <p:cTn id="43" dur="500"/>
                                        <p:tgtEl>
                                          <p:spTgt spid="8"/>
                                        </p:tgtEl>
                                        <p:attrNameLst>
                                          <p:attrName>ppt_y</p:attrName>
                                        </p:attrNameLst>
                                      </p:cBhvr>
                                      <p:tavLst>
                                        <p:tav tm="0">
                                          <p:val>
                                            <p:strVal val="ppt_y"/>
                                          </p:val>
                                        </p:tav>
                                        <p:tav tm="100000">
                                          <p:val>
                                            <p:strVal val="1+ppt_h/2"/>
                                          </p:val>
                                        </p:tav>
                                      </p:tavLst>
                                    </p:anim>
                                    <p:set>
                                      <p:cBhvr>
                                        <p:cTn id="44" dur="1" fill="hold">
                                          <p:stCondLst>
                                            <p:cond delay="499"/>
                                          </p:stCondLst>
                                        </p:cTn>
                                        <p:tgtEl>
                                          <p:spTgt spid="8"/>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9"/>
                                        </p:tgtEl>
                                        <p:attrNameLst>
                                          <p:attrName>ppt_x</p:attrName>
                                        </p:attrNameLst>
                                      </p:cBhvr>
                                      <p:tavLst>
                                        <p:tav tm="0">
                                          <p:val>
                                            <p:strVal val="ppt_x"/>
                                          </p:val>
                                        </p:tav>
                                        <p:tav tm="100000">
                                          <p:val>
                                            <p:strVal val="ppt_x"/>
                                          </p:val>
                                        </p:tav>
                                      </p:tavLst>
                                    </p:anim>
                                    <p:anim calcmode="lin" valueType="num">
                                      <p:cBhvr additive="base">
                                        <p:cTn id="47" dur="500"/>
                                        <p:tgtEl>
                                          <p:spTgt spid="9"/>
                                        </p:tgtEl>
                                        <p:attrNameLst>
                                          <p:attrName>ppt_y</p:attrName>
                                        </p:attrNameLst>
                                      </p:cBhvr>
                                      <p:tavLst>
                                        <p:tav tm="0">
                                          <p:val>
                                            <p:strVal val="ppt_y"/>
                                          </p:val>
                                        </p:tav>
                                        <p:tav tm="100000">
                                          <p:val>
                                            <p:strVal val="1+ppt_h/2"/>
                                          </p:val>
                                        </p:tav>
                                      </p:tavLst>
                                    </p:anim>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r>
              <a:rPr lang="sv-SE" dirty="0" smtClean="0"/>
              <a:t>DEDDI?</a:t>
            </a:r>
          </a:p>
          <a:p>
            <a:r>
              <a:rPr lang="sv-SE" b="1" dirty="0" smtClean="0"/>
              <a:t>WP5 (</a:t>
            </a:r>
            <a:r>
              <a:rPr lang="sv-SE" b="1" dirty="0" err="1" smtClean="0"/>
              <a:t>MfN</a:t>
            </a:r>
            <a:r>
              <a:rPr lang="sv-SE" b="1" dirty="0" smtClean="0"/>
              <a:t>): Big Data Management</a:t>
            </a:r>
          </a:p>
          <a:p>
            <a:pPr lvl="1"/>
            <a:r>
              <a:rPr lang="sv-SE" dirty="0" smtClean="0"/>
              <a:t>Media data</a:t>
            </a:r>
          </a:p>
          <a:p>
            <a:pPr lvl="1"/>
            <a:r>
              <a:rPr lang="sv-SE" dirty="0" smtClean="0"/>
              <a:t>Digital </a:t>
            </a:r>
            <a:r>
              <a:rPr lang="sv-SE" dirty="0" err="1" smtClean="0"/>
              <a:t>preservation</a:t>
            </a:r>
            <a:endParaRPr lang="sv-SE" dirty="0" smtClean="0"/>
          </a:p>
          <a:p>
            <a:pPr lvl="1"/>
            <a:r>
              <a:rPr lang="sv-SE" dirty="0" err="1" smtClean="0"/>
              <a:t>High</a:t>
            </a:r>
            <a:r>
              <a:rPr lang="sv-SE" dirty="0" smtClean="0"/>
              <a:t> </a:t>
            </a:r>
            <a:r>
              <a:rPr lang="sv-SE" dirty="0" err="1" smtClean="0"/>
              <a:t>performance</a:t>
            </a:r>
            <a:r>
              <a:rPr lang="sv-SE" dirty="0" smtClean="0"/>
              <a:t> </a:t>
            </a:r>
            <a:r>
              <a:rPr lang="sv-SE" dirty="0" err="1" smtClean="0"/>
              <a:t>replication</a:t>
            </a:r>
            <a:endParaRPr lang="sv-SE" dirty="0" smtClean="0"/>
          </a:p>
          <a:p>
            <a:pPr lvl="1"/>
            <a:r>
              <a:rPr lang="sv-SE" dirty="0" err="1" smtClean="0"/>
              <a:t>Modelling</a:t>
            </a:r>
            <a:endParaRPr lang="sv-SE" dirty="0" smtClean="0"/>
          </a:p>
        </p:txBody>
      </p:sp>
      <p:sp>
        <p:nvSpPr>
          <p:cNvPr id="4" name="Rektangel 3"/>
          <p:cNvSpPr/>
          <p:nvPr/>
        </p:nvSpPr>
        <p:spPr>
          <a:xfrm>
            <a:off x="467544" y="2132856"/>
            <a:ext cx="828092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rPr>
              <a:t>The objective is to </a:t>
            </a:r>
            <a:r>
              <a:rPr lang="en-GB" sz="2400" u="sng" dirty="0">
                <a:solidFill>
                  <a:schemeClr val="tx1"/>
                </a:solidFill>
              </a:rPr>
              <a:t>design the data centre operations in a petabyte scale</a:t>
            </a:r>
            <a:r>
              <a:rPr lang="en-GB" sz="2400" dirty="0">
                <a:solidFill>
                  <a:schemeClr val="tx1"/>
                </a:solidFill>
              </a:rPr>
              <a:t>. An enterprise information architecture for the entire digitisation operation will be designed. This includes determining number of data centres, data transfers, data </a:t>
            </a:r>
            <a:r>
              <a:rPr lang="en-GB" sz="2400" dirty="0" smtClean="0">
                <a:solidFill>
                  <a:schemeClr val="tx1"/>
                </a:solidFill>
              </a:rPr>
              <a:t>replication</a:t>
            </a:r>
            <a:r>
              <a:rPr lang="en-GB" sz="2400" dirty="0">
                <a:solidFill>
                  <a:schemeClr val="tx1"/>
                </a:solidFill>
              </a:rPr>
              <a:t>, and strategies for long term preservation.  The full life cycle of data will be considered. Relations to existing collection data systems and image databases will be determined, as well as use of data standards. Open access to data will be promoted.</a:t>
            </a:r>
            <a:endParaRPr lang="sv-SE" sz="2400" dirty="0">
              <a:solidFill>
                <a:schemeClr val="tx1"/>
              </a:solidFill>
            </a:endParaRPr>
          </a:p>
        </p:txBody>
      </p:sp>
      <p:sp>
        <p:nvSpPr>
          <p:cNvPr id="5" name="Ellips 4"/>
          <p:cNvSpPr/>
          <p:nvPr/>
        </p:nvSpPr>
        <p:spPr>
          <a:xfrm>
            <a:off x="8732339" y="2636912"/>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1</a:t>
            </a:r>
            <a:endParaRPr lang="sv-SE" sz="1600" b="1" dirty="0"/>
          </a:p>
        </p:txBody>
      </p:sp>
    </p:spTree>
    <p:extLst>
      <p:ext uri="{BB962C8B-B14F-4D97-AF65-F5344CB8AC3E}">
        <p14:creationId xmlns:p14="http://schemas.microsoft.com/office/powerpoint/2010/main" val="151122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grpId="1"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r>
              <a:rPr lang="sv-SE" dirty="0" smtClean="0"/>
              <a:t>DEDDI?</a:t>
            </a:r>
          </a:p>
          <a:p>
            <a:r>
              <a:rPr lang="sv-SE" b="1" dirty="0" smtClean="0"/>
              <a:t>WP6 (NHM): </a:t>
            </a:r>
            <a:r>
              <a:rPr lang="sv-SE" b="1" dirty="0" err="1" smtClean="0"/>
              <a:t>Scientific</a:t>
            </a:r>
            <a:r>
              <a:rPr lang="sv-SE" b="1" dirty="0" smtClean="0"/>
              <a:t> </a:t>
            </a:r>
            <a:r>
              <a:rPr lang="sv-SE" b="1" dirty="0" err="1" smtClean="0"/>
              <a:t>Use</a:t>
            </a:r>
            <a:r>
              <a:rPr lang="sv-SE" b="1" dirty="0" smtClean="0"/>
              <a:t> </a:t>
            </a:r>
            <a:r>
              <a:rPr lang="sv-SE" b="1" dirty="0" err="1" smtClean="0"/>
              <a:t>of</a:t>
            </a:r>
            <a:r>
              <a:rPr lang="sv-SE" b="1" dirty="0" smtClean="0"/>
              <a:t> Data</a:t>
            </a:r>
          </a:p>
          <a:p>
            <a:pPr lvl="1"/>
            <a:r>
              <a:rPr lang="en-GB" dirty="0"/>
              <a:t>Prioritisation and description of additional scientific data </a:t>
            </a:r>
            <a:r>
              <a:rPr lang="en-GB" dirty="0" smtClean="0"/>
              <a:t>requirements</a:t>
            </a:r>
          </a:p>
          <a:p>
            <a:pPr lvl="1"/>
            <a:r>
              <a:rPr lang="en-GB" dirty="0"/>
              <a:t>Destructive sampling for chemical characterisation and DNA barcoding</a:t>
            </a:r>
            <a:endParaRPr lang="sv-SE" dirty="0"/>
          </a:p>
          <a:p>
            <a:pPr lvl="1"/>
            <a:r>
              <a:rPr lang="en-GB" dirty="0"/>
              <a:t>In-situ taxon-aware trait </a:t>
            </a:r>
            <a:r>
              <a:rPr lang="en-GB" dirty="0" smtClean="0"/>
              <a:t>extraction</a:t>
            </a:r>
          </a:p>
          <a:p>
            <a:pPr lvl="1"/>
            <a:endParaRPr lang="sv-SE" dirty="0"/>
          </a:p>
        </p:txBody>
      </p:sp>
      <p:sp>
        <p:nvSpPr>
          <p:cNvPr id="4" name="Rektangel 3"/>
          <p:cNvSpPr/>
          <p:nvPr/>
        </p:nvSpPr>
        <p:spPr>
          <a:xfrm>
            <a:off x="467544" y="2132856"/>
            <a:ext cx="828092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rPr>
              <a:t>The goal of this </a:t>
            </a:r>
            <a:r>
              <a:rPr lang="en-GB" sz="2400" dirty="0" smtClean="0">
                <a:solidFill>
                  <a:schemeClr val="tx1"/>
                </a:solidFill>
              </a:rPr>
              <a:t>WP </a:t>
            </a:r>
            <a:r>
              <a:rPr lang="en-GB" sz="2400" dirty="0">
                <a:solidFill>
                  <a:schemeClr val="tx1"/>
                </a:solidFill>
              </a:rPr>
              <a:t>is to identify, describe and assess the </a:t>
            </a:r>
            <a:r>
              <a:rPr lang="en-GB" sz="2400" u="sng" dirty="0">
                <a:solidFill>
                  <a:schemeClr val="tx1"/>
                </a:solidFill>
              </a:rPr>
              <a:t>prospects of capturing additional scientific data </a:t>
            </a:r>
            <a:r>
              <a:rPr lang="en-GB" sz="2400" dirty="0">
                <a:solidFill>
                  <a:schemeClr val="tx1"/>
                </a:solidFill>
              </a:rPr>
              <a:t>as a coupled process to the digitisation workflows and develop best practices for facilitating the extraction of morphometric, chemical and molecular data</a:t>
            </a:r>
            <a:r>
              <a:rPr lang="en-GB" sz="2400" dirty="0" smtClean="0">
                <a:solidFill>
                  <a:schemeClr val="tx1"/>
                </a:solidFill>
              </a:rPr>
              <a:t>.</a:t>
            </a:r>
            <a:endParaRPr lang="sv-SE" sz="2400" dirty="0">
              <a:solidFill>
                <a:schemeClr val="tx1"/>
              </a:solidFill>
            </a:endParaRPr>
          </a:p>
        </p:txBody>
      </p:sp>
      <p:sp>
        <p:nvSpPr>
          <p:cNvPr id="5" name="Ellips 4"/>
          <p:cNvSpPr/>
          <p:nvPr/>
        </p:nvSpPr>
        <p:spPr>
          <a:xfrm>
            <a:off x="8715613" y="3573016"/>
            <a:ext cx="432048" cy="4103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1</a:t>
            </a:r>
            <a:endParaRPr lang="sv-SE" sz="1600" b="1" dirty="0"/>
          </a:p>
        </p:txBody>
      </p:sp>
    </p:spTree>
    <p:extLst>
      <p:ext uri="{BB962C8B-B14F-4D97-AF65-F5344CB8AC3E}">
        <p14:creationId xmlns:p14="http://schemas.microsoft.com/office/powerpoint/2010/main" val="151122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grpId="1"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r>
              <a:rPr lang="sv-SE" dirty="0"/>
              <a:t>DEDDI? </a:t>
            </a:r>
            <a:r>
              <a:rPr lang="sv-SE" dirty="0" smtClean="0"/>
              <a:t>(Design </a:t>
            </a:r>
            <a:r>
              <a:rPr lang="sv-SE" dirty="0" err="1"/>
              <a:t>of</a:t>
            </a:r>
            <a:r>
              <a:rPr lang="sv-SE" dirty="0"/>
              <a:t> a </a:t>
            </a:r>
            <a:r>
              <a:rPr lang="sv-SE" dirty="0" err="1"/>
              <a:t>European</a:t>
            </a:r>
            <a:r>
              <a:rPr lang="sv-SE" dirty="0"/>
              <a:t> </a:t>
            </a:r>
            <a:r>
              <a:rPr lang="sv-SE" dirty="0" err="1"/>
              <a:t>Distributed</a:t>
            </a:r>
            <a:r>
              <a:rPr lang="sv-SE" dirty="0"/>
              <a:t> </a:t>
            </a:r>
            <a:r>
              <a:rPr lang="sv-SE" dirty="0" err="1"/>
              <a:t>Digitisation</a:t>
            </a:r>
            <a:r>
              <a:rPr lang="sv-SE" dirty="0"/>
              <a:t> </a:t>
            </a:r>
            <a:r>
              <a:rPr lang="sv-SE" dirty="0" err="1"/>
              <a:t>Infrastructure</a:t>
            </a:r>
            <a:r>
              <a:rPr lang="sv-SE" dirty="0"/>
              <a:t> for </a:t>
            </a:r>
            <a:r>
              <a:rPr lang="sv-SE" dirty="0" err="1"/>
              <a:t>Natural</a:t>
            </a:r>
            <a:r>
              <a:rPr lang="sv-SE" dirty="0"/>
              <a:t> </a:t>
            </a:r>
            <a:r>
              <a:rPr lang="sv-SE" dirty="0" err="1"/>
              <a:t>Heritage</a:t>
            </a:r>
            <a:r>
              <a:rPr lang="sv-SE" dirty="0" smtClean="0"/>
              <a:t>)</a:t>
            </a:r>
          </a:p>
          <a:p>
            <a:pPr>
              <a:lnSpc>
                <a:spcPct val="110000"/>
              </a:lnSpc>
              <a:spcBef>
                <a:spcPts val="0"/>
              </a:spcBef>
            </a:pPr>
            <a:r>
              <a:rPr lang="sv-SE" sz="1200" dirty="0"/>
              <a:t>Partners:</a:t>
            </a:r>
          </a:p>
          <a:p>
            <a:pPr lvl="1">
              <a:lnSpc>
                <a:spcPct val="110000"/>
              </a:lnSpc>
              <a:spcBef>
                <a:spcPts val="0"/>
              </a:spcBef>
            </a:pPr>
            <a:r>
              <a:rPr lang="sv-SE" sz="1200" dirty="0"/>
              <a:t>CETAF: </a:t>
            </a:r>
            <a:r>
              <a:rPr lang="sv-SE" sz="1200" dirty="0" err="1"/>
              <a:t>Consortium</a:t>
            </a:r>
            <a:r>
              <a:rPr lang="sv-SE" sz="1200" dirty="0"/>
              <a:t> </a:t>
            </a:r>
            <a:r>
              <a:rPr lang="sv-SE" sz="1200" dirty="0" err="1"/>
              <a:t>of</a:t>
            </a:r>
            <a:r>
              <a:rPr lang="sv-SE" sz="1200" dirty="0"/>
              <a:t> </a:t>
            </a:r>
            <a:r>
              <a:rPr lang="sv-SE" sz="1200" dirty="0" err="1"/>
              <a:t>European</a:t>
            </a:r>
            <a:r>
              <a:rPr lang="sv-SE" sz="1200" dirty="0"/>
              <a:t> </a:t>
            </a:r>
            <a:r>
              <a:rPr lang="sv-SE" sz="1200" dirty="0" err="1"/>
              <a:t>Taxonomic</a:t>
            </a:r>
            <a:r>
              <a:rPr lang="sv-SE" sz="1200" dirty="0"/>
              <a:t> </a:t>
            </a:r>
            <a:r>
              <a:rPr lang="sv-SE" sz="1200" dirty="0" err="1"/>
              <a:t>Facilities</a:t>
            </a:r>
            <a:r>
              <a:rPr lang="sv-SE" sz="1200" dirty="0"/>
              <a:t>, Brussels, </a:t>
            </a:r>
            <a:r>
              <a:rPr lang="sv-SE" sz="1200" dirty="0" err="1"/>
              <a:t>Belgium</a:t>
            </a:r>
            <a:endParaRPr lang="sv-SE" sz="1200" dirty="0"/>
          </a:p>
          <a:p>
            <a:pPr lvl="1">
              <a:lnSpc>
                <a:spcPct val="110000"/>
              </a:lnSpc>
              <a:spcBef>
                <a:spcPts val="0"/>
              </a:spcBef>
            </a:pPr>
            <a:r>
              <a:rPr lang="sv-SE" sz="1200" dirty="0"/>
              <a:t>IICT: </a:t>
            </a:r>
            <a:r>
              <a:rPr lang="sv-SE" sz="1200" dirty="0" err="1"/>
              <a:t>Instituto</a:t>
            </a:r>
            <a:r>
              <a:rPr lang="sv-SE" sz="1200" dirty="0"/>
              <a:t> de </a:t>
            </a:r>
            <a:r>
              <a:rPr lang="sv-SE" sz="1200" dirty="0" err="1"/>
              <a:t>Investigação</a:t>
            </a:r>
            <a:r>
              <a:rPr lang="sv-SE" sz="1200" dirty="0"/>
              <a:t> </a:t>
            </a:r>
            <a:r>
              <a:rPr lang="sv-SE" sz="1200" dirty="0" err="1"/>
              <a:t>Científica</a:t>
            </a:r>
            <a:r>
              <a:rPr lang="sv-SE" sz="1200" dirty="0"/>
              <a:t> </a:t>
            </a:r>
            <a:r>
              <a:rPr lang="sv-SE" sz="1200" dirty="0" err="1"/>
              <a:t>Tropical</a:t>
            </a:r>
            <a:r>
              <a:rPr lang="sv-SE" sz="1200" dirty="0"/>
              <a:t>, Lisboa, Portugal (GBIF PT)</a:t>
            </a:r>
          </a:p>
          <a:p>
            <a:pPr lvl="1">
              <a:lnSpc>
                <a:spcPct val="110000"/>
              </a:lnSpc>
              <a:spcBef>
                <a:spcPts val="0"/>
              </a:spcBef>
            </a:pPr>
            <a:r>
              <a:rPr lang="sv-SE" sz="1200" dirty="0"/>
              <a:t>IBSAS: </a:t>
            </a:r>
            <a:r>
              <a:rPr lang="sv-SE" sz="1200" dirty="0" err="1"/>
              <a:t>Institute</a:t>
            </a:r>
            <a:r>
              <a:rPr lang="sv-SE" sz="1200" dirty="0"/>
              <a:t> </a:t>
            </a:r>
            <a:r>
              <a:rPr lang="sv-SE" sz="1200" dirty="0" err="1"/>
              <a:t>of</a:t>
            </a:r>
            <a:r>
              <a:rPr lang="sv-SE" sz="1200" dirty="0"/>
              <a:t> </a:t>
            </a:r>
            <a:r>
              <a:rPr lang="sv-SE" sz="1200" dirty="0" err="1"/>
              <a:t>Botany</a:t>
            </a:r>
            <a:r>
              <a:rPr lang="sv-SE" sz="1200" dirty="0"/>
              <a:t>, Slovak Academy </a:t>
            </a:r>
            <a:r>
              <a:rPr lang="sv-SE" sz="1200" dirty="0" err="1"/>
              <a:t>of</a:t>
            </a:r>
            <a:r>
              <a:rPr lang="sv-SE" sz="1200" dirty="0"/>
              <a:t> Sciences, Bratislava, </a:t>
            </a:r>
            <a:r>
              <a:rPr lang="sv-SE" sz="1200" dirty="0" err="1"/>
              <a:t>Slovakia</a:t>
            </a:r>
            <a:r>
              <a:rPr lang="sv-SE" sz="1200" dirty="0"/>
              <a:t> (GBIF SK)</a:t>
            </a:r>
          </a:p>
          <a:p>
            <a:pPr lvl="1">
              <a:lnSpc>
                <a:spcPct val="110000"/>
              </a:lnSpc>
              <a:spcBef>
                <a:spcPts val="0"/>
              </a:spcBef>
            </a:pPr>
            <a:r>
              <a:rPr lang="sv-SE" sz="1200" dirty="0"/>
              <a:t>FUB-BGBM: </a:t>
            </a:r>
            <a:r>
              <a:rPr lang="sv-SE" sz="1200" dirty="0" err="1"/>
              <a:t>Botanic</a:t>
            </a:r>
            <a:r>
              <a:rPr lang="sv-SE" sz="1200" dirty="0"/>
              <a:t> Garden and </a:t>
            </a:r>
            <a:r>
              <a:rPr lang="sv-SE" sz="1200" dirty="0" err="1"/>
              <a:t>Botanical</a:t>
            </a:r>
            <a:r>
              <a:rPr lang="sv-SE" sz="1200" dirty="0"/>
              <a:t> Museum, </a:t>
            </a:r>
            <a:r>
              <a:rPr lang="sv-SE" sz="1200" dirty="0" err="1"/>
              <a:t>Freie</a:t>
            </a:r>
            <a:r>
              <a:rPr lang="sv-SE" sz="1200" dirty="0"/>
              <a:t> </a:t>
            </a:r>
            <a:r>
              <a:rPr lang="sv-SE" sz="1200" dirty="0" err="1"/>
              <a:t>Universität</a:t>
            </a:r>
            <a:r>
              <a:rPr lang="sv-SE" sz="1200" dirty="0"/>
              <a:t> Berlin, </a:t>
            </a:r>
            <a:r>
              <a:rPr lang="sv-SE" sz="1200" dirty="0" err="1"/>
              <a:t>Germany</a:t>
            </a:r>
            <a:r>
              <a:rPr lang="sv-SE" sz="1200" dirty="0"/>
              <a:t> (GBIF DE)</a:t>
            </a:r>
          </a:p>
          <a:p>
            <a:pPr lvl="1">
              <a:lnSpc>
                <a:spcPct val="110000"/>
              </a:lnSpc>
              <a:spcBef>
                <a:spcPts val="0"/>
              </a:spcBef>
            </a:pPr>
            <a:r>
              <a:rPr lang="sv-SE" sz="1200" dirty="0" err="1"/>
              <a:t>MfN</a:t>
            </a:r>
            <a:r>
              <a:rPr lang="sv-SE" sz="1200" dirty="0"/>
              <a:t>: Museum </a:t>
            </a:r>
            <a:r>
              <a:rPr lang="sv-SE" sz="1200" dirty="0" err="1"/>
              <a:t>für</a:t>
            </a:r>
            <a:r>
              <a:rPr lang="sv-SE" sz="1200" dirty="0"/>
              <a:t> </a:t>
            </a:r>
            <a:r>
              <a:rPr lang="sv-SE" sz="1200" dirty="0" err="1"/>
              <a:t>Naturkunde</a:t>
            </a:r>
            <a:r>
              <a:rPr lang="sv-SE" sz="1200" dirty="0"/>
              <a:t>, Berlin, </a:t>
            </a:r>
            <a:r>
              <a:rPr lang="sv-SE" sz="1200" dirty="0" err="1"/>
              <a:t>Germany</a:t>
            </a:r>
            <a:endParaRPr lang="sv-SE" sz="1200" dirty="0"/>
          </a:p>
          <a:p>
            <a:pPr lvl="1">
              <a:lnSpc>
                <a:spcPct val="110000"/>
              </a:lnSpc>
              <a:spcBef>
                <a:spcPts val="0"/>
              </a:spcBef>
            </a:pPr>
            <a:r>
              <a:rPr lang="sv-SE" sz="1200" dirty="0"/>
              <a:t>NBC: Naturalis </a:t>
            </a:r>
            <a:r>
              <a:rPr lang="sv-SE" sz="1200" dirty="0" err="1"/>
              <a:t>Biodiversity</a:t>
            </a:r>
            <a:r>
              <a:rPr lang="sv-SE" sz="1200" dirty="0"/>
              <a:t> Center, Leiden, the </a:t>
            </a:r>
            <a:r>
              <a:rPr lang="sv-SE" sz="1200" dirty="0" err="1"/>
              <a:t>Netherlands</a:t>
            </a:r>
            <a:r>
              <a:rPr lang="sv-SE" sz="1200" dirty="0"/>
              <a:t> (GBIF NL)</a:t>
            </a:r>
          </a:p>
          <a:p>
            <a:pPr lvl="1">
              <a:lnSpc>
                <a:spcPct val="110000"/>
              </a:lnSpc>
              <a:spcBef>
                <a:spcPts val="0"/>
              </a:spcBef>
            </a:pPr>
            <a:r>
              <a:rPr lang="sv-SE" sz="1200" dirty="0"/>
              <a:t>NHM: </a:t>
            </a:r>
            <a:r>
              <a:rPr lang="sv-SE" sz="1200" dirty="0" err="1"/>
              <a:t>Natural</a:t>
            </a:r>
            <a:r>
              <a:rPr lang="sv-SE" sz="1200" dirty="0"/>
              <a:t> </a:t>
            </a:r>
            <a:r>
              <a:rPr lang="sv-SE" sz="1200" dirty="0" err="1"/>
              <a:t>History</a:t>
            </a:r>
            <a:r>
              <a:rPr lang="sv-SE" sz="1200" dirty="0"/>
              <a:t> Museum, London, UK</a:t>
            </a:r>
          </a:p>
          <a:p>
            <a:pPr lvl="1">
              <a:lnSpc>
                <a:spcPct val="110000"/>
              </a:lnSpc>
              <a:spcBef>
                <a:spcPts val="0"/>
              </a:spcBef>
            </a:pPr>
            <a:r>
              <a:rPr lang="sv-SE" sz="1200" dirty="0"/>
              <a:t>NRM: Swedish Museum </a:t>
            </a:r>
            <a:r>
              <a:rPr lang="sv-SE" sz="1200" dirty="0" err="1"/>
              <a:t>of</a:t>
            </a:r>
            <a:r>
              <a:rPr lang="sv-SE" sz="1200" dirty="0"/>
              <a:t> </a:t>
            </a:r>
            <a:r>
              <a:rPr lang="sv-SE" sz="1200" dirty="0" err="1"/>
              <a:t>Natural</a:t>
            </a:r>
            <a:r>
              <a:rPr lang="sv-SE" sz="1200" dirty="0"/>
              <a:t> </a:t>
            </a:r>
            <a:r>
              <a:rPr lang="sv-SE" sz="1200" dirty="0" err="1"/>
              <a:t>History</a:t>
            </a:r>
            <a:r>
              <a:rPr lang="sv-SE" sz="1200" dirty="0"/>
              <a:t>, Stockholm (GBIF SE)</a:t>
            </a:r>
          </a:p>
          <a:p>
            <a:pPr lvl="1">
              <a:lnSpc>
                <a:spcPct val="110000"/>
              </a:lnSpc>
              <a:spcBef>
                <a:spcPts val="0"/>
              </a:spcBef>
            </a:pPr>
            <a:r>
              <a:rPr lang="sv-SE" sz="1200" dirty="0"/>
              <a:t>RBGK: Royal </a:t>
            </a:r>
            <a:r>
              <a:rPr lang="sv-SE" sz="1200" dirty="0" err="1"/>
              <a:t>Botanic</a:t>
            </a:r>
            <a:r>
              <a:rPr lang="sv-SE" sz="1200" dirty="0"/>
              <a:t> Gardens, </a:t>
            </a:r>
            <a:r>
              <a:rPr lang="sv-SE" sz="1200" dirty="0" err="1"/>
              <a:t>Kew</a:t>
            </a:r>
            <a:r>
              <a:rPr lang="sv-SE" sz="1200" dirty="0"/>
              <a:t>, UK</a:t>
            </a:r>
          </a:p>
          <a:p>
            <a:pPr lvl="1">
              <a:lnSpc>
                <a:spcPct val="110000"/>
              </a:lnSpc>
              <a:spcBef>
                <a:spcPts val="0"/>
              </a:spcBef>
            </a:pPr>
            <a:r>
              <a:rPr lang="sv-SE" sz="1200" dirty="0"/>
              <a:t>SP2000: Species 2000 / </a:t>
            </a:r>
            <a:r>
              <a:rPr lang="sv-SE" sz="1200" dirty="0" err="1"/>
              <a:t>Catalogue</a:t>
            </a:r>
            <a:r>
              <a:rPr lang="sv-SE" sz="1200" dirty="0"/>
              <a:t> </a:t>
            </a:r>
            <a:r>
              <a:rPr lang="sv-SE" sz="1200" dirty="0" err="1"/>
              <a:t>of</a:t>
            </a:r>
            <a:r>
              <a:rPr lang="sv-SE" sz="1200" dirty="0"/>
              <a:t> Life </a:t>
            </a:r>
            <a:r>
              <a:rPr lang="sv-SE" sz="1200" dirty="0" err="1"/>
              <a:t>Secretariat</a:t>
            </a:r>
            <a:r>
              <a:rPr lang="sv-SE" sz="1200" dirty="0"/>
              <a:t>, Leiden, the </a:t>
            </a:r>
            <a:r>
              <a:rPr lang="sv-SE" sz="1200" dirty="0" err="1"/>
              <a:t>Netherlands</a:t>
            </a:r>
            <a:r>
              <a:rPr lang="sv-SE" sz="1200" dirty="0"/>
              <a:t> (GBIF SP2000)</a:t>
            </a:r>
          </a:p>
          <a:p>
            <a:pPr lvl="1">
              <a:lnSpc>
                <a:spcPct val="110000"/>
              </a:lnSpc>
              <a:spcBef>
                <a:spcPts val="0"/>
              </a:spcBef>
            </a:pPr>
            <a:r>
              <a:rPr lang="sv-SE" sz="1200" b="1" dirty="0"/>
              <a:t>UEF</a:t>
            </a:r>
            <a:r>
              <a:rPr lang="sv-SE" sz="1200" dirty="0"/>
              <a:t>: </a:t>
            </a:r>
            <a:r>
              <a:rPr lang="sv-SE" sz="1200" dirty="0" err="1"/>
              <a:t>Digitarium</a:t>
            </a:r>
            <a:r>
              <a:rPr lang="sv-SE" sz="1200" dirty="0"/>
              <a:t>, University </a:t>
            </a:r>
            <a:r>
              <a:rPr lang="sv-SE" sz="1200" dirty="0" err="1"/>
              <a:t>of</a:t>
            </a:r>
            <a:r>
              <a:rPr lang="sv-SE" sz="1200" dirty="0"/>
              <a:t> Eastern Finland, Joensuu</a:t>
            </a:r>
          </a:p>
          <a:p>
            <a:pPr lvl="1">
              <a:lnSpc>
                <a:spcPct val="110000"/>
              </a:lnSpc>
              <a:spcBef>
                <a:spcPts val="0"/>
              </a:spcBef>
            </a:pPr>
            <a:r>
              <a:rPr lang="sv-SE" sz="1200" dirty="0" err="1" smtClean="0"/>
              <a:t>AUTh</a:t>
            </a:r>
            <a:r>
              <a:rPr lang="sv-SE" sz="1200" dirty="0"/>
              <a:t>: </a:t>
            </a:r>
            <a:r>
              <a:rPr lang="sv-SE" sz="1200" dirty="0" err="1"/>
              <a:t>Aristotle</a:t>
            </a:r>
            <a:r>
              <a:rPr lang="sv-SE" sz="1200" dirty="0"/>
              <a:t> University, Thessaloniki, </a:t>
            </a:r>
            <a:r>
              <a:rPr lang="sv-SE" sz="1200" dirty="0" err="1" smtClean="0"/>
              <a:t>Greece</a:t>
            </a:r>
            <a:endParaRPr lang="sv-SE" sz="1200" dirty="0" smtClean="0"/>
          </a:p>
          <a:p>
            <a:pPr lvl="1">
              <a:lnSpc>
                <a:spcPct val="110000"/>
              </a:lnSpc>
              <a:spcBef>
                <a:spcPts val="0"/>
              </a:spcBef>
            </a:pPr>
            <a:r>
              <a:rPr lang="en-US" sz="1200" dirty="0" smtClean="0"/>
              <a:t>INES</a:t>
            </a:r>
            <a:r>
              <a:rPr lang="en-US" sz="1200" dirty="0"/>
              <a:t>, </a:t>
            </a:r>
            <a:r>
              <a:rPr lang="en-US" sz="1200" dirty="0" smtClean="0"/>
              <a:t>Supercomputer (Centre </a:t>
            </a:r>
            <a:r>
              <a:rPr lang="en-US" sz="1200" dirty="0" err="1" smtClean="0"/>
              <a:t>Informatique</a:t>
            </a:r>
            <a:r>
              <a:rPr lang="en-US" sz="1200" dirty="0" smtClean="0"/>
              <a:t> National de </a:t>
            </a:r>
            <a:r>
              <a:rPr lang="en-US" sz="1200" dirty="0" err="1" smtClean="0"/>
              <a:t>l`Einseignement</a:t>
            </a:r>
            <a:r>
              <a:rPr lang="en-US" sz="1200" dirty="0" smtClean="0"/>
              <a:t> </a:t>
            </a:r>
            <a:r>
              <a:rPr lang="en-US" sz="1200" dirty="0" err="1" smtClean="0"/>
              <a:t>Supèrieure</a:t>
            </a:r>
            <a:r>
              <a:rPr lang="en-US" sz="1200" dirty="0" smtClean="0"/>
              <a:t>), France</a:t>
            </a:r>
            <a:endParaRPr lang="sv-SE" sz="1200" dirty="0" smtClean="0"/>
          </a:p>
          <a:p>
            <a:pPr marL="0" indent="0">
              <a:buNone/>
            </a:pPr>
            <a:endParaRPr lang="sv-SE" sz="1200" dirty="0"/>
          </a:p>
          <a:p>
            <a:endParaRPr lang="sv-SE" dirty="0" smtClean="0"/>
          </a:p>
        </p:txBody>
      </p:sp>
      <p:sp>
        <p:nvSpPr>
          <p:cNvPr id="4" name="Rektangel 3"/>
          <p:cNvSpPr/>
          <p:nvPr/>
        </p:nvSpPr>
        <p:spPr>
          <a:xfrm rot="20478231">
            <a:off x="810728" y="2517907"/>
            <a:ext cx="7666560" cy="1606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Design of a European </a:t>
            </a:r>
            <a:r>
              <a:rPr lang="en-GB" sz="2800" b="1" dirty="0" smtClean="0"/>
              <a:t>Distributed Digitisation </a:t>
            </a:r>
          </a:p>
          <a:p>
            <a:pPr algn="ctr"/>
            <a:r>
              <a:rPr lang="en-GB" sz="2800" b="1" dirty="0" smtClean="0"/>
              <a:t>Infrastructure </a:t>
            </a:r>
            <a:r>
              <a:rPr lang="en-GB" sz="2800" b="1" dirty="0"/>
              <a:t>for </a:t>
            </a:r>
            <a:r>
              <a:rPr lang="en-GB" sz="2800" b="1" dirty="0" smtClean="0"/>
              <a:t>Natural Heritage</a:t>
            </a:r>
            <a:endParaRPr lang="sv-SE" sz="2800" b="1" dirty="0"/>
          </a:p>
        </p:txBody>
      </p:sp>
      <p:sp>
        <p:nvSpPr>
          <p:cNvPr id="5" name="Rektangel 4"/>
          <p:cNvSpPr/>
          <p:nvPr/>
        </p:nvSpPr>
        <p:spPr>
          <a:xfrm rot="607302">
            <a:off x="2555776" y="2924944"/>
            <a:ext cx="36004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err="1" smtClean="0"/>
              <a:t>Due</a:t>
            </a:r>
            <a:r>
              <a:rPr lang="sv-SE" sz="2400" dirty="0" smtClean="0"/>
              <a:t> 2014-09-02, 5.00 PM…</a:t>
            </a:r>
            <a:endParaRPr lang="sv-SE" sz="2400" dirty="0"/>
          </a:p>
        </p:txBody>
      </p:sp>
    </p:spTree>
    <p:extLst>
      <p:ext uri="{BB962C8B-B14F-4D97-AF65-F5344CB8AC3E}">
        <p14:creationId xmlns:p14="http://schemas.microsoft.com/office/powerpoint/2010/main" val="366688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sp>
        <p:nvSpPr>
          <p:cNvPr id="4" name="Rektangel 3"/>
          <p:cNvSpPr/>
          <p:nvPr/>
        </p:nvSpPr>
        <p:spPr>
          <a:xfrm>
            <a:off x="5580112" y="4509120"/>
            <a:ext cx="2016224" cy="72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solidFill>
                  <a:schemeClr val="bg1"/>
                </a:solidFill>
              </a:rPr>
              <a:t>End!</a:t>
            </a:r>
            <a:endParaRPr lang="sv-SE" sz="3200" dirty="0">
              <a:solidFill>
                <a:schemeClr val="bg1"/>
              </a:solidFill>
            </a:endParaRPr>
          </a:p>
        </p:txBody>
      </p:sp>
    </p:spTree>
    <p:extLst>
      <p:ext uri="{BB962C8B-B14F-4D97-AF65-F5344CB8AC3E}">
        <p14:creationId xmlns:p14="http://schemas.microsoft.com/office/powerpoint/2010/main" val="37723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755576" y="687289"/>
            <a:ext cx="7776864" cy="725487"/>
          </a:xfrm>
        </p:spPr>
        <p:txBody>
          <a:bodyPr rIns="132080">
            <a:normAutofit fontScale="90000"/>
          </a:bodyPr>
          <a:lstStyle/>
          <a:p>
            <a:pPr indent="0" eaLnBrk="1" hangingPunct="1">
              <a:defRPr/>
            </a:pPr>
            <a:r>
              <a:rPr lang="en-US" dirty="0" smtClean="0"/>
              <a:t>Current digitization is slow…</a:t>
            </a:r>
          </a:p>
        </p:txBody>
      </p:sp>
      <p:sp>
        <p:nvSpPr>
          <p:cNvPr id="14338" name="Rectangle 2"/>
          <p:cNvSpPr>
            <a:spLocks noGrp="1" noChangeArrowheads="1"/>
          </p:cNvSpPr>
          <p:nvPr>
            <p:ph type="body" idx="1"/>
          </p:nvPr>
        </p:nvSpPr>
        <p:spPr>
          <a:xfrm>
            <a:off x="755576" y="1700808"/>
            <a:ext cx="7654428" cy="4464496"/>
          </a:xfrm>
        </p:spPr>
        <p:txBody>
          <a:bodyPr rIns="132080">
            <a:normAutofit lnSpcReduction="10000"/>
          </a:bodyPr>
          <a:lstStyle/>
          <a:p>
            <a:pPr eaLnBrk="1" hangingPunct="1">
              <a:lnSpc>
                <a:spcPct val="120000"/>
              </a:lnSpc>
              <a:spcBef>
                <a:spcPct val="0"/>
              </a:spcBef>
              <a:defRPr/>
            </a:pPr>
            <a:r>
              <a:rPr lang="en-US" sz="1800" dirty="0" smtClean="0"/>
              <a:t>Almost all digitization is externally funded</a:t>
            </a:r>
          </a:p>
          <a:p>
            <a:pPr lvl="1" eaLnBrk="1" hangingPunct="1">
              <a:lnSpc>
                <a:spcPct val="120000"/>
              </a:lnSpc>
              <a:spcBef>
                <a:spcPct val="0"/>
              </a:spcBef>
              <a:defRPr/>
            </a:pPr>
            <a:r>
              <a:rPr lang="en-US" sz="1400" dirty="0" smtClean="0"/>
              <a:t>Government initiatives: SESAM, ACCESS [not </a:t>
            </a:r>
            <a:r>
              <a:rPr lang="en-US" sz="1400" dirty="0" err="1" smtClean="0"/>
              <a:t>Kulturarvslyftet</a:t>
            </a:r>
            <a:r>
              <a:rPr lang="en-US" sz="1400" dirty="0" smtClean="0"/>
              <a:t>]</a:t>
            </a:r>
          </a:p>
          <a:p>
            <a:pPr lvl="1" eaLnBrk="1" hangingPunct="1">
              <a:lnSpc>
                <a:spcPct val="120000"/>
              </a:lnSpc>
              <a:spcBef>
                <a:spcPct val="0"/>
              </a:spcBef>
              <a:defRPr/>
            </a:pPr>
            <a:r>
              <a:rPr lang="en-US" sz="1400" dirty="0" smtClean="0"/>
              <a:t>Mellon Foundation (US), Brazil, Japan</a:t>
            </a:r>
          </a:p>
          <a:p>
            <a:pPr lvl="1" eaLnBrk="1" hangingPunct="1">
              <a:lnSpc>
                <a:spcPct val="120000"/>
              </a:lnSpc>
              <a:spcBef>
                <a:spcPct val="0"/>
              </a:spcBef>
              <a:defRPr/>
            </a:pPr>
            <a:r>
              <a:rPr lang="en-US" sz="1400" dirty="0" smtClean="0"/>
              <a:t>Artdatabanken Museum Support [cut back 25 % from 2014]. Accounts for more than 90 % of the digitized specimens at 4 of the 6 large Swedish herbaria </a:t>
            </a:r>
            <a:endParaRPr lang="en-US" sz="1800" dirty="0" smtClean="0"/>
          </a:p>
          <a:p>
            <a:pPr eaLnBrk="1" hangingPunct="1">
              <a:lnSpc>
                <a:spcPct val="120000"/>
              </a:lnSpc>
              <a:spcBef>
                <a:spcPct val="0"/>
              </a:spcBef>
              <a:defRPr/>
            </a:pPr>
            <a:r>
              <a:rPr lang="en-US" sz="1800" dirty="0" smtClean="0"/>
              <a:t>Digitization focused on special collections:</a:t>
            </a:r>
          </a:p>
          <a:p>
            <a:pPr lvl="1" eaLnBrk="1" hangingPunct="1">
              <a:lnSpc>
                <a:spcPct val="120000"/>
              </a:lnSpc>
              <a:spcBef>
                <a:spcPct val="0"/>
              </a:spcBef>
              <a:defRPr/>
            </a:pPr>
            <a:r>
              <a:rPr lang="en-US" sz="1400" dirty="0" smtClean="0"/>
              <a:t>Foreign material</a:t>
            </a:r>
          </a:p>
          <a:p>
            <a:pPr lvl="1" eaLnBrk="1" hangingPunct="1">
              <a:lnSpc>
                <a:spcPct val="120000"/>
              </a:lnSpc>
              <a:spcBef>
                <a:spcPct val="0"/>
              </a:spcBef>
              <a:defRPr/>
            </a:pPr>
            <a:r>
              <a:rPr lang="en-US" sz="1400" dirty="0" smtClean="0"/>
              <a:t>Type material</a:t>
            </a:r>
          </a:p>
          <a:p>
            <a:pPr lvl="1" eaLnBrk="1" hangingPunct="1">
              <a:lnSpc>
                <a:spcPct val="120000"/>
              </a:lnSpc>
              <a:spcBef>
                <a:spcPct val="0"/>
              </a:spcBef>
              <a:defRPr/>
            </a:pPr>
            <a:r>
              <a:rPr lang="en-US" sz="1400" dirty="0" smtClean="0"/>
              <a:t>Exception: Artdatabanken Museum Support (Nordic plants and fungi)</a:t>
            </a:r>
          </a:p>
          <a:p>
            <a:pPr eaLnBrk="1" hangingPunct="1">
              <a:lnSpc>
                <a:spcPct val="120000"/>
              </a:lnSpc>
              <a:spcBef>
                <a:spcPct val="0"/>
              </a:spcBef>
              <a:defRPr/>
            </a:pPr>
            <a:r>
              <a:rPr lang="en-US" sz="1800" dirty="0" smtClean="0"/>
              <a:t>Background digitization rate is extremely low</a:t>
            </a:r>
          </a:p>
          <a:p>
            <a:pPr lvl="1" eaLnBrk="1" hangingPunct="1">
              <a:lnSpc>
                <a:spcPct val="120000"/>
              </a:lnSpc>
              <a:spcBef>
                <a:spcPct val="0"/>
              </a:spcBef>
              <a:defRPr/>
            </a:pPr>
            <a:r>
              <a:rPr lang="en-US" sz="1600" dirty="0" smtClean="0"/>
              <a:t>Entomological collections at Swedish Museum of Natural History</a:t>
            </a:r>
            <a:r>
              <a:rPr lang="en-US" sz="1600" dirty="0"/>
              <a:t/>
            </a:r>
            <a:br>
              <a:rPr lang="en-US" sz="1600" dirty="0"/>
            </a:br>
            <a:r>
              <a:rPr lang="en-US" sz="1600" dirty="0" smtClean="0"/>
              <a:t>current rate 10 000 / </a:t>
            </a:r>
            <a:r>
              <a:rPr lang="en-US" sz="1600" dirty="0" err="1" smtClean="0"/>
              <a:t>yr</a:t>
            </a:r>
            <a:r>
              <a:rPr lang="en-US" sz="1600" dirty="0" smtClean="0"/>
              <a:t> -&gt; 300 years</a:t>
            </a:r>
          </a:p>
          <a:p>
            <a:pPr eaLnBrk="1" hangingPunct="1">
              <a:lnSpc>
                <a:spcPct val="120000"/>
              </a:lnSpc>
              <a:spcBef>
                <a:spcPct val="0"/>
              </a:spcBef>
              <a:defRPr/>
            </a:pPr>
            <a:r>
              <a:rPr lang="en-US" sz="2000" dirty="0" smtClean="0"/>
              <a:t>Traditional manual digitization is expensive</a:t>
            </a:r>
          </a:p>
          <a:p>
            <a:pPr lvl="1" eaLnBrk="1" hangingPunct="1">
              <a:lnSpc>
                <a:spcPct val="120000"/>
              </a:lnSpc>
              <a:spcBef>
                <a:spcPct val="0"/>
              </a:spcBef>
              <a:defRPr/>
            </a:pPr>
            <a:r>
              <a:rPr lang="en-US" sz="1600" dirty="0" smtClean="0"/>
              <a:t>Cost 20–65 SEK / specimen</a:t>
            </a:r>
          </a:p>
          <a:p>
            <a:pPr lvl="1" eaLnBrk="1" hangingPunct="1">
              <a:lnSpc>
                <a:spcPct val="120000"/>
              </a:lnSpc>
              <a:spcBef>
                <a:spcPct val="0"/>
              </a:spcBef>
              <a:defRPr/>
            </a:pPr>
            <a:r>
              <a:rPr lang="en-US" sz="1600" dirty="0" smtClean="0"/>
              <a:t>All Swedish insect collections @ 50 SEK/specimen -&gt; 800 M SEK</a:t>
            </a:r>
          </a:p>
          <a:p>
            <a:pPr lvl="1" eaLnBrk="1" hangingPunct="1">
              <a:lnSpc>
                <a:spcPct val="120000"/>
              </a:lnSpc>
              <a:spcBef>
                <a:spcPct val="0"/>
              </a:spcBef>
              <a:defRPr/>
            </a:pPr>
            <a:r>
              <a:rPr lang="en-US" sz="1600" dirty="0" smtClean="0"/>
              <a:t>All Swedish plant collections @  35 SEK/specimen -&gt; 300 M SEK</a:t>
            </a:r>
          </a:p>
        </p:txBody>
      </p:sp>
      <p:sp>
        <p:nvSpPr>
          <p:cNvPr id="4" name="Rektangel 3"/>
          <p:cNvSpPr/>
          <p:nvPr/>
        </p:nvSpPr>
        <p:spPr>
          <a:xfrm>
            <a:off x="5292080" y="6525344"/>
            <a:ext cx="3744416" cy="276999"/>
          </a:xfrm>
          <a:prstGeom prst="rect">
            <a:avLst/>
          </a:prstGeom>
        </p:spPr>
        <p:txBody>
          <a:bodyPr wrap="square">
            <a:spAutoFit/>
          </a:bodyPr>
          <a:lstStyle/>
          <a:p>
            <a:r>
              <a:rPr lang="sv-SE" sz="1200" dirty="0" smtClean="0"/>
              <a:t>Fredrik Ronquist, Naturhistoriska riksmuseet, Stockholm</a:t>
            </a:r>
            <a:endParaRPr lang="sv-SE" sz="1200" dirty="0"/>
          </a:p>
        </p:txBody>
      </p:sp>
    </p:spTree>
    <p:extLst>
      <p:ext uri="{BB962C8B-B14F-4D97-AF65-F5344CB8AC3E}">
        <p14:creationId xmlns:p14="http://schemas.microsoft.com/office/powerpoint/2010/main" val="247693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3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38">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38">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38">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3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109571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5696" y="1340768"/>
            <a:ext cx="4833829" cy="4833829"/>
          </a:xfrm>
          <a:prstGeom prst="rect">
            <a:avLst/>
          </a:prstGeom>
        </p:spPr>
      </p:pic>
      <p:sp>
        <p:nvSpPr>
          <p:cNvPr id="3" name="TextBox 2"/>
          <p:cNvSpPr txBox="1"/>
          <p:nvPr/>
        </p:nvSpPr>
        <p:spPr>
          <a:xfrm>
            <a:off x="467544" y="548680"/>
            <a:ext cx="8208912" cy="461665"/>
          </a:xfrm>
          <a:prstGeom prst="rect">
            <a:avLst/>
          </a:prstGeom>
          <a:noFill/>
        </p:spPr>
        <p:txBody>
          <a:bodyPr wrap="square" rtlCol="0">
            <a:spAutoFit/>
          </a:bodyPr>
          <a:lstStyle/>
          <a:p>
            <a:pPr algn="ctr"/>
            <a:r>
              <a:rPr lang="en-US" sz="2400" dirty="0" smtClean="0"/>
              <a:t>Swedish </a:t>
            </a:r>
            <a:r>
              <a:rPr lang="en-US" sz="2400" dirty="0" err="1" smtClean="0"/>
              <a:t>georeferenced</a:t>
            </a:r>
            <a:r>
              <a:rPr lang="en-US" sz="2400" dirty="0" smtClean="0"/>
              <a:t> occurrence records (~40 M GBIF records) </a:t>
            </a:r>
            <a:endParaRPr lang="en-US" sz="2400" dirty="0"/>
          </a:p>
        </p:txBody>
      </p:sp>
      <p:sp>
        <p:nvSpPr>
          <p:cNvPr id="9" name="TextBox 8"/>
          <p:cNvSpPr txBox="1"/>
          <p:nvPr/>
        </p:nvSpPr>
        <p:spPr>
          <a:xfrm>
            <a:off x="3563888" y="1268760"/>
            <a:ext cx="1499605" cy="400110"/>
          </a:xfrm>
          <a:prstGeom prst="rect">
            <a:avLst/>
          </a:prstGeom>
          <a:noFill/>
        </p:spPr>
        <p:txBody>
          <a:bodyPr wrap="square" rtlCol="0">
            <a:spAutoFit/>
          </a:bodyPr>
          <a:lstStyle/>
          <a:p>
            <a:r>
              <a:rPr lang="en-US" sz="2000" dirty="0" smtClean="0"/>
              <a:t>Time profile</a:t>
            </a:r>
            <a:endParaRPr lang="en-US" sz="2000" dirty="0"/>
          </a:p>
        </p:txBody>
      </p:sp>
      <p:sp>
        <p:nvSpPr>
          <p:cNvPr id="5" name="Rektangel 4"/>
          <p:cNvSpPr/>
          <p:nvPr/>
        </p:nvSpPr>
        <p:spPr>
          <a:xfrm>
            <a:off x="5292080" y="6525344"/>
            <a:ext cx="3744416" cy="276999"/>
          </a:xfrm>
          <a:prstGeom prst="rect">
            <a:avLst/>
          </a:prstGeom>
        </p:spPr>
        <p:txBody>
          <a:bodyPr wrap="square">
            <a:spAutoFit/>
          </a:bodyPr>
          <a:lstStyle/>
          <a:p>
            <a:r>
              <a:rPr lang="sv-SE" sz="1200" dirty="0" smtClean="0"/>
              <a:t>Fredrik Ronquist, Naturhistoriska riksmuseet, Stockholm</a:t>
            </a:r>
            <a:endParaRPr lang="sv-SE" sz="1200" dirty="0"/>
          </a:p>
        </p:txBody>
      </p:sp>
    </p:spTree>
    <p:extLst>
      <p:ext uri="{BB962C8B-B14F-4D97-AF65-F5344CB8AC3E}">
        <p14:creationId xmlns:p14="http://schemas.microsoft.com/office/powerpoint/2010/main" val="166122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87824" y="404664"/>
            <a:ext cx="3096344" cy="523220"/>
          </a:xfrm>
          <a:prstGeom prst="rect">
            <a:avLst/>
          </a:prstGeom>
          <a:noFill/>
        </p:spPr>
        <p:txBody>
          <a:bodyPr wrap="square" rtlCol="0">
            <a:spAutoFit/>
          </a:bodyPr>
          <a:lstStyle/>
          <a:p>
            <a:r>
              <a:rPr lang="en-US" sz="2800" dirty="0" smtClean="0"/>
              <a:t>Taxonomic profile</a:t>
            </a:r>
            <a:endParaRPr lang="en-US" sz="2800" dirty="0"/>
          </a:p>
        </p:txBody>
      </p:sp>
      <p:graphicFrame>
        <p:nvGraphicFramePr>
          <p:cNvPr id="5" name="Chart 4"/>
          <p:cNvGraphicFramePr/>
          <p:nvPr>
            <p:extLst>
              <p:ext uri="{D42A27DB-BD31-4B8C-83A1-F6EECF244321}">
                <p14:modId xmlns:p14="http://schemas.microsoft.com/office/powerpoint/2010/main" val="432087815"/>
              </p:ext>
            </p:extLst>
          </p:nvPr>
        </p:nvGraphicFramePr>
        <p:xfrm>
          <a:off x="4427984" y="1196753"/>
          <a:ext cx="4248472"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2851901560"/>
              </p:ext>
            </p:extLst>
          </p:nvPr>
        </p:nvGraphicFramePr>
        <p:xfrm>
          <a:off x="4572000" y="4005064"/>
          <a:ext cx="4248472"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909442949"/>
              </p:ext>
            </p:extLst>
          </p:nvPr>
        </p:nvGraphicFramePr>
        <p:xfrm>
          <a:off x="395536" y="1196752"/>
          <a:ext cx="4355976"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3971944729"/>
              </p:ext>
            </p:extLst>
          </p:nvPr>
        </p:nvGraphicFramePr>
        <p:xfrm>
          <a:off x="395536" y="4005064"/>
          <a:ext cx="4212976" cy="2310631"/>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1"/>
          <p:cNvSpPr txBox="1"/>
          <p:nvPr/>
        </p:nvSpPr>
        <p:spPr>
          <a:xfrm>
            <a:off x="5868144" y="548680"/>
            <a:ext cx="2825037" cy="276999"/>
          </a:xfrm>
          <a:prstGeom prst="rect">
            <a:avLst/>
          </a:prstGeom>
          <a:noFill/>
        </p:spPr>
        <p:txBody>
          <a:bodyPr wrap="none" rtlCol="0">
            <a:spAutoFit/>
          </a:bodyPr>
          <a:lstStyle/>
          <a:p>
            <a:r>
              <a:rPr lang="en-US" sz="1200" dirty="0" err="1" smtClean="0"/>
              <a:t>Ingelög</a:t>
            </a:r>
            <a:r>
              <a:rPr lang="en-US" sz="1200" dirty="0"/>
              <a:t> </a:t>
            </a:r>
            <a:r>
              <a:rPr lang="en-US" sz="1200" dirty="0" smtClean="0"/>
              <a:t>T. 2013. </a:t>
            </a:r>
            <a:r>
              <a:rPr lang="en-US" sz="1200" dirty="0" err="1" smtClean="0"/>
              <a:t>Skatter</a:t>
            </a:r>
            <a:r>
              <a:rPr lang="en-US" sz="1200" dirty="0" smtClean="0"/>
              <a:t> </a:t>
            </a:r>
            <a:r>
              <a:rPr lang="en-US" sz="1200" dirty="0" err="1" smtClean="0"/>
              <a:t>i</a:t>
            </a:r>
            <a:r>
              <a:rPr lang="en-US" sz="1200" dirty="0" smtClean="0"/>
              <a:t> </a:t>
            </a:r>
            <a:r>
              <a:rPr lang="en-US" sz="1200" dirty="0" err="1" smtClean="0"/>
              <a:t>vått</a:t>
            </a:r>
            <a:r>
              <a:rPr lang="en-US" sz="1200" dirty="0" smtClean="0"/>
              <a:t> </a:t>
            </a:r>
            <a:r>
              <a:rPr lang="en-US" sz="1200" dirty="0" err="1" smtClean="0"/>
              <a:t>och</a:t>
            </a:r>
            <a:r>
              <a:rPr lang="en-US" sz="1200" dirty="0" smtClean="0"/>
              <a:t> </a:t>
            </a:r>
            <a:r>
              <a:rPr lang="en-US" sz="1200" dirty="0" err="1" smtClean="0"/>
              <a:t>torrt</a:t>
            </a:r>
            <a:r>
              <a:rPr lang="en-US" sz="1200" dirty="0" smtClean="0"/>
              <a:t>. </a:t>
            </a:r>
            <a:endParaRPr lang="en-US" sz="1200" dirty="0"/>
          </a:p>
        </p:txBody>
      </p:sp>
      <p:sp>
        <p:nvSpPr>
          <p:cNvPr id="8" name="Rektangel 7"/>
          <p:cNvSpPr/>
          <p:nvPr/>
        </p:nvSpPr>
        <p:spPr>
          <a:xfrm>
            <a:off x="5292080" y="6525344"/>
            <a:ext cx="3744416" cy="276999"/>
          </a:xfrm>
          <a:prstGeom prst="rect">
            <a:avLst/>
          </a:prstGeom>
        </p:spPr>
        <p:txBody>
          <a:bodyPr wrap="square">
            <a:spAutoFit/>
          </a:bodyPr>
          <a:lstStyle/>
          <a:p>
            <a:r>
              <a:rPr lang="sv-SE" sz="1200" dirty="0" smtClean="0"/>
              <a:t>Fredrik Ronquist, Naturhistoriska riksmuseet, Stockholm</a:t>
            </a:r>
            <a:endParaRPr lang="sv-SE" sz="1200" dirty="0"/>
          </a:p>
        </p:txBody>
      </p:sp>
    </p:spTree>
    <p:extLst>
      <p:ext uri="{BB962C8B-B14F-4D97-AF65-F5344CB8AC3E}">
        <p14:creationId xmlns:p14="http://schemas.microsoft.com/office/powerpoint/2010/main" val="97183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2" grpId="0">
        <p:bldAsOne/>
      </p:bldGraphic>
      <p:bldGraphic spid="1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a:t>e</a:t>
            </a:r>
            <a:r>
              <a:rPr lang="sv-SE" sz="2400" dirty="0" smtClean="0"/>
              <a:t>-BioColl.se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err="1" smtClean="0"/>
              <a:t>Digitised</a:t>
            </a:r>
            <a:r>
              <a:rPr lang="sv-SE" sz="2800" b="1" dirty="0" smtClean="0"/>
              <a:t> specimens in Sweden</a:t>
            </a:r>
          </a:p>
          <a:p>
            <a:r>
              <a:rPr lang="en-US" dirty="0" smtClean="0">
                <a:solidFill>
                  <a:schemeClr val="accent2"/>
                </a:solidFill>
                <a:cs typeface="Comic Sans MS"/>
              </a:rPr>
              <a:t>33 M specimens in Swedish biological collections</a:t>
            </a:r>
            <a:endParaRPr lang="en-US" dirty="0">
              <a:solidFill>
                <a:schemeClr val="accent2"/>
              </a:solidFill>
              <a:cs typeface="Comic Sans MS"/>
            </a:endParaRPr>
          </a:p>
        </p:txBody>
      </p:sp>
      <p:pic>
        <p:nvPicPr>
          <p:cNvPr id="4"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2636912"/>
            <a:ext cx="1216138" cy="2001416"/>
          </a:xfrm>
          <a:prstGeom prst="rect">
            <a:avLst/>
          </a:prstGeom>
        </p:spPr>
      </p:pic>
      <p:sp>
        <p:nvSpPr>
          <p:cNvPr id="5" name="Rektangel 4"/>
          <p:cNvSpPr/>
          <p:nvPr/>
        </p:nvSpPr>
        <p:spPr>
          <a:xfrm>
            <a:off x="899592" y="4725144"/>
            <a:ext cx="1322478" cy="338554"/>
          </a:xfrm>
          <a:prstGeom prst="rect">
            <a:avLst/>
          </a:prstGeom>
        </p:spPr>
        <p:txBody>
          <a:bodyPr wrap="none">
            <a:spAutoFit/>
          </a:bodyPr>
          <a:lstStyle/>
          <a:p>
            <a:r>
              <a:rPr lang="en-US" sz="1600" dirty="0">
                <a:latin typeface="+mj-lt"/>
                <a:cs typeface="Comic Sans MS"/>
              </a:rPr>
              <a:t>10.5 M plants</a:t>
            </a:r>
          </a:p>
        </p:txBody>
      </p:sp>
      <p:pic>
        <p:nvPicPr>
          <p:cNvPr id="6"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792" y="4509120"/>
            <a:ext cx="1718816" cy="1406934"/>
          </a:xfrm>
          <a:prstGeom prst="rect">
            <a:avLst/>
          </a:prstGeom>
        </p:spPr>
      </p:pic>
      <p:sp>
        <p:nvSpPr>
          <p:cNvPr id="7" name="Rektangel 6"/>
          <p:cNvSpPr/>
          <p:nvPr/>
        </p:nvSpPr>
        <p:spPr>
          <a:xfrm>
            <a:off x="2843808" y="5877272"/>
            <a:ext cx="1388522" cy="338554"/>
          </a:xfrm>
          <a:prstGeom prst="rect">
            <a:avLst/>
          </a:prstGeom>
        </p:spPr>
        <p:txBody>
          <a:bodyPr wrap="none">
            <a:spAutoFit/>
          </a:bodyPr>
          <a:lstStyle/>
          <a:p>
            <a:r>
              <a:rPr lang="en-US" sz="1600" dirty="0">
                <a:cs typeface="Comic Sans MS"/>
              </a:rPr>
              <a:t>16.4 M insects</a:t>
            </a:r>
          </a:p>
        </p:txBody>
      </p:sp>
      <p:pic>
        <p:nvPicPr>
          <p:cNvPr id="8"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792" y="2636912"/>
            <a:ext cx="1506121" cy="1024384"/>
          </a:xfrm>
          <a:prstGeom prst="rect">
            <a:avLst/>
          </a:prstGeom>
        </p:spPr>
      </p:pic>
      <p:sp>
        <p:nvSpPr>
          <p:cNvPr id="9" name="Rektangel 8"/>
          <p:cNvSpPr/>
          <p:nvPr/>
        </p:nvSpPr>
        <p:spPr>
          <a:xfrm>
            <a:off x="2843808" y="3717032"/>
            <a:ext cx="1132041" cy="338554"/>
          </a:xfrm>
          <a:prstGeom prst="rect">
            <a:avLst/>
          </a:prstGeom>
        </p:spPr>
        <p:txBody>
          <a:bodyPr wrap="none">
            <a:spAutoFit/>
          </a:bodyPr>
          <a:lstStyle/>
          <a:p>
            <a:r>
              <a:rPr lang="en-US" sz="1600" dirty="0">
                <a:cs typeface="Comic Sans MS"/>
              </a:rPr>
              <a:t>2.0 M fungi</a:t>
            </a:r>
          </a:p>
        </p:txBody>
      </p:sp>
      <p:pic>
        <p:nvPicPr>
          <p:cNvPr id="10"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636912"/>
            <a:ext cx="3251324" cy="722516"/>
          </a:xfrm>
          <a:prstGeom prst="rect">
            <a:avLst/>
          </a:prstGeom>
        </p:spPr>
      </p:pic>
      <p:sp>
        <p:nvSpPr>
          <p:cNvPr id="11" name="Rektangel 10"/>
          <p:cNvSpPr/>
          <p:nvPr/>
        </p:nvSpPr>
        <p:spPr>
          <a:xfrm>
            <a:off x="5652120" y="3429000"/>
            <a:ext cx="1818255" cy="338554"/>
          </a:xfrm>
          <a:prstGeom prst="rect">
            <a:avLst/>
          </a:prstGeom>
        </p:spPr>
        <p:txBody>
          <a:bodyPr wrap="none">
            <a:spAutoFit/>
          </a:bodyPr>
          <a:lstStyle/>
          <a:p>
            <a:r>
              <a:rPr lang="en-US" sz="1600" dirty="0">
                <a:cs typeface="Comic Sans MS"/>
              </a:rPr>
              <a:t>1.5 M invertebrates</a:t>
            </a:r>
          </a:p>
        </p:txBody>
      </p:sp>
      <p:pic>
        <p:nvPicPr>
          <p:cNvPr id="12"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0032" y="4293096"/>
            <a:ext cx="1174067" cy="1764308"/>
          </a:xfrm>
          <a:prstGeom prst="rect">
            <a:avLst/>
          </a:prstGeom>
        </p:spPr>
      </p:pic>
      <p:sp>
        <p:nvSpPr>
          <p:cNvPr id="13" name="Rektangel 12"/>
          <p:cNvSpPr/>
          <p:nvPr/>
        </p:nvSpPr>
        <p:spPr>
          <a:xfrm>
            <a:off x="4572000" y="6093296"/>
            <a:ext cx="1667764" cy="338554"/>
          </a:xfrm>
          <a:prstGeom prst="rect">
            <a:avLst/>
          </a:prstGeom>
        </p:spPr>
        <p:txBody>
          <a:bodyPr wrap="none">
            <a:spAutoFit/>
          </a:bodyPr>
          <a:lstStyle/>
          <a:p>
            <a:r>
              <a:rPr lang="en-US" sz="1600" dirty="0">
                <a:cs typeface="Comic Sans MS"/>
              </a:rPr>
              <a:t>0.6 M vertebrates</a:t>
            </a:r>
          </a:p>
        </p:txBody>
      </p:sp>
      <p:pic>
        <p:nvPicPr>
          <p:cNvPr id="14"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4248" y="4221088"/>
            <a:ext cx="1057300" cy="1057300"/>
          </a:xfrm>
          <a:prstGeom prst="rect">
            <a:avLst/>
          </a:prstGeom>
        </p:spPr>
      </p:pic>
      <p:sp>
        <p:nvSpPr>
          <p:cNvPr id="15" name="TextBox 10"/>
          <p:cNvSpPr txBox="1"/>
          <p:nvPr/>
        </p:nvSpPr>
        <p:spPr>
          <a:xfrm>
            <a:off x="6804248" y="5373216"/>
            <a:ext cx="1656184" cy="338554"/>
          </a:xfrm>
          <a:prstGeom prst="rect">
            <a:avLst/>
          </a:prstGeom>
          <a:noFill/>
        </p:spPr>
        <p:txBody>
          <a:bodyPr wrap="square" rtlCol="0">
            <a:spAutoFit/>
          </a:bodyPr>
          <a:lstStyle/>
          <a:p>
            <a:r>
              <a:rPr lang="en-US" sz="1600" dirty="0" smtClean="0">
                <a:cs typeface="Comic Sans MS"/>
              </a:rPr>
              <a:t>2.0 M fossils</a:t>
            </a:r>
            <a:endParaRPr lang="en-US" sz="1600" dirty="0">
              <a:cs typeface="Comic Sans MS"/>
            </a:endParaRPr>
          </a:p>
        </p:txBody>
      </p:sp>
      <p:sp>
        <p:nvSpPr>
          <p:cNvPr id="16" name="TextBox 1"/>
          <p:cNvSpPr txBox="1"/>
          <p:nvPr/>
        </p:nvSpPr>
        <p:spPr>
          <a:xfrm>
            <a:off x="5220072" y="1124744"/>
            <a:ext cx="2825037" cy="276999"/>
          </a:xfrm>
          <a:prstGeom prst="rect">
            <a:avLst/>
          </a:prstGeom>
          <a:noFill/>
        </p:spPr>
        <p:txBody>
          <a:bodyPr wrap="none" rtlCol="0">
            <a:spAutoFit/>
          </a:bodyPr>
          <a:lstStyle/>
          <a:p>
            <a:r>
              <a:rPr lang="en-US" sz="1200" dirty="0" err="1" smtClean="0"/>
              <a:t>Ingelög</a:t>
            </a:r>
            <a:r>
              <a:rPr lang="en-US" sz="1200" dirty="0"/>
              <a:t> </a:t>
            </a:r>
            <a:r>
              <a:rPr lang="en-US" sz="1200" dirty="0" smtClean="0"/>
              <a:t>T. 2013. </a:t>
            </a:r>
            <a:r>
              <a:rPr lang="en-US" sz="1200" dirty="0" err="1" smtClean="0"/>
              <a:t>Skatter</a:t>
            </a:r>
            <a:r>
              <a:rPr lang="en-US" sz="1200" dirty="0" smtClean="0"/>
              <a:t> </a:t>
            </a:r>
            <a:r>
              <a:rPr lang="en-US" sz="1200" dirty="0" err="1" smtClean="0"/>
              <a:t>i</a:t>
            </a:r>
            <a:r>
              <a:rPr lang="en-US" sz="1200" dirty="0" smtClean="0"/>
              <a:t> </a:t>
            </a:r>
            <a:r>
              <a:rPr lang="en-US" sz="1200" dirty="0" err="1" smtClean="0"/>
              <a:t>vått</a:t>
            </a:r>
            <a:r>
              <a:rPr lang="en-US" sz="1200" dirty="0" smtClean="0"/>
              <a:t> </a:t>
            </a:r>
            <a:r>
              <a:rPr lang="en-US" sz="1200" dirty="0" err="1" smtClean="0"/>
              <a:t>och</a:t>
            </a:r>
            <a:r>
              <a:rPr lang="en-US" sz="1200" dirty="0" smtClean="0"/>
              <a:t> </a:t>
            </a:r>
            <a:r>
              <a:rPr lang="en-US" sz="1200" dirty="0" err="1" smtClean="0"/>
              <a:t>torrt</a:t>
            </a:r>
            <a:r>
              <a:rPr lang="en-US" sz="1200" dirty="0" smtClean="0"/>
              <a:t>. </a:t>
            </a:r>
            <a:endParaRPr lang="en-US" sz="1200" dirty="0"/>
          </a:p>
        </p:txBody>
      </p:sp>
      <p:grpSp>
        <p:nvGrpSpPr>
          <p:cNvPr id="17" name="Group 32"/>
          <p:cNvGrpSpPr/>
          <p:nvPr/>
        </p:nvGrpSpPr>
        <p:grpSpPr>
          <a:xfrm>
            <a:off x="683568" y="5085184"/>
            <a:ext cx="1800200" cy="216024"/>
            <a:chOff x="1979712" y="2708920"/>
            <a:chExt cx="1800200" cy="216024"/>
          </a:xfrm>
        </p:grpSpPr>
        <p:sp>
          <p:nvSpPr>
            <p:cNvPr id="18" name="Rectangle 29"/>
            <p:cNvSpPr/>
            <p:nvPr/>
          </p:nvSpPr>
          <p:spPr bwMode="auto">
            <a:xfrm>
              <a:off x="1979712" y="2708920"/>
              <a:ext cx="1800200" cy="216024"/>
            </a:xfrm>
            <a:prstGeom prst="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9" name="Rectangle 30"/>
            <p:cNvSpPr/>
            <p:nvPr/>
          </p:nvSpPr>
          <p:spPr bwMode="auto">
            <a:xfrm>
              <a:off x="1979712" y="2708920"/>
              <a:ext cx="360040" cy="216024"/>
            </a:xfrm>
            <a:prstGeom prst="rect">
              <a:avLst/>
            </a:prstGeom>
            <a:solidFill>
              <a:srgbClr val="0000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pSp>
      <p:grpSp>
        <p:nvGrpSpPr>
          <p:cNvPr id="20" name="Group 22"/>
          <p:cNvGrpSpPr/>
          <p:nvPr/>
        </p:nvGrpSpPr>
        <p:grpSpPr>
          <a:xfrm>
            <a:off x="2555776" y="4077072"/>
            <a:ext cx="1800200" cy="216024"/>
            <a:chOff x="1331640" y="116632"/>
            <a:chExt cx="1800200" cy="216024"/>
          </a:xfrm>
        </p:grpSpPr>
        <p:sp>
          <p:nvSpPr>
            <p:cNvPr id="21" name="Rectangle 23"/>
            <p:cNvSpPr/>
            <p:nvPr/>
          </p:nvSpPr>
          <p:spPr bwMode="auto">
            <a:xfrm>
              <a:off x="1331640" y="116632"/>
              <a:ext cx="1800200" cy="216024"/>
            </a:xfrm>
            <a:prstGeom prst="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2" name="Rectangle 24"/>
            <p:cNvSpPr/>
            <p:nvPr/>
          </p:nvSpPr>
          <p:spPr bwMode="auto">
            <a:xfrm>
              <a:off x="1331640" y="116632"/>
              <a:ext cx="792088" cy="216024"/>
            </a:xfrm>
            <a:prstGeom prst="rect">
              <a:avLst/>
            </a:prstGeom>
            <a:solidFill>
              <a:srgbClr val="0000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pSp>
      <p:grpSp>
        <p:nvGrpSpPr>
          <p:cNvPr id="23" name="Group 9"/>
          <p:cNvGrpSpPr/>
          <p:nvPr/>
        </p:nvGrpSpPr>
        <p:grpSpPr>
          <a:xfrm>
            <a:off x="2627784" y="6237312"/>
            <a:ext cx="1800200" cy="216024"/>
            <a:chOff x="971600" y="116632"/>
            <a:chExt cx="1800200" cy="216024"/>
          </a:xfrm>
        </p:grpSpPr>
        <p:sp>
          <p:nvSpPr>
            <p:cNvPr id="24" name="Rectangle 2"/>
            <p:cNvSpPr/>
            <p:nvPr/>
          </p:nvSpPr>
          <p:spPr bwMode="auto">
            <a:xfrm>
              <a:off x="971600" y="116632"/>
              <a:ext cx="1800200" cy="216024"/>
            </a:xfrm>
            <a:prstGeom prst="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5" name="Rectangle 16"/>
            <p:cNvSpPr/>
            <p:nvPr/>
          </p:nvSpPr>
          <p:spPr bwMode="auto">
            <a:xfrm>
              <a:off x="971600" y="116632"/>
              <a:ext cx="45719" cy="216024"/>
            </a:xfrm>
            <a:prstGeom prst="rect">
              <a:avLst/>
            </a:prstGeom>
            <a:solidFill>
              <a:srgbClr val="0000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pSp>
      <p:grpSp>
        <p:nvGrpSpPr>
          <p:cNvPr id="26" name="Group 13"/>
          <p:cNvGrpSpPr/>
          <p:nvPr/>
        </p:nvGrpSpPr>
        <p:grpSpPr>
          <a:xfrm>
            <a:off x="5652120" y="3789040"/>
            <a:ext cx="1800200" cy="216024"/>
            <a:chOff x="1331640" y="116632"/>
            <a:chExt cx="1800200" cy="216024"/>
          </a:xfrm>
        </p:grpSpPr>
        <p:sp>
          <p:nvSpPr>
            <p:cNvPr id="27" name="Rectangle 20"/>
            <p:cNvSpPr/>
            <p:nvPr/>
          </p:nvSpPr>
          <p:spPr bwMode="auto">
            <a:xfrm>
              <a:off x="1331640" y="116632"/>
              <a:ext cx="1800200" cy="216024"/>
            </a:xfrm>
            <a:prstGeom prst="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8" name="Rectangle 21"/>
            <p:cNvSpPr/>
            <p:nvPr/>
          </p:nvSpPr>
          <p:spPr bwMode="auto">
            <a:xfrm>
              <a:off x="1331640" y="116632"/>
              <a:ext cx="792088" cy="216024"/>
            </a:xfrm>
            <a:prstGeom prst="rect">
              <a:avLst/>
            </a:prstGeom>
            <a:solidFill>
              <a:srgbClr val="0000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pSp>
      <p:sp>
        <p:nvSpPr>
          <p:cNvPr id="29" name="Rectangle 27"/>
          <p:cNvSpPr/>
          <p:nvPr/>
        </p:nvSpPr>
        <p:spPr bwMode="auto">
          <a:xfrm>
            <a:off x="4716016" y="6453336"/>
            <a:ext cx="1440160" cy="216024"/>
          </a:xfrm>
          <a:prstGeom prst="rect">
            <a:avLst/>
          </a:prstGeom>
          <a:solidFill>
            <a:srgbClr val="0000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31" name="Rectangle 34"/>
          <p:cNvSpPr/>
          <p:nvPr/>
        </p:nvSpPr>
        <p:spPr bwMode="auto">
          <a:xfrm>
            <a:off x="6444208" y="5733256"/>
            <a:ext cx="1800200" cy="216024"/>
          </a:xfrm>
          <a:prstGeom prst="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32" name="Rectangle 35"/>
          <p:cNvSpPr/>
          <p:nvPr/>
        </p:nvSpPr>
        <p:spPr bwMode="auto">
          <a:xfrm>
            <a:off x="6444208" y="5733256"/>
            <a:ext cx="288032" cy="216024"/>
          </a:xfrm>
          <a:prstGeom prst="rect">
            <a:avLst/>
          </a:prstGeom>
          <a:solidFill>
            <a:srgbClr val="0000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33" name="Rektangel 32"/>
          <p:cNvSpPr/>
          <p:nvPr/>
        </p:nvSpPr>
        <p:spPr>
          <a:xfrm>
            <a:off x="6660232" y="6309320"/>
            <a:ext cx="2376264" cy="461665"/>
          </a:xfrm>
          <a:prstGeom prst="rect">
            <a:avLst/>
          </a:prstGeom>
        </p:spPr>
        <p:txBody>
          <a:bodyPr wrap="square">
            <a:spAutoFit/>
          </a:bodyPr>
          <a:lstStyle/>
          <a:p>
            <a:r>
              <a:rPr lang="sv-SE" sz="1200" dirty="0" smtClean="0"/>
              <a:t>Fredrik Ronquist, Naturhistoriska</a:t>
            </a:r>
          </a:p>
          <a:p>
            <a:r>
              <a:rPr lang="sv-SE" sz="1200" dirty="0" smtClean="0"/>
              <a:t> riksmuseet, Stockholm</a:t>
            </a:r>
            <a:endParaRPr lang="sv-SE" sz="1200" dirty="0"/>
          </a:p>
        </p:txBody>
      </p:sp>
    </p:spTree>
    <p:extLst>
      <p:ext uri="{BB962C8B-B14F-4D97-AF65-F5344CB8AC3E}">
        <p14:creationId xmlns:p14="http://schemas.microsoft.com/office/powerpoint/2010/main" val="191070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6" grpId="0"/>
      <p:bldP spid="29"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sz="2400" dirty="0" smtClean="0"/>
              <a:t>e-BioColl.se (</a:t>
            </a:r>
            <a:r>
              <a:rPr lang="sv-SE" sz="2400" dirty="0" err="1" smtClean="0"/>
              <a:t>Kongsvoll</a:t>
            </a:r>
            <a:r>
              <a:rPr lang="sv-SE" sz="2400" dirty="0" smtClean="0"/>
              <a:t> 2-4 Sep. 2014)</a:t>
            </a:r>
            <a:endParaRPr lang="sv-SE" sz="2400" dirty="0"/>
          </a:p>
        </p:txBody>
      </p:sp>
      <p:sp>
        <p:nvSpPr>
          <p:cNvPr id="3" name="Platshållare för innehåll 2"/>
          <p:cNvSpPr>
            <a:spLocks noGrp="1"/>
          </p:cNvSpPr>
          <p:nvPr>
            <p:ph idx="1"/>
          </p:nvPr>
        </p:nvSpPr>
        <p:spPr>
          <a:xfrm>
            <a:off x="457200" y="980728"/>
            <a:ext cx="8229600" cy="5400600"/>
          </a:xfrm>
        </p:spPr>
        <p:txBody>
          <a:bodyPr/>
          <a:lstStyle/>
          <a:p>
            <a:pPr marL="0" indent="0">
              <a:buNone/>
            </a:pPr>
            <a:r>
              <a:rPr lang="sv-SE" sz="2800" b="1" dirty="0" smtClean="0"/>
              <a:t>eBioColl.se </a:t>
            </a:r>
            <a:r>
              <a:rPr lang="sv-SE" sz="2800" b="1" dirty="0" err="1" smtClean="0"/>
              <a:t>background</a:t>
            </a:r>
            <a:r>
              <a:rPr lang="sv-SE" sz="2800" b="1" dirty="0" smtClean="0"/>
              <a:t>:</a:t>
            </a:r>
          </a:p>
          <a:p>
            <a:r>
              <a:rPr lang="sv-SE" dirty="0" err="1" smtClean="0"/>
              <a:t>Discussions</a:t>
            </a:r>
            <a:r>
              <a:rPr lang="sv-SE" dirty="0" smtClean="0"/>
              <a:t> </a:t>
            </a:r>
            <a:r>
              <a:rPr lang="sv-SE" dirty="0" err="1" smtClean="0"/>
              <a:t>held</a:t>
            </a:r>
            <a:r>
              <a:rPr lang="sv-SE" dirty="0" smtClean="0"/>
              <a:t> </a:t>
            </a:r>
            <a:r>
              <a:rPr lang="sv-SE" dirty="0" err="1" smtClean="0"/>
              <a:t>with</a:t>
            </a:r>
            <a:r>
              <a:rPr lang="sv-SE" dirty="0" smtClean="0"/>
              <a:t> </a:t>
            </a:r>
            <a:r>
              <a:rPr lang="sv-SE" dirty="0" err="1" smtClean="0"/>
              <a:t>collection</a:t>
            </a:r>
            <a:r>
              <a:rPr lang="sv-SE" dirty="0" smtClean="0"/>
              <a:t> managers on </a:t>
            </a:r>
            <a:r>
              <a:rPr lang="sv-SE" dirty="0" err="1" smtClean="0"/>
              <a:t>presumptive</a:t>
            </a:r>
            <a:r>
              <a:rPr lang="sv-SE" dirty="0" smtClean="0"/>
              <a:t> </a:t>
            </a:r>
            <a:r>
              <a:rPr lang="sv-SE" dirty="0" err="1" smtClean="0"/>
              <a:t>digitisation</a:t>
            </a:r>
            <a:r>
              <a:rPr lang="sv-SE" dirty="0" smtClean="0"/>
              <a:t> </a:t>
            </a:r>
            <a:r>
              <a:rPr lang="sv-SE" dirty="0" err="1" smtClean="0"/>
              <a:t>initiative</a:t>
            </a:r>
            <a:r>
              <a:rPr lang="sv-SE" dirty="0" smtClean="0"/>
              <a:t> (2011-2012)</a:t>
            </a:r>
          </a:p>
          <a:p>
            <a:r>
              <a:rPr lang="sv-SE" dirty="0" err="1" smtClean="0"/>
              <a:t>Continuing</a:t>
            </a:r>
            <a:r>
              <a:rPr lang="sv-SE" dirty="0" smtClean="0"/>
              <a:t> </a:t>
            </a:r>
            <a:r>
              <a:rPr lang="sv-SE" dirty="0" err="1" smtClean="0"/>
              <a:t>discussions</a:t>
            </a:r>
            <a:r>
              <a:rPr lang="sv-SE" dirty="0" smtClean="0"/>
              <a:t> and workshop planning: </a:t>
            </a:r>
            <a:r>
              <a:rPr lang="sv-SE" dirty="0" err="1" smtClean="0"/>
              <a:t>Large-scale</a:t>
            </a:r>
            <a:r>
              <a:rPr lang="sv-SE" dirty="0" smtClean="0"/>
              <a:t> </a:t>
            </a:r>
            <a:r>
              <a:rPr lang="sv-SE" dirty="0" err="1" smtClean="0"/>
              <a:t>digitisation</a:t>
            </a:r>
            <a:r>
              <a:rPr lang="sv-SE" dirty="0" smtClean="0"/>
              <a:t> </a:t>
            </a:r>
            <a:r>
              <a:rPr lang="sv-SE" dirty="0" err="1" smtClean="0"/>
              <a:t>infrastructure</a:t>
            </a:r>
            <a:r>
              <a:rPr lang="sv-SE" dirty="0" smtClean="0"/>
              <a:t> in Sweden (2012-2013)</a:t>
            </a:r>
          </a:p>
          <a:p>
            <a:r>
              <a:rPr lang="sv-SE" dirty="0" smtClean="0"/>
              <a:t>Pilot at </a:t>
            </a:r>
            <a:r>
              <a:rPr lang="sv-SE" dirty="0"/>
              <a:t>MKC </a:t>
            </a:r>
            <a:r>
              <a:rPr lang="sv-SE" dirty="0" smtClean="0"/>
              <a:t>(Media </a:t>
            </a:r>
            <a:r>
              <a:rPr lang="sv-SE" dirty="0" err="1" smtClean="0"/>
              <a:t>Conversion</a:t>
            </a:r>
            <a:r>
              <a:rPr lang="sv-SE" dirty="0" smtClean="0"/>
              <a:t> Centre) and at the Museum </a:t>
            </a:r>
            <a:r>
              <a:rPr lang="sv-SE" dirty="0" err="1" smtClean="0"/>
              <a:t>of</a:t>
            </a:r>
            <a:r>
              <a:rPr lang="sv-SE" dirty="0" smtClean="0"/>
              <a:t> Evolution</a:t>
            </a:r>
            <a:endParaRPr lang="sv-SE" dirty="0"/>
          </a:p>
        </p:txBody>
      </p:sp>
    </p:spTree>
    <p:extLst>
      <p:ext uri="{BB962C8B-B14F-4D97-AF65-F5344CB8AC3E}">
        <p14:creationId xmlns:p14="http://schemas.microsoft.com/office/powerpoint/2010/main" val="76922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FF66FF"/>
    </a:accent1>
    <a:accent2>
      <a:srgbClr val="333399"/>
    </a:accent2>
    <a:accent3>
      <a:srgbClr val="FFFFFF"/>
    </a:accent3>
    <a:accent4>
      <a:srgbClr val="000000"/>
    </a:accent4>
    <a:accent5>
      <a:srgbClr val="FFB8FF"/>
    </a:accent5>
    <a:accent6>
      <a:srgbClr val="2D2D8A"/>
    </a:accent6>
    <a:hlink>
      <a:srgbClr val="009999"/>
    </a:hlink>
    <a:folHlink>
      <a:srgbClr val="99CC00"/>
    </a:folHlink>
  </a:clrScheme>
  <a:fontScheme name="Titel och punkter (kopi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FF66FF"/>
    </a:accent1>
    <a:accent2>
      <a:srgbClr val="333399"/>
    </a:accent2>
    <a:accent3>
      <a:srgbClr val="FFFFFF"/>
    </a:accent3>
    <a:accent4>
      <a:srgbClr val="000000"/>
    </a:accent4>
    <a:accent5>
      <a:srgbClr val="FFB8FF"/>
    </a:accent5>
    <a:accent6>
      <a:srgbClr val="2D2D8A"/>
    </a:accent6>
    <a:hlink>
      <a:srgbClr val="009999"/>
    </a:hlink>
    <a:folHlink>
      <a:srgbClr val="99CC00"/>
    </a:folHlink>
  </a:clrScheme>
  <a:fontScheme name="Titel och punkter (kopi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FF66FF"/>
    </a:accent1>
    <a:accent2>
      <a:srgbClr val="333399"/>
    </a:accent2>
    <a:accent3>
      <a:srgbClr val="FFFFFF"/>
    </a:accent3>
    <a:accent4>
      <a:srgbClr val="000000"/>
    </a:accent4>
    <a:accent5>
      <a:srgbClr val="FFB8FF"/>
    </a:accent5>
    <a:accent6>
      <a:srgbClr val="2D2D8A"/>
    </a:accent6>
    <a:hlink>
      <a:srgbClr val="009999"/>
    </a:hlink>
    <a:folHlink>
      <a:srgbClr val="99CC00"/>
    </a:folHlink>
  </a:clrScheme>
  <a:fontScheme name="Titel och punkter (kopi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4061</TotalTime>
  <Words>3099</Words>
  <Application>Microsoft Office PowerPoint</Application>
  <PresentationFormat>On-screen Show (4:3)</PresentationFormat>
  <Paragraphs>433</Paragraphs>
  <Slides>50</Slides>
  <Notes>16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Office-tema</vt:lpstr>
      <vt:lpstr>Erfarenheter och nyheter från det svenska initiativet för storskalig digitalisering av naturvetenskapliga samlingar; e-BioColl.se</vt:lpstr>
      <vt:lpstr>Experiences and News from the Swedish Initiative for Large-scale Digitisation of Natural History Collections; e-BioColl.se</vt:lpstr>
      <vt:lpstr>e-BioColl.se (Kongsvoll 2-4 Sep. 2014)</vt:lpstr>
      <vt:lpstr>e-BioColl.se (Kongsvoll 2-4 Sep. 2014)</vt:lpstr>
      <vt:lpstr>Current digitization is slow…</vt:lpstr>
      <vt:lpstr>PowerPoint Presentation</vt:lpstr>
      <vt:lpstr>PowerPoint Presentation</vt:lpstr>
      <vt:lpstr>e-BioColl.se (Kongsvoll 2-4 Sep. 2014)</vt:lpstr>
      <vt:lpstr>e-BioColl.se (Kongsvoll 2-4 Sep. 2014)</vt:lpstr>
      <vt:lpstr>Herbarium GB in Gothenburg  – an infrastructure for biodiversity research </vt:lpstr>
      <vt:lpstr>PowerPoint Presentation</vt:lpstr>
      <vt:lpstr>PowerPoint Presentation</vt:lpstr>
      <vt:lpstr>PowerPoint Presentation</vt:lpstr>
      <vt:lpstr>Workflow at MKC</vt:lpstr>
      <vt:lpstr>PowerPoint Presentation</vt:lpstr>
      <vt:lpstr>PowerPoint Presentation</vt:lpstr>
      <vt:lpstr>Challenges - MKC </vt:lpstr>
      <vt:lpstr>Handling procedures - MKC </vt:lpstr>
      <vt:lpstr>Imaging - MKC </vt:lpstr>
      <vt:lpstr>Work flow - MKC </vt:lpstr>
      <vt:lpstr>Subsequent tratment: data - MKC </vt:lpstr>
      <vt:lpstr>Experience - MKC</vt:lpstr>
      <vt:lpstr>Pilot study at the Museum of Evolution, Uppsala</vt:lpstr>
      <vt:lpstr>Supra-scan™ Quartz A1  (I2S DigiBook+Kirtas Technologies, Pessac, France)</vt:lpstr>
      <vt:lpstr>New set-up: two scanning methods</vt:lpstr>
      <vt:lpstr>PowerPoint Presentation</vt:lpstr>
      <vt:lpstr>PowerPoint Presentation</vt:lpstr>
      <vt:lpstr>Conclusions</vt:lpstr>
      <vt:lpstr>e-BioColl.se (Kongsvoll 2-4 Sep. 2014)</vt:lpstr>
      <vt:lpstr>eBioColl.se objectives:</vt:lpstr>
      <vt:lpstr>eBioColl.se motivation:</vt:lpstr>
      <vt:lpstr>WHAT ?</vt:lpstr>
      <vt:lpstr>INFORMATION EXTRACTION</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e-BioColl.se (Kongsvoll 2-4 Sep. 2014)</vt:lpstr>
      <vt:lpstr>PowerPoint Presentation</vt:lpstr>
      <vt:lpstr>PowerPoint Presentation</vt:lpstr>
    </vt:vector>
  </TitlesOfParts>
  <Company>Naturhistoriska riksmuseet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BioColl.se</dc:title>
  <dc:creator>Anders Telenius</dc:creator>
  <cp:lastModifiedBy>Eirik Rindal</cp:lastModifiedBy>
  <cp:revision>61</cp:revision>
  <dcterms:created xsi:type="dcterms:W3CDTF">2014-08-12T14:22:24Z</dcterms:created>
  <dcterms:modified xsi:type="dcterms:W3CDTF">2014-12-05T07:32:40Z</dcterms:modified>
</cp:coreProperties>
</file>