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14" r:id="rId2"/>
    <p:sldId id="267" r:id="rId3"/>
    <p:sldId id="357" r:id="rId4"/>
    <p:sldId id="359" r:id="rId5"/>
    <p:sldId id="355" r:id="rId6"/>
    <p:sldId id="346" r:id="rId7"/>
    <p:sldId id="361" r:id="rId8"/>
    <p:sldId id="358" r:id="rId9"/>
    <p:sldId id="318" r:id="rId10"/>
    <p:sldId id="348" r:id="rId11"/>
    <p:sldId id="347" r:id="rId12"/>
    <p:sldId id="349" r:id="rId13"/>
    <p:sldId id="345" r:id="rId14"/>
    <p:sldId id="354" r:id="rId15"/>
    <p:sldId id="350" r:id="rId16"/>
    <p:sldId id="356" r:id="rId17"/>
    <p:sldId id="351" r:id="rId18"/>
    <p:sldId id="340" r:id="rId19"/>
    <p:sldId id="353" r:id="rId20"/>
    <p:sldId id="272" r:id="rId21"/>
    <p:sldId id="264" r:id="rId22"/>
    <p:sldId id="265" r:id="rId23"/>
    <p:sldId id="258" r:id="rId24"/>
    <p:sldId id="352" r:id="rId25"/>
    <p:sldId id="259" r:id="rId26"/>
    <p:sldId id="257" r:id="rId27"/>
    <p:sldId id="328" r:id="rId28"/>
    <p:sldId id="297" r:id="rId29"/>
    <p:sldId id="305" r:id="rId30"/>
    <p:sldId id="307" r:id="rId31"/>
    <p:sldId id="313" r:id="rId32"/>
    <p:sldId id="341" r:id="rId33"/>
    <p:sldId id="343" r:id="rId34"/>
    <p:sldId id="360" r:id="rId35"/>
  </p:sldIdLst>
  <p:sldSz cx="10688638" cy="7562850"/>
  <p:notesSz cx="6858000" cy="9144000"/>
  <p:defaultTextStyle>
    <a:defPPr>
      <a:defRPr lang="en-US"/>
    </a:defPPr>
    <a:lvl1pPr marL="0" algn="l" defTabSz="524386" rtl="0" eaLnBrk="1" latinLnBrk="0" hangingPunct="1">
      <a:defRPr sz="2100" kern="1200">
        <a:solidFill>
          <a:schemeClr val="tx1"/>
        </a:solidFill>
        <a:latin typeface="+mn-lt"/>
        <a:ea typeface="+mn-ea"/>
        <a:cs typeface="+mn-cs"/>
      </a:defRPr>
    </a:lvl1pPr>
    <a:lvl2pPr marL="524386" algn="l" defTabSz="524386" rtl="0" eaLnBrk="1" latinLnBrk="0" hangingPunct="1">
      <a:defRPr sz="2100" kern="1200">
        <a:solidFill>
          <a:schemeClr val="tx1"/>
        </a:solidFill>
        <a:latin typeface="+mn-lt"/>
        <a:ea typeface="+mn-ea"/>
        <a:cs typeface="+mn-cs"/>
      </a:defRPr>
    </a:lvl2pPr>
    <a:lvl3pPr marL="1048773" algn="l" defTabSz="524386" rtl="0" eaLnBrk="1" latinLnBrk="0" hangingPunct="1">
      <a:defRPr sz="2100" kern="1200">
        <a:solidFill>
          <a:schemeClr val="tx1"/>
        </a:solidFill>
        <a:latin typeface="+mn-lt"/>
        <a:ea typeface="+mn-ea"/>
        <a:cs typeface="+mn-cs"/>
      </a:defRPr>
    </a:lvl3pPr>
    <a:lvl4pPr marL="1573156" algn="l" defTabSz="524386" rtl="0" eaLnBrk="1" latinLnBrk="0" hangingPunct="1">
      <a:defRPr sz="2100" kern="1200">
        <a:solidFill>
          <a:schemeClr val="tx1"/>
        </a:solidFill>
        <a:latin typeface="+mn-lt"/>
        <a:ea typeface="+mn-ea"/>
        <a:cs typeface="+mn-cs"/>
      </a:defRPr>
    </a:lvl4pPr>
    <a:lvl5pPr marL="2097543" algn="l" defTabSz="524386" rtl="0" eaLnBrk="1" latinLnBrk="0" hangingPunct="1">
      <a:defRPr sz="2100" kern="1200">
        <a:solidFill>
          <a:schemeClr val="tx1"/>
        </a:solidFill>
        <a:latin typeface="+mn-lt"/>
        <a:ea typeface="+mn-ea"/>
        <a:cs typeface="+mn-cs"/>
      </a:defRPr>
    </a:lvl5pPr>
    <a:lvl6pPr marL="2621931" algn="l" defTabSz="524386" rtl="0" eaLnBrk="1" latinLnBrk="0" hangingPunct="1">
      <a:defRPr sz="2100" kern="1200">
        <a:solidFill>
          <a:schemeClr val="tx1"/>
        </a:solidFill>
        <a:latin typeface="+mn-lt"/>
        <a:ea typeface="+mn-ea"/>
        <a:cs typeface="+mn-cs"/>
      </a:defRPr>
    </a:lvl6pPr>
    <a:lvl7pPr marL="3146313" algn="l" defTabSz="524386" rtl="0" eaLnBrk="1" latinLnBrk="0" hangingPunct="1">
      <a:defRPr sz="2100" kern="1200">
        <a:solidFill>
          <a:schemeClr val="tx1"/>
        </a:solidFill>
        <a:latin typeface="+mn-lt"/>
        <a:ea typeface="+mn-ea"/>
        <a:cs typeface="+mn-cs"/>
      </a:defRPr>
    </a:lvl7pPr>
    <a:lvl8pPr marL="3670699" algn="l" defTabSz="524386" rtl="0" eaLnBrk="1" latinLnBrk="0" hangingPunct="1">
      <a:defRPr sz="2100" kern="1200">
        <a:solidFill>
          <a:schemeClr val="tx1"/>
        </a:solidFill>
        <a:latin typeface="+mn-lt"/>
        <a:ea typeface="+mn-ea"/>
        <a:cs typeface="+mn-cs"/>
      </a:defRPr>
    </a:lvl8pPr>
    <a:lvl9pPr marL="4195082" algn="l" defTabSz="52438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44" autoAdjust="0"/>
  </p:normalViewPr>
  <p:slideViewPr>
    <p:cSldViewPr snapToGrid="0" snapToObjects="1">
      <p:cViewPr varScale="1">
        <p:scale>
          <a:sx n="93" d="100"/>
          <a:sy n="93" d="100"/>
        </p:scale>
        <p:origin x="-1674" y="-108"/>
      </p:cViewPr>
      <p:guideLst>
        <p:guide orient="horz" pos="2382"/>
        <p:guide pos="3367"/>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DBC4A-75CC-7844-B866-BA566B34066D}" type="datetimeFigureOut">
              <a:rPr lang="en-US" smtClean="0"/>
              <a:t>12/5/2014</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59871-673D-014F-88A2-98C216B932A2}" type="slidenum">
              <a:rPr lang="en-US" smtClean="0"/>
              <a:t>‹#›</a:t>
            </a:fld>
            <a:endParaRPr lang="en-US"/>
          </a:p>
        </p:txBody>
      </p:sp>
    </p:spTree>
    <p:extLst>
      <p:ext uri="{BB962C8B-B14F-4D97-AF65-F5344CB8AC3E}">
        <p14:creationId xmlns:p14="http://schemas.microsoft.com/office/powerpoint/2010/main" val="3481415571"/>
      </p:ext>
    </p:extLst>
  </p:cSld>
  <p:clrMap bg1="lt1" tx1="dk1" bg2="lt2" tx2="dk2" accent1="accent1" accent2="accent2" accent3="accent3" accent4="accent4" accent5="accent5" accent6="accent6" hlink="hlink" folHlink="folHlink"/>
  <p:notesStyle>
    <a:lvl1pPr marL="0" algn="l" defTabSz="524386" rtl="0" eaLnBrk="1" latinLnBrk="0" hangingPunct="1">
      <a:defRPr sz="1400" kern="1200">
        <a:solidFill>
          <a:schemeClr val="tx1"/>
        </a:solidFill>
        <a:latin typeface="+mn-lt"/>
        <a:ea typeface="+mn-ea"/>
        <a:cs typeface="+mn-cs"/>
      </a:defRPr>
    </a:lvl1pPr>
    <a:lvl2pPr marL="524386" algn="l" defTabSz="524386" rtl="0" eaLnBrk="1" latinLnBrk="0" hangingPunct="1">
      <a:defRPr sz="1400" kern="1200">
        <a:solidFill>
          <a:schemeClr val="tx1"/>
        </a:solidFill>
        <a:latin typeface="+mn-lt"/>
        <a:ea typeface="+mn-ea"/>
        <a:cs typeface="+mn-cs"/>
      </a:defRPr>
    </a:lvl2pPr>
    <a:lvl3pPr marL="1048773" algn="l" defTabSz="524386" rtl="0" eaLnBrk="1" latinLnBrk="0" hangingPunct="1">
      <a:defRPr sz="1400" kern="1200">
        <a:solidFill>
          <a:schemeClr val="tx1"/>
        </a:solidFill>
        <a:latin typeface="+mn-lt"/>
        <a:ea typeface="+mn-ea"/>
        <a:cs typeface="+mn-cs"/>
      </a:defRPr>
    </a:lvl3pPr>
    <a:lvl4pPr marL="1573156" algn="l" defTabSz="524386" rtl="0" eaLnBrk="1" latinLnBrk="0" hangingPunct="1">
      <a:defRPr sz="1400" kern="1200">
        <a:solidFill>
          <a:schemeClr val="tx1"/>
        </a:solidFill>
        <a:latin typeface="+mn-lt"/>
        <a:ea typeface="+mn-ea"/>
        <a:cs typeface="+mn-cs"/>
      </a:defRPr>
    </a:lvl4pPr>
    <a:lvl5pPr marL="2097543" algn="l" defTabSz="524386" rtl="0" eaLnBrk="1" latinLnBrk="0" hangingPunct="1">
      <a:defRPr sz="1400" kern="1200">
        <a:solidFill>
          <a:schemeClr val="tx1"/>
        </a:solidFill>
        <a:latin typeface="+mn-lt"/>
        <a:ea typeface="+mn-ea"/>
        <a:cs typeface="+mn-cs"/>
      </a:defRPr>
    </a:lvl5pPr>
    <a:lvl6pPr marL="2621931" algn="l" defTabSz="524386" rtl="0" eaLnBrk="1" latinLnBrk="0" hangingPunct="1">
      <a:defRPr sz="1400" kern="1200">
        <a:solidFill>
          <a:schemeClr val="tx1"/>
        </a:solidFill>
        <a:latin typeface="+mn-lt"/>
        <a:ea typeface="+mn-ea"/>
        <a:cs typeface="+mn-cs"/>
      </a:defRPr>
    </a:lvl6pPr>
    <a:lvl7pPr marL="3146313" algn="l" defTabSz="524386" rtl="0" eaLnBrk="1" latinLnBrk="0" hangingPunct="1">
      <a:defRPr sz="1400" kern="1200">
        <a:solidFill>
          <a:schemeClr val="tx1"/>
        </a:solidFill>
        <a:latin typeface="+mn-lt"/>
        <a:ea typeface="+mn-ea"/>
        <a:cs typeface="+mn-cs"/>
      </a:defRPr>
    </a:lvl7pPr>
    <a:lvl8pPr marL="3670699" algn="l" defTabSz="524386" rtl="0" eaLnBrk="1" latinLnBrk="0" hangingPunct="1">
      <a:defRPr sz="1400" kern="1200">
        <a:solidFill>
          <a:schemeClr val="tx1"/>
        </a:solidFill>
        <a:latin typeface="+mn-lt"/>
        <a:ea typeface="+mn-ea"/>
        <a:cs typeface="+mn-cs"/>
      </a:defRPr>
    </a:lvl8pPr>
    <a:lvl9pPr marL="4195082" algn="l" defTabSz="52438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macnhm19.uio.no/id/C37E3F9B-BCAF-4479-8EB7-3346A2DB237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x.doi.org/10.3897/zookeys.150.200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dx.doi.org/10.1890/08-1494.1"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dx.doi.org/10.3897/BDJ.1.e99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s.tdwg.org/dwc/terms/index.htm#occurrenceI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0" marR="0" indent="0" algn="l" defTabSz="524386" rtl="0" eaLnBrk="1" fontAlgn="auto" latinLnBrk="0" hangingPunct="1">
              <a:lnSpc>
                <a:spcPct val="100000"/>
              </a:lnSpc>
              <a:spcBef>
                <a:spcPts val="0"/>
              </a:spcBef>
              <a:spcAft>
                <a:spcPts val="0"/>
              </a:spcAft>
              <a:buClrTx/>
              <a:buSzTx/>
              <a:buFontTx/>
              <a:buNone/>
              <a:tabLst/>
              <a:defRPr/>
            </a:pPr>
            <a:r>
              <a:rPr lang="en-US" dirty="0" smtClean="0"/>
              <a:t>September </a:t>
            </a:r>
            <a:r>
              <a:rPr lang="en-US" baseline="0" dirty="0" smtClean="0"/>
              <a:t>2014, CC-by-3.0 Dag Endresen, GBIF-Norway, NHM-UiO. Persistent Identifiers. Herbarieworkshop at Kongsvoll Fjellstue 1-4 September 2014.</a:t>
            </a:r>
            <a:endParaRPr lang="en-US" dirty="0" smtClean="0"/>
          </a:p>
        </p:txBody>
      </p:sp>
      <p:sp>
        <p:nvSpPr>
          <p:cNvPr id="4" name="Slide Number Placeholder 3"/>
          <p:cNvSpPr>
            <a:spLocks noGrp="1"/>
          </p:cNvSpPr>
          <p:nvPr>
            <p:ph type="sldNum" sz="quarter" idx="10"/>
          </p:nvPr>
        </p:nvSpPr>
        <p:spPr/>
        <p:txBody>
          <a:bodyPr/>
          <a:lstStyle/>
          <a:p>
            <a:fld id="{7EB59871-673D-014F-88A2-98C216B932A2}" type="slidenum">
              <a:rPr lang="en-US" smtClean="0"/>
              <a:t>1</a:t>
            </a:fld>
            <a:endParaRPr lang="en-US"/>
          </a:p>
        </p:txBody>
      </p:sp>
    </p:spTree>
    <p:extLst>
      <p:ext uri="{BB962C8B-B14F-4D97-AF65-F5344CB8AC3E}">
        <p14:creationId xmlns:p14="http://schemas.microsoft.com/office/powerpoint/2010/main" val="131421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r>
              <a:rPr lang="en-US" dirty="0" smtClean="0">
                <a:latin typeface="Calibri" charset="0"/>
              </a:rPr>
              <a:t>Reuse identifiers</a:t>
            </a:r>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B7D244-12AF-994A-8C8D-621A8AD47379}" type="slidenum">
              <a:rPr lang="en-US" sz="1200"/>
              <a:pPr eaLnBrk="1" hangingPunct="1"/>
              <a:t>12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r>
              <a:rPr lang="en-US" dirty="0" smtClean="0"/>
              <a:t>Photo: A white-tipped sicklebill hummingbird (</a:t>
            </a:r>
            <a:r>
              <a:rPr lang="en-US" dirty="0" err="1" smtClean="0"/>
              <a:t>Eutoxeres</a:t>
            </a:r>
            <a:r>
              <a:rPr lang="en-US" dirty="0" smtClean="0"/>
              <a:t> </a:t>
            </a:r>
            <a:r>
              <a:rPr lang="en-US" dirty="0" err="1" smtClean="0"/>
              <a:t>aquila</a:t>
            </a:r>
            <a:r>
              <a:rPr lang="en-US" dirty="0" smtClean="0"/>
              <a:t>) collected by </a:t>
            </a:r>
            <a:r>
              <a:rPr lang="en-US" dirty="0" err="1" smtClean="0"/>
              <a:t>Perrygo</a:t>
            </a:r>
            <a:r>
              <a:rPr lang="en-US" dirty="0" smtClean="0"/>
              <a:t> and Wetmore in Panama, Credit National Museum of Natural History, USNM-445024-Eutoxeres-aquila. http://</a:t>
            </a:r>
            <a:r>
              <a:rPr lang="en-US" dirty="0" err="1" smtClean="0"/>
              <a:t>collections.nmnh.si.edu</a:t>
            </a:r>
            <a:r>
              <a:rPr lang="en-US" dirty="0" smtClean="0"/>
              <a:t>/search/birds/?</a:t>
            </a:r>
            <a:r>
              <a:rPr lang="en-US" dirty="0" err="1" smtClean="0"/>
              <a:t>irn</a:t>
            </a:r>
            <a:r>
              <a:rPr lang="en-US" dirty="0" smtClean="0"/>
              <a:t>=4343984, http://</a:t>
            </a:r>
            <a:r>
              <a:rPr lang="en-US" dirty="0" err="1" smtClean="0"/>
              <a:t>www.mnh.si.edu</a:t>
            </a:r>
            <a:r>
              <a:rPr lang="en-US" dirty="0" smtClean="0"/>
              <a:t>/</a:t>
            </a:r>
            <a:r>
              <a:rPr lang="en-US" dirty="0" err="1" smtClean="0"/>
              <a:t>onehundredyears</a:t>
            </a:r>
            <a:r>
              <a:rPr lang="en-US" dirty="0" smtClean="0"/>
              <a:t>/profiles/</a:t>
            </a:r>
            <a:r>
              <a:rPr lang="en-US" dirty="0" err="1" smtClean="0"/>
              <a:t>Watson_Perrygo</a:t>
            </a:r>
            <a:r>
              <a:rPr lang="en-US" dirty="0" smtClean="0"/>
              <a:t>/USNM-445024-Eutoxeres-aquila-2_lg.jpg</a:t>
            </a:r>
            <a:endParaRPr lang="en-US" dirty="0"/>
          </a:p>
        </p:txBody>
      </p:sp>
      <p:sp>
        <p:nvSpPr>
          <p:cNvPr id="4" name="Slide Number Placeholder 3"/>
          <p:cNvSpPr>
            <a:spLocks noGrp="1"/>
          </p:cNvSpPr>
          <p:nvPr>
            <p:ph type="sldNum" sz="quarter" idx="10"/>
          </p:nvPr>
        </p:nvSpPr>
        <p:spPr/>
        <p:txBody>
          <a:bodyPr/>
          <a:lstStyle/>
          <a:p>
            <a:fld id="{7EB59871-673D-014F-88A2-98C216B932A2}" type="slidenum">
              <a:rPr lang="en-US" smtClean="0"/>
              <a:t>13</a:t>
            </a:fld>
            <a:endParaRPr lang="en-US"/>
          </a:p>
        </p:txBody>
      </p:sp>
    </p:spTree>
    <p:extLst>
      <p:ext uri="{BB962C8B-B14F-4D97-AF65-F5344CB8AC3E}">
        <p14:creationId xmlns:p14="http://schemas.microsoft.com/office/powerpoint/2010/main" val="59789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0" marR="0" indent="0" algn="l" defTabSz="524386" rtl="0" eaLnBrk="1" fontAlgn="auto" latinLnBrk="0" hangingPunct="1">
              <a:lnSpc>
                <a:spcPct val="100000"/>
              </a:lnSpc>
              <a:spcBef>
                <a:spcPts val="0"/>
              </a:spcBef>
              <a:spcAft>
                <a:spcPts val="0"/>
              </a:spcAft>
              <a:buClrTx/>
              <a:buSzTx/>
              <a:buFontTx/>
              <a:buNone/>
              <a:tabLst/>
              <a:defRPr/>
            </a:pPr>
            <a:r>
              <a:rPr lang="en-US" b="0" dirty="0" smtClean="0"/>
              <a:t>Image: </a:t>
            </a:r>
            <a:r>
              <a:rPr lang="en-US" dirty="0" smtClean="0"/>
              <a:t>This is Cape Canaveral (M. </a:t>
            </a:r>
            <a:r>
              <a:rPr lang="en-US" dirty="0" err="1" smtClean="0"/>
              <a:t>Sasek</a:t>
            </a:r>
            <a:r>
              <a:rPr lang="en-US" dirty="0" smtClean="0"/>
              <a:t>, 1963), </a:t>
            </a:r>
            <a:r>
              <a:rPr lang="en-US" b="0" dirty="0" smtClean="0"/>
              <a:t>http://</a:t>
            </a:r>
            <a:r>
              <a:rPr lang="en-US" b="0" dirty="0" err="1" smtClean="0"/>
              <a:t>blog.miroslavsasek.com</a:t>
            </a:r>
            <a:r>
              <a:rPr lang="en-US" b="0" dirty="0" smtClean="0"/>
              <a:t>/</a:t>
            </a:r>
            <a:r>
              <a:rPr lang="en-US" b="0" dirty="0" err="1" smtClean="0"/>
              <a:t>wp</a:t>
            </a:r>
            <a:r>
              <a:rPr lang="en-US" b="0" dirty="0" smtClean="0"/>
              <a:t>-content/uploads/2009/05/moon-birdwatchers-400.jpg by </a:t>
            </a:r>
            <a:r>
              <a:rPr lang="en-US" b="1" dirty="0" err="1" smtClean="0"/>
              <a:t>Miroslav</a:t>
            </a:r>
            <a:r>
              <a:rPr lang="en-US" b="1" dirty="0" smtClean="0"/>
              <a:t> </a:t>
            </a:r>
            <a:r>
              <a:rPr lang="en-US" b="1" dirty="0" err="1" smtClean="0"/>
              <a:t>Šašek</a:t>
            </a:r>
            <a:r>
              <a:rPr lang="en-US" b="0" dirty="0" smtClean="0"/>
              <a:t>(1916-1980), http://</a:t>
            </a:r>
            <a:r>
              <a:rPr lang="en-US" b="0" dirty="0" err="1" smtClean="0"/>
              <a:t>www.miroslavsasek.com</a:t>
            </a:r>
            <a:r>
              <a:rPr lang="en-US" b="0" dirty="0" smtClean="0"/>
              <a:t>/, http://</a:t>
            </a:r>
            <a:r>
              <a:rPr lang="en-US" b="0" dirty="0" err="1" smtClean="0"/>
              <a:t>www.ilike.org.uk</a:t>
            </a:r>
            <a:r>
              <a:rPr lang="en-US" b="0" dirty="0" smtClean="0"/>
              <a:t>/2009/05/</a:t>
            </a:r>
            <a:r>
              <a:rPr lang="en-US" b="0" dirty="0" err="1" smtClean="0"/>
              <a:t>this_is_m_sasek.html</a:t>
            </a:r>
            <a:endParaRPr lang="en-US" b="0" dirty="0"/>
          </a:p>
        </p:txBody>
      </p:sp>
      <p:sp>
        <p:nvSpPr>
          <p:cNvPr id="4" name="Slide Number Placeholder 3"/>
          <p:cNvSpPr>
            <a:spLocks noGrp="1"/>
          </p:cNvSpPr>
          <p:nvPr>
            <p:ph type="sldNum" sz="quarter" idx="10"/>
          </p:nvPr>
        </p:nvSpPr>
        <p:spPr/>
        <p:txBody>
          <a:bodyPr/>
          <a:lstStyle/>
          <a:p>
            <a:fld id="{7EB59871-673D-014F-88A2-98C216B932A2}" type="slidenum">
              <a:rPr lang="en-US" smtClean="0"/>
              <a:t>14</a:t>
            </a:fld>
            <a:endParaRPr lang="en-US"/>
          </a:p>
        </p:txBody>
      </p:sp>
    </p:spTree>
    <p:extLst>
      <p:ext uri="{BB962C8B-B14F-4D97-AF65-F5344CB8AC3E}">
        <p14:creationId xmlns:p14="http://schemas.microsoft.com/office/powerpoint/2010/main" val="59789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Once a name is allocated, there is a social expectation that the name should always refer to the item and that the item, or at least information about the item, should be retrievable on production of its name to the correct service</a:t>
            </a:r>
            <a:r>
              <a:rPr lang="en-US" dirty="0" smtClean="0">
                <a:latin typeface="Calibri" charset="0"/>
              </a:rPr>
              <a:t>.</a:t>
            </a:r>
          </a:p>
          <a:p>
            <a:pPr eaLnBrk="1" hangingPunct="1"/>
            <a:r>
              <a:rPr lang="en-US" dirty="0" smtClean="0">
                <a:latin typeface="Calibri" charset="0"/>
              </a:rPr>
              <a:t>----</a:t>
            </a:r>
          </a:p>
          <a:p>
            <a:r>
              <a:rPr lang="nb-NO" sz="3200" dirty="0" smtClean="0">
                <a:latin typeface="Calibri" charset="0"/>
                <a:ea typeface="ＭＳ Ｐゴシック" charset="0"/>
              </a:rPr>
              <a:t>Globalt unike ID-nøkler.</a:t>
            </a:r>
          </a:p>
          <a:p>
            <a:r>
              <a:rPr lang="nb-NO" sz="3200" dirty="0" smtClean="0">
                <a:latin typeface="Calibri" charset="0"/>
                <a:ea typeface="ＭＳ Ｐゴシック" charset="0"/>
              </a:rPr>
              <a:t>Skalerbar modell, antall ID-nøkler.</a:t>
            </a:r>
          </a:p>
          <a:p>
            <a:r>
              <a:rPr lang="nb-NO" sz="3200" dirty="0" smtClean="0">
                <a:latin typeface="Calibri" charset="0"/>
                <a:ea typeface="ＭＳ Ｐゴシック" charset="0"/>
              </a:rPr>
              <a:t>Sosial aksept i fagmiljøet.</a:t>
            </a:r>
          </a:p>
          <a:p>
            <a:r>
              <a:rPr lang="nb-NO" sz="3200" dirty="0" smtClean="0">
                <a:latin typeface="Calibri" charset="0"/>
                <a:ea typeface="ＭＳ Ｐゴシック" charset="0"/>
              </a:rPr>
              <a:t>Lang livssyklus for ID-nøkler.</a:t>
            </a:r>
          </a:p>
          <a:p>
            <a:r>
              <a:rPr lang="nb-NO" sz="3200" dirty="0" smtClean="0">
                <a:latin typeface="Calibri" charset="0"/>
                <a:ea typeface="ＭＳ Ｐゴシック" charset="0"/>
              </a:rPr>
              <a:t>”</a:t>
            </a:r>
            <a:r>
              <a:rPr lang="nb-NO" altLang="ja-JP" sz="3200" i="1" dirty="0" smtClean="0">
                <a:latin typeface="Calibri" charset="0"/>
                <a:ea typeface="ＭＳ Ｐゴシック" charset="0"/>
              </a:rPr>
              <a:t>Resolution service(s)</a:t>
            </a:r>
            <a:r>
              <a:rPr lang="nb-NO" sz="3200" dirty="0" smtClean="0">
                <a:latin typeface="Calibri" charset="0"/>
                <a:ea typeface="ＭＳ Ｐゴシック" charset="0"/>
              </a:rPr>
              <a:t>”</a:t>
            </a:r>
            <a:r>
              <a:rPr lang="nb-NO" altLang="ja-JP" sz="3200" dirty="0" smtClean="0">
                <a:latin typeface="Calibri" charset="0"/>
                <a:ea typeface="ＭＳ Ｐゴシック" charset="0"/>
              </a:rPr>
              <a:t>.</a:t>
            </a:r>
          </a:p>
          <a:p>
            <a:r>
              <a:rPr lang="nb-NO" sz="3200" dirty="0" smtClean="0">
                <a:latin typeface="Calibri" charset="0"/>
                <a:ea typeface="ＭＳ Ｐゴシック" charset="0"/>
              </a:rPr>
              <a:t>Kostnad per ID-nøkkel.</a:t>
            </a:r>
          </a:p>
          <a:p>
            <a:r>
              <a:rPr lang="nb-NO" sz="3200" dirty="0" smtClean="0">
                <a:latin typeface="Calibri" charset="0"/>
                <a:ea typeface="ＭＳ Ｐゴシック" charset="0"/>
              </a:rPr>
              <a:t>Bruker- eller </a:t>
            </a:r>
            <a:r>
              <a:rPr lang="nb-NO" sz="3200" b="1" dirty="0" smtClean="0">
                <a:latin typeface="Calibri" charset="0"/>
                <a:ea typeface="ＭＳ Ｐゴシック" charset="0"/>
              </a:rPr>
              <a:t>maskin-vennlig</a:t>
            </a:r>
            <a:r>
              <a:rPr lang="nb-NO" sz="3200" dirty="0" smtClean="0">
                <a:latin typeface="Calibri" charset="0"/>
                <a:ea typeface="ＭＳ Ｐゴシック" charset="0"/>
              </a:rPr>
              <a:t>.</a:t>
            </a:r>
          </a:p>
          <a:p>
            <a:r>
              <a:rPr lang="nb-NO" sz="3200" dirty="0" smtClean="0">
                <a:latin typeface="Calibri" charset="0"/>
                <a:ea typeface="ＭＳ Ｐゴシック" charset="0"/>
              </a:rPr>
              <a:t>Løsning for å generere nye ID-nøkler.</a:t>
            </a:r>
          </a:p>
          <a:p>
            <a:pPr lvl="1"/>
            <a:r>
              <a:rPr lang="nb-NO" sz="2800" dirty="0" smtClean="0">
                <a:latin typeface="Calibri" charset="0"/>
                <a:ea typeface="ＭＳ Ｐゴシック" charset="0"/>
              </a:rPr>
              <a:t>Sentralisert system for nye ID-nøkler. </a:t>
            </a:r>
          </a:p>
          <a:p>
            <a:pPr lvl="1"/>
            <a:r>
              <a:rPr lang="nb-NO" sz="2800" dirty="0" smtClean="0">
                <a:latin typeface="Calibri" charset="0"/>
                <a:ea typeface="ＭＳ Ｐゴシック" charset="0"/>
              </a:rPr>
              <a:t>Føderert </a:t>
            </a:r>
            <a:r>
              <a:rPr lang="nb-NO" sz="2800" b="1" dirty="0" smtClean="0">
                <a:latin typeface="Calibri" charset="0"/>
                <a:ea typeface="ＭＳ Ｐゴシック" charset="0"/>
              </a:rPr>
              <a:t>generering av ID ved kilde</a:t>
            </a:r>
            <a:r>
              <a:rPr lang="nb-NO" sz="2800" dirty="0" smtClean="0">
                <a:latin typeface="Calibri" charset="0"/>
                <a:ea typeface="ＭＳ Ｐゴシック" charset="0"/>
              </a:rPr>
              <a:t>.</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9C508D-C265-224B-AECE-7724A52B8E45}" type="slidenum">
              <a:rPr lang="en-US" sz="1200"/>
              <a:pPr eaLnBrk="1" hangingPunct="1"/>
              <a:t>15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524386" rtl="0" eaLnBrk="1" fontAlgn="auto" latinLnBrk="0" hangingPunct="1">
              <a:lnSpc>
                <a:spcPct val="100000"/>
              </a:lnSpc>
              <a:spcBef>
                <a:spcPts val="0"/>
              </a:spcBef>
              <a:spcAft>
                <a:spcPts val="0"/>
              </a:spcAft>
              <a:buClrTx/>
              <a:buSzTx/>
              <a:buFontTx/>
              <a:buNone/>
              <a:tabLst/>
              <a:defRPr/>
            </a:pPr>
            <a:r>
              <a:rPr lang="en-US" dirty="0" smtClean="0"/>
              <a:t>Photo: </a:t>
            </a:r>
            <a:r>
              <a:rPr lang="en-US" dirty="0" err="1" smtClean="0"/>
              <a:t>BELGA_imagebroker_J.Schulzki</a:t>
            </a:r>
            <a:endParaRPr lang="en-US" b="0" dirty="0" smtClean="0">
              <a:effectLst/>
            </a:endParaRP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32A09B-2D40-4F45-A7C6-7D694BCFB812}" type="slidenum">
              <a:rPr lang="en-US" sz="1200"/>
              <a:pPr eaLnBrk="1" hangingPunct="1"/>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a:latin typeface="Calibri" charset="0"/>
              </a:rPr>
              <a:t>Example: </a:t>
            </a:r>
            <a:r>
              <a:rPr lang="en-US" dirty="0" smtClean="0">
                <a:effectLst>
                  <a:glow rad="101600">
                    <a:schemeClr val="bg1">
                      <a:alpha val="75000"/>
                    </a:schemeClr>
                  </a:glow>
                </a:effectLst>
              </a:rPr>
              <a:t>http://</a:t>
            </a:r>
            <a:r>
              <a:rPr lang="en-US" dirty="0" err="1" smtClean="0">
                <a:effectLst>
                  <a:glow rad="101600">
                    <a:schemeClr val="bg1">
                      <a:alpha val="75000"/>
                    </a:schemeClr>
                  </a:glow>
                </a:effectLst>
              </a:rPr>
              <a:t>purl.org</a:t>
            </a:r>
            <a:r>
              <a:rPr lang="en-US" dirty="0" smtClean="0">
                <a:effectLst>
                  <a:glow rad="101600">
                    <a:schemeClr val="bg1">
                      <a:alpha val="75000"/>
                    </a:schemeClr>
                  </a:glow>
                </a:effectLst>
              </a:rPr>
              <a:t>/</a:t>
            </a:r>
            <a:r>
              <a:rPr lang="en-US" dirty="0" err="1" smtClean="0">
                <a:effectLst>
                  <a:glow rad="101600">
                    <a:schemeClr val="bg1">
                      <a:alpha val="75000"/>
                    </a:schemeClr>
                  </a:glow>
                </a:effectLst>
              </a:rPr>
              <a:t>nhmuio</a:t>
            </a:r>
            <a:r>
              <a:rPr lang="en-US" dirty="0" smtClean="0">
                <a:effectLst>
                  <a:glow rad="101600">
                    <a:schemeClr val="bg1">
                      <a:alpha val="75000"/>
                    </a:schemeClr>
                  </a:glow>
                </a:effectLst>
              </a:rPr>
              <a:t>/id/c37e3f9b-bcaf-4479-8eb7-3346a2db2373 :: http://</a:t>
            </a:r>
            <a:r>
              <a:rPr lang="en-US" dirty="0" err="1" smtClean="0">
                <a:effectLst>
                  <a:glow rad="101600">
                    <a:schemeClr val="bg1">
                      <a:alpha val="75000"/>
                    </a:schemeClr>
                  </a:glow>
                </a:effectLst>
              </a:rPr>
              <a:t>gbif.no</a:t>
            </a:r>
            <a:r>
              <a:rPr lang="en-US" dirty="0" smtClean="0">
                <a:effectLst>
                  <a:glow rad="101600">
                    <a:schemeClr val="bg1">
                      <a:alpha val="75000"/>
                    </a:schemeClr>
                  </a:glow>
                </a:effectLst>
              </a:rPr>
              <a:t>/resolver/c37e3f9b-bcaf-4479-8eb7-3346a2db2373 </a:t>
            </a:r>
            <a:r>
              <a:rPr lang="en-US" dirty="0" smtClean="0">
                <a:latin typeface="Calibri" charset="0"/>
              </a:rPr>
              <a:t>:: http</a:t>
            </a:r>
            <a:r>
              <a:rPr lang="en-US" dirty="0">
                <a:latin typeface="Calibri" charset="0"/>
              </a:rPr>
              <a:t>://macnhm19.uio.no/id</a:t>
            </a:r>
            <a:r>
              <a:rPr lang="en-US" dirty="0" smtClean="0">
                <a:latin typeface="Calibri" charset="0"/>
              </a:rPr>
              <a:t>/</a:t>
            </a:r>
            <a:r>
              <a:rPr lang="en-US" dirty="0" smtClean="0">
                <a:effectLst>
                  <a:glow rad="101600">
                    <a:schemeClr val="bg1">
                      <a:alpha val="75000"/>
                    </a:schemeClr>
                  </a:glow>
                </a:effectLst>
              </a:rPr>
              <a:t>c37e3f9b-bcaf-4479-8eb7-3346a2db2373</a:t>
            </a:r>
          </a:p>
          <a:p>
            <a:pPr eaLnBrk="1" hangingPunct="1">
              <a:defRPr/>
            </a:pPr>
            <a:r>
              <a:rPr lang="en-US" dirty="0" smtClean="0">
                <a:latin typeface="Calibri" charset="0"/>
              </a:rPr>
              <a:t>http://macnhm19.uio.no/id/</a:t>
            </a:r>
            <a:r>
              <a:rPr lang="en-US" dirty="0" smtClean="0">
                <a:latin typeface="Calibri" charset="0"/>
                <a:hlinkClick r:id="rId3"/>
              </a:rPr>
              <a:t>C37E3F9B-BCAF-4479-8EB7-3346A2DB2373</a:t>
            </a:r>
            <a:endParaRPr lang="en-US" sz="1600" dirty="0" smtClean="0">
              <a:latin typeface="Calibri" charset="0"/>
            </a:endParaRPr>
          </a:p>
          <a:p>
            <a:pPr eaLnBrk="1" hangingPunct="1">
              <a:defRPr/>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8056DB-5BC3-054B-B627-172E27B4D3F6}" type="slidenum">
              <a:rPr lang="en-US" sz="1200"/>
              <a:pPr eaLnBrk="1" hangingPunct="1"/>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59871-673D-014F-88A2-98C216B932A2}" type="slidenum">
              <a:rPr lang="en-US" smtClean="0"/>
              <a:t>18</a:t>
            </a:fld>
            <a:endParaRPr lang="en-US"/>
          </a:p>
        </p:txBody>
      </p:sp>
    </p:spTree>
    <p:extLst>
      <p:ext uri="{BB962C8B-B14F-4D97-AF65-F5344CB8AC3E}">
        <p14:creationId xmlns:p14="http://schemas.microsoft.com/office/powerpoint/2010/main" val="326540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PURL --&gt; Easy to redirect resolution service to say a global GBIF operated service</a:t>
            </a:r>
            <a:r>
              <a:rPr lang="en-US" dirty="0" smtClean="0">
                <a:latin typeface="Calibri" charset="0"/>
              </a:rPr>
              <a:t>…</a:t>
            </a:r>
          </a:p>
          <a:p>
            <a:pPr eaLnBrk="1" hangingPunct="1"/>
            <a:r>
              <a:rPr lang="en-US" dirty="0" smtClean="0">
                <a:latin typeface="Calibri" charset="0"/>
              </a:rPr>
              <a:t>----</a:t>
            </a:r>
          </a:p>
          <a:p>
            <a:pPr>
              <a:spcBef>
                <a:spcPct val="30000"/>
              </a:spcBef>
              <a:defRPr/>
            </a:pPr>
            <a:r>
              <a:rPr lang="nb-NO" sz="1400" dirty="0" smtClean="0">
                <a:effectLst>
                  <a:glow rad="101600">
                    <a:schemeClr val="bg1">
                      <a:alpha val="75000"/>
                    </a:schemeClr>
                  </a:glow>
                </a:effectLst>
              </a:rPr>
              <a:t>PURL teknologi gir en fremtidsrettet og stabil “</a:t>
            </a:r>
            <a:r>
              <a:rPr lang="nb-NO" sz="1400" b="1" i="1" dirty="0" err="1" smtClean="0">
                <a:effectLst>
                  <a:glow rad="101600">
                    <a:schemeClr val="bg1">
                      <a:alpha val="75000"/>
                    </a:schemeClr>
                  </a:glow>
                </a:effectLst>
              </a:rPr>
              <a:t>resolution</a:t>
            </a:r>
            <a:r>
              <a:rPr lang="nb-NO" sz="1400" b="1" i="1" dirty="0" smtClean="0">
                <a:effectLst>
                  <a:glow rad="101600">
                    <a:schemeClr val="bg1">
                      <a:alpha val="75000"/>
                    </a:schemeClr>
                  </a:glow>
                </a:effectLst>
              </a:rPr>
              <a:t> service</a:t>
            </a:r>
            <a:r>
              <a:rPr lang="nb-NO" sz="1400" dirty="0" smtClean="0">
                <a:effectLst>
                  <a:glow rad="101600">
                    <a:schemeClr val="bg1">
                      <a:alpha val="75000"/>
                    </a:schemeClr>
                  </a:glow>
                </a:effectLst>
              </a:rPr>
              <a:t>” for nåtiden.</a:t>
            </a:r>
          </a:p>
          <a:p>
            <a:pPr>
              <a:spcBef>
                <a:spcPct val="30000"/>
              </a:spcBef>
              <a:defRPr/>
            </a:pPr>
            <a:r>
              <a:rPr lang="nb-NO" sz="1400" dirty="0" smtClean="0">
                <a:effectLst>
                  <a:glow rad="101600">
                    <a:schemeClr val="bg1">
                      <a:alpha val="75000"/>
                    </a:schemeClr>
                  </a:glow>
                </a:effectLst>
              </a:rPr>
              <a:t>PURL for ID-tjenesten:	http://</a:t>
            </a:r>
            <a:r>
              <a:rPr lang="nb-NO" sz="1400" dirty="0" err="1" smtClean="0">
                <a:effectLst>
                  <a:glow rad="101600">
                    <a:schemeClr val="bg1">
                      <a:alpha val="75000"/>
                    </a:schemeClr>
                  </a:glow>
                </a:effectLst>
              </a:rPr>
              <a:t>purl.org</a:t>
            </a:r>
            <a:r>
              <a:rPr lang="nb-NO" sz="1400" dirty="0" smtClean="0">
                <a:effectLst>
                  <a:glow rad="101600">
                    <a:schemeClr val="bg1">
                      <a:alpha val="75000"/>
                    </a:schemeClr>
                  </a:glow>
                </a:effectLst>
              </a:rPr>
              <a:t>/</a:t>
            </a:r>
            <a:r>
              <a:rPr lang="nb-NO" sz="1400" dirty="0" err="1" smtClean="0">
                <a:effectLst>
                  <a:glow rad="101600">
                    <a:schemeClr val="bg1">
                      <a:alpha val="75000"/>
                    </a:schemeClr>
                  </a:glow>
                </a:effectLst>
              </a:rPr>
              <a:t>nhmuio</a:t>
            </a:r>
            <a:r>
              <a:rPr lang="nb-NO" sz="1400" dirty="0" smtClean="0">
                <a:effectLst>
                  <a:glow rad="101600">
                    <a:schemeClr val="bg1">
                      <a:alpha val="75000"/>
                    </a:schemeClr>
                  </a:glow>
                </a:effectLst>
              </a:rPr>
              <a:t>/id/[PID]</a:t>
            </a:r>
          </a:p>
          <a:p>
            <a:pPr>
              <a:spcBef>
                <a:spcPct val="30000"/>
              </a:spcBef>
              <a:defRPr/>
            </a:pPr>
            <a:r>
              <a:rPr lang="nb-NO" sz="1400" dirty="0" smtClean="0">
                <a:effectLst>
                  <a:glow rad="101600">
                    <a:schemeClr val="bg1">
                      <a:alpha val="75000"/>
                    </a:schemeClr>
                  </a:glow>
                </a:effectLst>
              </a:rPr>
              <a:t>PURL </a:t>
            </a:r>
            <a:r>
              <a:rPr lang="nb-NO" sz="1400" dirty="0" err="1" smtClean="0">
                <a:effectLst>
                  <a:glow rad="101600">
                    <a:schemeClr val="bg1">
                      <a:alpha val="75000"/>
                    </a:schemeClr>
                  </a:glow>
                </a:effectLst>
              </a:rPr>
              <a:t>redirigerer</a:t>
            </a:r>
            <a:r>
              <a:rPr lang="nb-NO" sz="1400" dirty="0" smtClean="0">
                <a:effectLst>
                  <a:glow rad="101600">
                    <a:schemeClr val="bg1">
                      <a:alpha val="75000"/>
                    </a:schemeClr>
                  </a:glow>
                </a:effectLst>
              </a:rPr>
              <a:t> ID-tjenesten hit:	http://</a:t>
            </a:r>
            <a:r>
              <a:rPr lang="nb-NO" sz="1400" dirty="0" err="1" smtClean="0">
                <a:effectLst>
                  <a:glow rad="101600">
                    <a:schemeClr val="bg1">
                      <a:alpha val="75000"/>
                    </a:schemeClr>
                  </a:glow>
                </a:effectLst>
              </a:rPr>
              <a:t>gbif.no</a:t>
            </a:r>
            <a:r>
              <a:rPr lang="nb-NO" sz="1400" dirty="0" smtClean="0">
                <a:effectLst>
                  <a:glow rad="101600">
                    <a:schemeClr val="bg1">
                      <a:alpha val="75000"/>
                    </a:schemeClr>
                  </a:glow>
                </a:effectLst>
              </a:rPr>
              <a:t>/resolver/[PID]</a:t>
            </a:r>
          </a:p>
          <a:p>
            <a:pPr>
              <a:spcBef>
                <a:spcPct val="30000"/>
              </a:spcBef>
              <a:defRPr/>
            </a:pPr>
            <a:r>
              <a:rPr lang="nb-NO" sz="1400" dirty="0" smtClean="0">
                <a:effectLst>
                  <a:glow rad="101600">
                    <a:schemeClr val="bg1">
                      <a:alpha val="75000"/>
                    </a:schemeClr>
                  </a:glow>
                </a:effectLst>
              </a:rPr>
              <a:t>Kan med få endringer </a:t>
            </a:r>
            <a:r>
              <a:rPr lang="nb-NO" sz="1400" dirty="0" err="1" smtClean="0">
                <a:effectLst>
                  <a:glow rad="101600">
                    <a:schemeClr val="bg1">
                      <a:alpha val="75000"/>
                    </a:schemeClr>
                  </a:glow>
                </a:effectLst>
              </a:rPr>
              <a:t>redirigere</a:t>
            </a:r>
            <a:r>
              <a:rPr lang="nb-NO" sz="1400" dirty="0" smtClean="0">
                <a:effectLst>
                  <a:glow rad="101600">
                    <a:schemeClr val="bg1">
                      <a:alpha val="75000"/>
                    </a:schemeClr>
                  </a:glow>
                </a:effectLst>
              </a:rPr>
              <a:t> </a:t>
            </a:r>
            <a:r>
              <a:rPr lang="nb-NO" sz="1400" b="1" dirty="0" smtClean="0">
                <a:effectLst>
                  <a:glow rad="101600">
                    <a:schemeClr val="bg1">
                      <a:alpha val="75000"/>
                    </a:schemeClr>
                  </a:glow>
                </a:effectLst>
              </a:rPr>
              <a:t>f.eks. </a:t>
            </a:r>
            <a:r>
              <a:rPr lang="nb-NO" sz="1400" dirty="0" smtClean="0">
                <a:effectLst>
                  <a:glow rad="101600">
                    <a:schemeClr val="bg1">
                      <a:alpha val="75000"/>
                    </a:schemeClr>
                  </a:glow>
                </a:effectLst>
              </a:rPr>
              <a:t>hit:	</a:t>
            </a:r>
            <a:r>
              <a:rPr lang="nb-NO" sz="1400" i="1" dirty="0" smtClean="0">
                <a:effectLst>
                  <a:glow rad="101600">
                    <a:schemeClr val="bg1">
                      <a:alpha val="75000"/>
                    </a:schemeClr>
                  </a:glow>
                </a:effectLst>
              </a:rPr>
              <a:t>http://</a:t>
            </a:r>
            <a:r>
              <a:rPr lang="nb-NO" sz="1400" i="1" dirty="0" err="1" smtClean="0">
                <a:effectLst>
                  <a:glow rad="101600">
                    <a:schemeClr val="bg1">
                      <a:alpha val="75000"/>
                    </a:schemeClr>
                  </a:glow>
                </a:effectLst>
              </a:rPr>
              <a:t>gbif.org</a:t>
            </a:r>
            <a:r>
              <a:rPr lang="nb-NO" sz="1400" i="1" dirty="0" smtClean="0">
                <a:effectLst>
                  <a:glow rad="101600">
                    <a:schemeClr val="bg1">
                      <a:alpha val="75000"/>
                    </a:schemeClr>
                  </a:glow>
                </a:effectLst>
              </a:rPr>
              <a:t>/resolver/[PID]</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7BD7F2-2A4C-314A-B716-273CF15D9791}" type="slidenum">
              <a:rPr lang="en-US" sz="1200"/>
              <a:pPr eaLnBrk="1" hangingPunct="1"/>
              <a:t>19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FF"/>
                </a:solidFill>
                <a:effectLst>
                  <a:glow rad="152400">
                    <a:schemeClr val="bg1">
                      <a:alpha val="75000"/>
                    </a:schemeClr>
                  </a:glow>
                </a:effectLst>
              </a:rPr>
              <a:t>http://</a:t>
            </a:r>
            <a:r>
              <a:rPr lang="en-US" dirty="0" err="1" smtClean="0">
                <a:solidFill>
                  <a:srgbClr val="008000"/>
                </a:solidFill>
                <a:effectLst>
                  <a:glow rad="152400">
                    <a:schemeClr val="bg1">
                      <a:alpha val="75000"/>
                    </a:schemeClr>
                  </a:glow>
                </a:effectLst>
              </a:rPr>
              <a:t>purl.org</a:t>
            </a:r>
            <a:r>
              <a:rPr lang="en-US" dirty="0" smtClean="0">
                <a:solidFill>
                  <a:srgbClr val="008000"/>
                </a:solidFill>
                <a:effectLst>
                  <a:glow rad="152400">
                    <a:schemeClr val="bg1">
                      <a:alpha val="75000"/>
                    </a:schemeClr>
                  </a:glow>
                </a:effectLst>
              </a:rPr>
              <a:t>/</a:t>
            </a:r>
            <a:r>
              <a:rPr lang="en-US" dirty="0" err="1" smtClean="0">
                <a:solidFill>
                  <a:srgbClr val="008000"/>
                </a:solidFill>
                <a:effectLst>
                  <a:glow rad="152400">
                    <a:schemeClr val="bg1">
                      <a:alpha val="75000"/>
                    </a:schemeClr>
                  </a:glow>
                </a:effectLst>
              </a:rPr>
              <a:t>nhmuio</a:t>
            </a:r>
            <a:r>
              <a:rPr lang="en-US" dirty="0" smtClean="0">
                <a:solidFill>
                  <a:srgbClr val="008000"/>
                </a:solidFill>
                <a:effectLst>
                  <a:glow rad="152400">
                    <a:schemeClr val="bg1">
                      <a:alpha val="75000"/>
                    </a:schemeClr>
                  </a:glow>
                </a:effectLst>
              </a:rPr>
              <a:t>/id/    </a:t>
            </a:r>
            <a:r>
              <a:rPr lang="en-US" dirty="0" smtClean="0">
                <a:solidFill>
                  <a:srgbClr val="000000"/>
                </a:solidFill>
                <a:effectLst>
                  <a:glow rad="152400">
                    <a:schemeClr val="bg1">
                      <a:alpha val="75000"/>
                    </a:schemeClr>
                  </a:glow>
                </a:effectLst>
                <a:sym typeface="Wingdings"/>
              </a:rPr>
              <a:t></a:t>
            </a:r>
            <a:r>
              <a:rPr lang="en-US" dirty="0" smtClean="0">
                <a:solidFill>
                  <a:srgbClr val="008000"/>
                </a:solidFill>
                <a:effectLst>
                  <a:glow rad="152400">
                    <a:schemeClr val="bg1">
                      <a:alpha val="75000"/>
                    </a:schemeClr>
                  </a:glow>
                </a:effectLst>
                <a:sym typeface="Wingdings"/>
              </a:rPr>
              <a:t>    </a:t>
            </a:r>
            <a:r>
              <a:rPr lang="en-US" dirty="0" smtClean="0">
                <a:effectLst>
                  <a:glow rad="152400">
                    <a:schemeClr val="bg1">
                      <a:alpha val="75000"/>
                    </a:schemeClr>
                  </a:glow>
                </a:effectLst>
                <a:sym typeface="Wingdings"/>
              </a:rPr>
              <a:t>http://</a:t>
            </a:r>
            <a:r>
              <a:rPr lang="en-US" dirty="0" err="1" smtClean="0">
                <a:effectLst>
                  <a:glow rad="152400">
                    <a:schemeClr val="bg1">
                      <a:alpha val="75000"/>
                    </a:schemeClr>
                  </a:glow>
                </a:effectLst>
                <a:sym typeface="Wingdings"/>
              </a:rPr>
              <a:t>gbif.no</a:t>
            </a:r>
            <a:r>
              <a:rPr lang="en-US" dirty="0" smtClean="0">
                <a:effectLst>
                  <a:glow rad="152400">
                    <a:schemeClr val="bg1">
                      <a:alpha val="75000"/>
                    </a:schemeClr>
                  </a:glow>
                </a:effectLst>
                <a:sym typeface="Wingdings"/>
              </a:rPr>
              <a:t>/resolver/</a:t>
            </a:r>
            <a:endParaRPr lang="en-US" dirty="0" smtClean="0"/>
          </a:p>
        </p:txBody>
      </p:sp>
      <p:sp>
        <p:nvSpPr>
          <p:cNvPr id="4" name="Slide Number Placeholder 3"/>
          <p:cNvSpPr>
            <a:spLocks noGrp="1"/>
          </p:cNvSpPr>
          <p:nvPr>
            <p:ph type="sldNum" sz="quarter" idx="10"/>
          </p:nvPr>
        </p:nvSpPr>
        <p:spPr/>
        <p:txBody>
          <a:bodyPr/>
          <a:lstStyle/>
          <a:p>
            <a:fld id="{7EB59871-673D-014F-88A2-98C216B932A2}" type="slidenum">
              <a:rPr lang="en-US" smtClean="0"/>
              <a:t>21</a:t>
            </a:fld>
            <a:endParaRPr lang="en-US"/>
          </a:p>
        </p:txBody>
      </p:sp>
    </p:spTree>
    <p:extLst>
      <p:ext uri="{BB962C8B-B14F-4D97-AF65-F5344CB8AC3E}">
        <p14:creationId xmlns:p14="http://schemas.microsoft.com/office/powerpoint/2010/main" val="970197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59871-673D-014F-88A2-98C216B932A2}" type="slidenum">
              <a:rPr lang="en-US" smtClean="0"/>
              <a:t>22</a:t>
            </a:fld>
            <a:endParaRPr lang="en-US"/>
          </a:p>
        </p:txBody>
      </p:sp>
    </p:spTree>
    <p:extLst>
      <p:ext uri="{BB962C8B-B14F-4D97-AF65-F5344CB8AC3E}">
        <p14:creationId xmlns:p14="http://schemas.microsoft.com/office/powerpoint/2010/main" val="326540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Kunze, J. A. (2003). Towards electronic persistence using ARK identifiers. Proceedings of the ECDL Web Archiving Workshop 2003. Available at http://www.cdlib.org/inside/diglib/ark/arkcdl.pdf</a:t>
            </a:r>
          </a:p>
          <a:p>
            <a:pPr eaLnBrk="1" hangingPunct="1"/>
            <a:r>
              <a:rPr lang="en-US">
                <a:latin typeface="Calibri" charset="0"/>
              </a:rPr>
              <a:t>Coyle, K. (2006). Managing technology: Identifiers: unique, persistent, global. Journal of academic librarianship, 34(4): 428-431.</a:t>
            </a:r>
          </a:p>
          <a:p>
            <a:pPr eaLnBrk="1" hangingPunct="1"/>
            <a:r>
              <a:rPr lang="en-US">
                <a:latin typeface="Calibri" charset="0"/>
              </a:rPr>
              <a:t>Campbell, D. (2007). Identifying the identifiers. Proceedings of the International Conference on Dublin Core and Metadata Applications.</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038048-328B-994A-B69E-1158A0EDAAE2}"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518658">
              <a:defRPr/>
            </a:pPr>
            <a:r>
              <a:rPr lang="en-US" dirty="0" smtClean="0">
                <a:effectLst>
                  <a:glow rad="101600">
                    <a:schemeClr val="bg1">
                      <a:alpha val="75000"/>
                    </a:schemeClr>
                  </a:glow>
                </a:effectLst>
              </a:rPr>
              <a:t>Imaging of the Lichen Type specimens, attaching UUIDs as QR Codes to the herbarium sheets. http://</a:t>
            </a:r>
            <a:r>
              <a:rPr lang="en-US" dirty="0" err="1" smtClean="0">
                <a:effectLst>
                  <a:glow rad="101600">
                    <a:schemeClr val="bg1">
                      <a:alpha val="75000"/>
                    </a:schemeClr>
                  </a:glow>
                </a:effectLst>
              </a:rPr>
              <a:t>purl.org</a:t>
            </a:r>
            <a:r>
              <a:rPr lang="en-US" dirty="0" smtClean="0">
                <a:effectLst>
                  <a:glow rad="101600">
                    <a:schemeClr val="bg1">
                      <a:alpha val="75000"/>
                    </a:schemeClr>
                  </a:glow>
                </a:effectLst>
              </a:rPr>
              <a:t>/</a:t>
            </a:r>
            <a:r>
              <a:rPr lang="en-US" dirty="0" err="1" smtClean="0">
                <a:effectLst>
                  <a:glow rad="101600">
                    <a:schemeClr val="bg1">
                      <a:alpha val="75000"/>
                    </a:schemeClr>
                  </a:glow>
                </a:effectLst>
              </a:rPr>
              <a:t>nhmuio</a:t>
            </a:r>
            <a:r>
              <a:rPr lang="en-US" dirty="0" smtClean="0">
                <a:effectLst>
                  <a:glow rad="101600">
                    <a:schemeClr val="bg1">
                      <a:alpha val="75000"/>
                    </a:schemeClr>
                  </a:glow>
                </a:effectLst>
              </a:rPr>
              <a:t>/id/</a:t>
            </a:r>
            <a:r>
              <a:rPr lang="hu-HU" dirty="0" smtClean="0">
                <a:effectLst>
                  <a:glow rad="101600">
                    <a:schemeClr val="bg1">
                      <a:alpha val="75000"/>
                    </a:schemeClr>
                  </a:glow>
                </a:effectLst>
              </a:rPr>
              <a:t>41d9cbb4-4590-4265-8079-ca44d46d27c3, catalog number O-L-000014. </a:t>
            </a:r>
            <a:r>
              <a:rPr lang="en-US" dirty="0" smtClean="0">
                <a:effectLst>
                  <a:glow rad="101600">
                    <a:schemeClr val="bg1">
                      <a:alpha val="75000"/>
                    </a:schemeClr>
                  </a:glow>
                </a:effectLst>
              </a:rPr>
              <a:t>http://nhm2.uio.no/</a:t>
            </a:r>
            <a:r>
              <a:rPr lang="en-US" dirty="0" err="1" smtClean="0">
                <a:effectLst>
                  <a:glow rad="101600">
                    <a:schemeClr val="bg1">
                      <a:alpha val="75000"/>
                    </a:schemeClr>
                  </a:glow>
                </a:effectLst>
              </a:rPr>
              <a:t>typephotos</a:t>
            </a:r>
            <a:r>
              <a:rPr lang="en-US" dirty="0" smtClean="0">
                <a:effectLst>
                  <a:glow rad="101600">
                    <a:schemeClr val="bg1">
                      <a:alpha val="75000"/>
                    </a:schemeClr>
                  </a:glow>
                </a:effectLst>
              </a:rPr>
              <a:t>/lichens/</a:t>
            </a:r>
            <a:r>
              <a:rPr lang="en-US" dirty="0" err="1" smtClean="0">
                <a:effectLst>
                  <a:glow rad="101600">
                    <a:schemeClr val="bg1">
                      <a:alpha val="75000"/>
                    </a:schemeClr>
                  </a:glow>
                </a:effectLst>
              </a:rPr>
              <a:t>typephotoS.php?f</a:t>
            </a:r>
            <a:r>
              <a:rPr lang="en-US" dirty="0" smtClean="0">
                <a:effectLst>
                  <a:glow rad="101600">
                    <a:schemeClr val="bg1">
                      <a:alpha val="75000"/>
                    </a:schemeClr>
                  </a:glow>
                </a:effectLst>
              </a:rPr>
              <a:t>=O-L-000014_s.jpg</a:t>
            </a:r>
          </a:p>
          <a:p>
            <a:pPr defTabSz="518658">
              <a:defRPr/>
            </a:pPr>
            <a:r>
              <a:rPr lang="en-US" dirty="0" smtClean="0">
                <a:effectLst>
                  <a:glow rad="101600">
                    <a:schemeClr val="bg1">
                      <a:alpha val="75000"/>
                    </a:schemeClr>
                  </a:glow>
                </a:effectLst>
              </a:rPr>
              <a:t>See also: http://nhm2.uio.no/</a:t>
            </a:r>
            <a:r>
              <a:rPr lang="en-US" dirty="0" err="1" smtClean="0">
                <a:effectLst>
                  <a:glow rad="101600">
                    <a:schemeClr val="bg1">
                      <a:alpha val="75000"/>
                    </a:schemeClr>
                  </a:glow>
                </a:effectLst>
              </a:rPr>
              <a:t>lav</a:t>
            </a:r>
            <a:r>
              <a:rPr lang="en-US" dirty="0" smtClean="0">
                <a:effectLst>
                  <a:glow rad="101600">
                    <a:schemeClr val="bg1">
                      <a:alpha val="75000"/>
                    </a:schemeClr>
                  </a:glow>
                </a:effectLst>
              </a:rPr>
              <a:t>/web/</a:t>
            </a:r>
            <a:r>
              <a:rPr lang="en-US" dirty="0" err="1" smtClean="0">
                <a:effectLst>
                  <a:glow rad="101600">
                    <a:schemeClr val="bg1">
                      <a:alpha val="75000"/>
                    </a:schemeClr>
                  </a:glow>
                </a:effectLst>
              </a:rPr>
              <a:t>index.html</a:t>
            </a:r>
            <a:endParaRPr lang="en-US" dirty="0" smtClean="0">
              <a:effectLst>
                <a:glow rad="101600">
                  <a:schemeClr val="bg1">
                    <a:alpha val="75000"/>
                  </a:schemeClr>
                </a:glow>
              </a:effectLst>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5B15C2-BD4E-1D4D-9B5B-190E00E45788}" type="slidenum">
              <a:rPr lang="en-US" sz="1200"/>
              <a:pPr eaLnBrk="1" hangingPunct="1"/>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400" dirty="0" smtClean="0">
                <a:latin typeface="Calibri" charset="0"/>
                <a:ea typeface="ＭＳ Ｐゴシック" charset="0"/>
              </a:rPr>
              <a:t>“Quick Response Code” (QR-code).</a:t>
            </a:r>
          </a:p>
          <a:p>
            <a:r>
              <a:rPr lang="nb-NO" sz="1400" dirty="0" smtClean="0">
                <a:latin typeface="Calibri" charset="0"/>
                <a:ea typeface="ＭＳ Ｐゴシック" charset="0"/>
              </a:rPr>
              <a:t>En type matriks strekkode (eller to-dimensjonal kode).</a:t>
            </a:r>
          </a:p>
          <a:p>
            <a:r>
              <a:rPr lang="nb-NO" sz="1400" dirty="0" smtClean="0">
                <a:latin typeface="Calibri" charset="0"/>
                <a:ea typeface="ＭＳ Ｐゴシック" charset="0"/>
              </a:rPr>
              <a:t>Populær grunnet </a:t>
            </a:r>
            <a:r>
              <a:rPr lang="nb-NO" sz="1400" b="1" dirty="0" smtClean="0">
                <a:latin typeface="Calibri" charset="0"/>
                <a:ea typeface="ＭＳ Ｐゴシック" charset="0"/>
              </a:rPr>
              <a:t>hurtig maskinlesbar </a:t>
            </a:r>
            <a:r>
              <a:rPr lang="nb-NO" sz="1400" dirty="0" smtClean="0">
                <a:latin typeface="Calibri" charset="0"/>
                <a:ea typeface="ＭＳ Ｐゴシック" charset="0"/>
              </a:rPr>
              <a:t>og stor </a:t>
            </a:r>
            <a:r>
              <a:rPr lang="nb-NO" sz="1400" b="1" dirty="0" smtClean="0">
                <a:latin typeface="Calibri" charset="0"/>
                <a:ea typeface="ＭＳ Ｐゴシック" charset="0"/>
              </a:rPr>
              <a:t>kapasitet for lagring</a:t>
            </a:r>
            <a:r>
              <a:rPr lang="nb-NO" sz="1400" dirty="0" smtClean="0">
                <a:latin typeface="Calibri" charset="0"/>
                <a:ea typeface="ＭＳ Ｐゴシック" charset="0"/>
              </a:rPr>
              <a:t>.</a:t>
            </a:r>
          </a:p>
          <a:p>
            <a:r>
              <a:rPr lang="nb-NO" sz="1400" dirty="0" smtClean="0">
                <a:latin typeface="Calibri" charset="0"/>
                <a:ea typeface="ＭＳ Ｐゴシック" charset="0"/>
              </a:rPr>
              <a:t>Anvendelsen av QR koder er </a:t>
            </a:r>
            <a:r>
              <a:rPr lang="nb-NO" sz="1400" b="1" dirty="0" smtClean="0">
                <a:latin typeface="Calibri" charset="0"/>
                <a:ea typeface="ＭＳ Ｐゴシック" charset="0"/>
              </a:rPr>
              <a:t>gratis uten begrensende lisensbetingelser</a:t>
            </a:r>
            <a:r>
              <a:rPr lang="nb-NO" sz="1400" dirty="0" smtClean="0">
                <a:latin typeface="Calibri" charset="0"/>
                <a:ea typeface="ＭＳ Ｐゴシック" charset="0"/>
              </a:rPr>
              <a:t>.</a:t>
            </a:r>
          </a:p>
          <a:p>
            <a:r>
              <a:rPr lang="nb-NO" sz="1400" dirty="0" smtClean="0">
                <a:latin typeface="Calibri" charset="0"/>
                <a:ea typeface="ＭＳ Ｐゴシック" charset="0"/>
              </a:rPr>
              <a:t>Format for QR koder er </a:t>
            </a:r>
            <a:r>
              <a:rPr lang="nb-NO" sz="1400" b="1" dirty="0" smtClean="0">
                <a:latin typeface="Calibri" charset="0"/>
                <a:ea typeface="ＭＳ Ｐゴシック" charset="0"/>
              </a:rPr>
              <a:t>entydig definert </a:t>
            </a:r>
            <a:r>
              <a:rPr lang="nb-NO" sz="1400" dirty="0" smtClean="0">
                <a:latin typeface="Calibri" charset="0"/>
                <a:ea typeface="ＭＳ Ｐゴシック" charset="0"/>
              </a:rPr>
              <a:t>og publisert som en ISO standard.</a:t>
            </a:r>
          </a:p>
          <a:p>
            <a:r>
              <a:rPr lang="nb-NO" sz="1400" dirty="0" smtClean="0">
                <a:latin typeface="Calibri" charset="0"/>
                <a:ea typeface="ＭＳ Ｐゴシック" charset="0"/>
              </a:rPr>
              <a:t>Oppfunnet i Japan av et datterselskap til Toyota: Denso </a:t>
            </a:r>
            <a:r>
              <a:rPr lang="nb-NO" sz="1400" dirty="0" err="1" smtClean="0">
                <a:latin typeface="Calibri" charset="0"/>
                <a:ea typeface="ＭＳ Ｐゴシック" charset="0"/>
              </a:rPr>
              <a:t>Wave</a:t>
            </a:r>
            <a:r>
              <a:rPr lang="nb-NO" sz="1400" dirty="0" smtClean="0">
                <a:latin typeface="Calibri" charset="0"/>
                <a:ea typeface="ＭＳ Ｐゴシック" charset="0"/>
              </a:rPr>
              <a:t> i </a:t>
            </a:r>
            <a:r>
              <a:rPr lang="nb-NO" sz="1400" b="1" dirty="0" smtClean="0">
                <a:latin typeface="Calibri" charset="0"/>
                <a:ea typeface="ＭＳ Ｐゴシック" charset="0"/>
              </a:rPr>
              <a:t>1994</a:t>
            </a:r>
            <a:r>
              <a:rPr lang="nb-NO" sz="1400" dirty="0" smtClean="0">
                <a:latin typeface="Calibri" charset="0"/>
                <a:ea typeface="ＭＳ Ｐゴシック" charset="0"/>
              </a:rPr>
              <a:t>.</a:t>
            </a:r>
          </a:p>
          <a:p>
            <a:pPr eaLnBrk="1" hangingPunct="1"/>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BCFA2B-BA96-ED4A-8282-ED04D8873855}" type="slidenum">
              <a:rPr lang="en-US" sz="1200"/>
              <a:pPr eaLnBrk="1" hangingPunct="1"/>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518658">
              <a:defRPr/>
            </a:pPr>
            <a:r>
              <a:rPr lang="en-US" dirty="0" smtClean="0">
                <a:effectLst>
                  <a:glow rad="101600">
                    <a:schemeClr val="bg1">
                      <a:alpha val="75000"/>
                    </a:schemeClr>
                  </a:glow>
                </a:effectLst>
              </a:rPr>
              <a:t>Imaging of the Lichen Type specimens, attaching UUIDs as QR Codes to the herbarium sheets. http://</a:t>
            </a:r>
            <a:r>
              <a:rPr lang="en-US" dirty="0" err="1" smtClean="0">
                <a:effectLst>
                  <a:glow rad="101600">
                    <a:schemeClr val="bg1">
                      <a:alpha val="75000"/>
                    </a:schemeClr>
                  </a:glow>
                </a:effectLst>
              </a:rPr>
              <a:t>purl.org</a:t>
            </a:r>
            <a:r>
              <a:rPr lang="en-US" dirty="0" smtClean="0">
                <a:effectLst>
                  <a:glow rad="101600">
                    <a:schemeClr val="bg1">
                      <a:alpha val="75000"/>
                    </a:schemeClr>
                  </a:glow>
                </a:effectLst>
              </a:rPr>
              <a:t>/</a:t>
            </a:r>
            <a:r>
              <a:rPr lang="en-US" dirty="0" err="1" smtClean="0">
                <a:effectLst>
                  <a:glow rad="101600">
                    <a:schemeClr val="bg1">
                      <a:alpha val="75000"/>
                    </a:schemeClr>
                  </a:glow>
                </a:effectLst>
              </a:rPr>
              <a:t>nhmuio</a:t>
            </a:r>
            <a:r>
              <a:rPr lang="en-US" dirty="0" smtClean="0">
                <a:effectLst>
                  <a:glow rad="101600">
                    <a:schemeClr val="bg1">
                      <a:alpha val="75000"/>
                    </a:schemeClr>
                  </a:glow>
                </a:effectLst>
              </a:rPr>
              <a:t>/id/d91e8253-0ac1-4681-ac69-e50070af86a2</a:t>
            </a:r>
            <a:r>
              <a:rPr lang="hu-HU" dirty="0" smtClean="0">
                <a:effectLst>
                  <a:glow rad="101600">
                    <a:schemeClr val="bg1">
                      <a:alpha val="75000"/>
                    </a:schemeClr>
                  </a:glow>
                </a:effectLst>
              </a:rPr>
              <a:t>, catalog number O-L-000015. </a:t>
            </a:r>
            <a:r>
              <a:rPr lang="en-US" dirty="0" smtClean="0">
                <a:effectLst>
                  <a:glow rad="101600">
                    <a:schemeClr val="bg1">
                      <a:alpha val="75000"/>
                    </a:schemeClr>
                  </a:glow>
                </a:effectLst>
              </a:rPr>
              <a:t>http://nhm2.uio.no/</a:t>
            </a:r>
            <a:r>
              <a:rPr lang="en-US" dirty="0" err="1" smtClean="0">
                <a:effectLst>
                  <a:glow rad="101600">
                    <a:schemeClr val="bg1">
                      <a:alpha val="75000"/>
                    </a:schemeClr>
                  </a:glow>
                </a:effectLst>
              </a:rPr>
              <a:t>typephotos</a:t>
            </a:r>
            <a:r>
              <a:rPr lang="en-US" dirty="0" smtClean="0">
                <a:effectLst>
                  <a:glow rad="101600">
                    <a:schemeClr val="bg1">
                      <a:alpha val="75000"/>
                    </a:schemeClr>
                  </a:glow>
                </a:effectLst>
              </a:rPr>
              <a:t>/lichens/</a:t>
            </a:r>
            <a:r>
              <a:rPr lang="en-US" dirty="0" err="1" smtClean="0">
                <a:effectLst>
                  <a:glow rad="101600">
                    <a:schemeClr val="bg1">
                      <a:alpha val="75000"/>
                    </a:schemeClr>
                  </a:glow>
                </a:effectLst>
              </a:rPr>
              <a:t>typephotoS.php?f</a:t>
            </a:r>
            <a:r>
              <a:rPr lang="en-US" dirty="0" smtClean="0">
                <a:effectLst>
                  <a:glow rad="101600">
                    <a:schemeClr val="bg1">
                      <a:alpha val="75000"/>
                    </a:schemeClr>
                  </a:glow>
                </a:effectLst>
              </a:rPr>
              <a:t>=O-L-000015_s.jpg</a:t>
            </a: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11F707-7A29-CA4B-B15D-E30F5D61E459}" type="slidenum">
              <a:rPr lang="en-US" sz="1200"/>
              <a:pPr eaLnBrk="1" hangingPunct="1"/>
              <a:t>25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518658" eaLnBrk="1" hangingPunct="1">
              <a:defRPr/>
            </a:pPr>
            <a:endParaRPr lang="en-US" dirty="0">
              <a:latin typeface="Calibri"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1AFAE7-2C52-BE4E-858C-6EA93E58AC1B}" type="slidenum">
              <a:rPr lang="en-US" sz="1200"/>
              <a:pPr eaLnBrk="1" hangingPunct="1"/>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b-NO" dirty="0" err="1" smtClean="0">
                <a:effectLst>
                  <a:glow rad="101600">
                    <a:schemeClr val="bg1">
                      <a:alpha val="75000"/>
                    </a:schemeClr>
                  </a:glow>
                </a:effectLst>
              </a:rPr>
              <a:t>Imaging</a:t>
            </a:r>
            <a:r>
              <a:rPr lang="nb-NO" dirty="0" smtClean="0">
                <a:effectLst>
                  <a:glow rad="101600">
                    <a:schemeClr val="bg1">
                      <a:alpha val="75000"/>
                    </a:schemeClr>
                  </a:glow>
                </a:effectLst>
              </a:rPr>
              <a:t> of the UiO herbarium at Digitarium in Joensuu, Finland, </a:t>
            </a:r>
            <a:r>
              <a:rPr lang="nb-NO" dirty="0" err="1" smtClean="0">
                <a:effectLst>
                  <a:glow rad="101600">
                    <a:schemeClr val="bg1">
                      <a:alpha val="75000"/>
                    </a:schemeClr>
                  </a:glow>
                </a:effectLst>
              </a:rPr>
              <a:t>photos</a:t>
            </a:r>
            <a:r>
              <a:rPr lang="nb-NO" dirty="0" smtClean="0">
                <a:effectLst>
                  <a:glow rad="101600">
                    <a:schemeClr val="bg1">
                      <a:alpha val="75000"/>
                    </a:schemeClr>
                  </a:glow>
                </a:effectLst>
              </a:rPr>
              <a:t>: Dag Endresen, CC-by-3.0.</a:t>
            </a:r>
            <a:endParaRPr lang="en-US" dirty="0" smtClean="0">
              <a:effectLst>
                <a:glow rad="101600">
                  <a:schemeClr val="bg1">
                    <a:alpha val="75000"/>
                  </a:schemeClr>
                </a:glow>
              </a:effectLst>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6F01FC-7659-C640-B6EC-1FC4546C1B50}" type="slidenum">
              <a:rPr lang="en-US" sz="1200"/>
              <a:pPr eaLnBrk="1" hangingPunct="1"/>
              <a:t>27</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r>
              <a:rPr lang="en-US" dirty="0" smtClean="0"/>
              <a:t>PROTOTYPE: http://nhm2.uio.no/</a:t>
            </a:r>
            <a:r>
              <a:rPr lang="en-US" dirty="0" err="1" smtClean="0"/>
              <a:t>dugnad</a:t>
            </a:r>
            <a:r>
              <a:rPr lang="en-US" dirty="0" smtClean="0"/>
              <a:t>/transcribe</a:t>
            </a:r>
            <a:endParaRPr lang="en-US" dirty="0"/>
          </a:p>
        </p:txBody>
      </p:sp>
      <p:sp>
        <p:nvSpPr>
          <p:cNvPr id="4" name="Slide Number Placeholder 3"/>
          <p:cNvSpPr>
            <a:spLocks noGrp="1"/>
          </p:cNvSpPr>
          <p:nvPr>
            <p:ph type="sldNum" sz="quarter" idx="10"/>
          </p:nvPr>
        </p:nvSpPr>
        <p:spPr/>
        <p:txBody>
          <a:bodyPr/>
          <a:lstStyle/>
          <a:p>
            <a:fld id="{7EB59871-673D-014F-88A2-98C216B932A2}" type="slidenum">
              <a:rPr lang="en-US" smtClean="0"/>
              <a:t>28</a:t>
            </a:fld>
            <a:endParaRPr lang="en-US"/>
          </a:p>
        </p:txBody>
      </p:sp>
    </p:spTree>
    <p:extLst>
      <p:ext uri="{BB962C8B-B14F-4D97-AF65-F5344CB8AC3E}">
        <p14:creationId xmlns:p14="http://schemas.microsoft.com/office/powerpoint/2010/main" val="1454092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r>
              <a:rPr lang="en-US" dirty="0" err="1" smtClean="0">
                <a:latin typeface="Calibri" charset="0"/>
              </a:rPr>
              <a:t>Narwade</a:t>
            </a:r>
            <a:r>
              <a:rPr lang="en-US" dirty="0" smtClean="0">
                <a:latin typeface="Calibri" charset="0"/>
              </a:rPr>
              <a:t>, S., </a:t>
            </a:r>
            <a:r>
              <a:rPr lang="en-US" dirty="0" err="1" smtClean="0">
                <a:latin typeface="Calibri" charset="0"/>
              </a:rPr>
              <a:t>Kalra</a:t>
            </a:r>
            <a:r>
              <a:rPr lang="en-US" dirty="0" smtClean="0">
                <a:latin typeface="Calibri" charset="0"/>
              </a:rPr>
              <a:t>, M., </a:t>
            </a:r>
            <a:r>
              <a:rPr lang="en-US" dirty="0" err="1" smtClean="0">
                <a:latin typeface="Calibri" charset="0"/>
              </a:rPr>
              <a:t>Jagdish</a:t>
            </a:r>
            <a:r>
              <a:rPr lang="en-US" dirty="0" smtClean="0">
                <a:latin typeface="Calibri" charset="0"/>
              </a:rPr>
              <a:t>, R., </a:t>
            </a:r>
            <a:r>
              <a:rPr lang="en-US" dirty="0" err="1" smtClean="0">
                <a:latin typeface="Calibri" charset="0"/>
              </a:rPr>
              <a:t>Varier</a:t>
            </a:r>
            <a:r>
              <a:rPr lang="en-US" dirty="0" smtClean="0">
                <a:latin typeface="Calibri" charset="0"/>
              </a:rPr>
              <a:t>, D., </a:t>
            </a:r>
            <a:r>
              <a:rPr lang="en-US" dirty="0" err="1" smtClean="0">
                <a:latin typeface="Calibri" charset="0"/>
              </a:rPr>
              <a:t>Satpute</a:t>
            </a:r>
            <a:r>
              <a:rPr lang="en-US" dirty="0" smtClean="0">
                <a:latin typeface="Calibri" charset="0"/>
              </a:rPr>
              <a:t>, S., Khan, N., </a:t>
            </a:r>
            <a:r>
              <a:rPr lang="en-US" dirty="0" err="1" smtClean="0">
                <a:latin typeface="Calibri" charset="0"/>
              </a:rPr>
              <a:t>Talukdar</a:t>
            </a:r>
            <a:r>
              <a:rPr lang="en-US" dirty="0" smtClean="0">
                <a:latin typeface="Calibri" charset="0"/>
              </a:rPr>
              <a:t>, G., et al. (2011). Literature based species occurrence data of birds of northeast India. </a:t>
            </a:r>
            <a:r>
              <a:rPr lang="en-US" i="1" dirty="0" smtClean="0">
                <a:latin typeface="Calibri" charset="0"/>
              </a:rPr>
              <a:t>ZooKeys</a:t>
            </a:r>
            <a:r>
              <a:rPr lang="en-US" dirty="0" smtClean="0">
                <a:latin typeface="Calibri" charset="0"/>
              </a:rPr>
              <a:t>, </a:t>
            </a:r>
            <a:r>
              <a:rPr lang="en-US" i="1" dirty="0" smtClean="0">
                <a:latin typeface="Calibri" charset="0"/>
              </a:rPr>
              <a:t>150</a:t>
            </a:r>
            <a:r>
              <a:rPr lang="en-US" dirty="0" smtClean="0">
                <a:latin typeface="Calibri" charset="0"/>
              </a:rPr>
              <a:t>: 407-417. Pensoft Publishers. DOI: </a:t>
            </a:r>
            <a:r>
              <a:rPr lang="en-US" dirty="0" smtClean="0">
                <a:latin typeface="Calibri" charset="0"/>
                <a:hlinkClick r:id="rId3"/>
              </a:rPr>
              <a:t>10.3897/zookeys.150.2002</a:t>
            </a:r>
            <a:endParaRPr lang="en-US" dirty="0" smtClean="0">
              <a:latin typeface="Calibri" charset="0"/>
            </a:endParaRPr>
          </a:p>
          <a:p>
            <a:pPr eaLnBrk="1" hangingPunct="1"/>
            <a:r>
              <a:rPr lang="en-US" dirty="0" smtClean="0">
                <a:latin typeface="Calibri" charset="0"/>
              </a:rPr>
              <a:t>Jones, K. E., </a:t>
            </a:r>
            <a:r>
              <a:rPr lang="en-US" dirty="0" err="1" smtClean="0">
                <a:latin typeface="Calibri" charset="0"/>
              </a:rPr>
              <a:t>Bielby</a:t>
            </a:r>
            <a:r>
              <a:rPr lang="en-US" dirty="0" smtClean="0">
                <a:latin typeface="Calibri" charset="0"/>
              </a:rPr>
              <a:t>, J., </a:t>
            </a:r>
            <a:r>
              <a:rPr lang="en-US" dirty="0" err="1" smtClean="0">
                <a:latin typeface="Calibri" charset="0"/>
              </a:rPr>
              <a:t>Cardillo</a:t>
            </a:r>
            <a:r>
              <a:rPr lang="en-US" dirty="0" smtClean="0">
                <a:latin typeface="Calibri" charset="0"/>
              </a:rPr>
              <a:t>, M., Fritz, S. A., </a:t>
            </a:r>
            <a:r>
              <a:rPr lang="en-US" dirty="0" err="1" smtClean="0">
                <a:latin typeface="Calibri" charset="0"/>
              </a:rPr>
              <a:t>OʼDell</a:t>
            </a:r>
            <a:r>
              <a:rPr lang="en-US" dirty="0" smtClean="0">
                <a:latin typeface="Calibri" charset="0"/>
              </a:rPr>
              <a:t>, J., </a:t>
            </a:r>
            <a:r>
              <a:rPr lang="en-US" dirty="0" err="1" smtClean="0">
                <a:latin typeface="Calibri" charset="0"/>
              </a:rPr>
              <a:t>Orme</a:t>
            </a:r>
            <a:r>
              <a:rPr lang="en-US" dirty="0" smtClean="0">
                <a:latin typeface="Calibri" charset="0"/>
              </a:rPr>
              <a:t>, C. D. L., Safi, K., et al. (2009). </a:t>
            </a:r>
            <a:r>
              <a:rPr lang="en-US" dirty="0" err="1" smtClean="0">
                <a:latin typeface="Calibri" charset="0"/>
              </a:rPr>
              <a:t>PanTHERIA</a:t>
            </a:r>
            <a:r>
              <a:rPr lang="en-US" dirty="0" smtClean="0">
                <a:latin typeface="Calibri" charset="0"/>
              </a:rPr>
              <a:t>: a species-level database of life history, ecology, and geography of extant and recently extinct mammals. (W. K. Michener, Ed.) </a:t>
            </a:r>
            <a:r>
              <a:rPr lang="en-US" i="1" dirty="0" smtClean="0">
                <a:latin typeface="Calibri" charset="0"/>
              </a:rPr>
              <a:t>Ecology</a:t>
            </a:r>
            <a:r>
              <a:rPr lang="en-US" dirty="0" smtClean="0">
                <a:latin typeface="Calibri" charset="0"/>
              </a:rPr>
              <a:t>, </a:t>
            </a:r>
            <a:r>
              <a:rPr lang="en-US" i="1" dirty="0" smtClean="0">
                <a:latin typeface="Calibri" charset="0"/>
              </a:rPr>
              <a:t>90</a:t>
            </a:r>
            <a:r>
              <a:rPr lang="en-US" dirty="0" smtClean="0">
                <a:latin typeface="Calibri" charset="0"/>
              </a:rPr>
              <a:t>(9): 2648. Ecological Society of America. DOI: </a:t>
            </a:r>
            <a:r>
              <a:rPr lang="en-US" dirty="0" smtClean="0">
                <a:latin typeface="Calibri" charset="0"/>
                <a:hlinkClick r:id="rId4"/>
              </a:rPr>
              <a:t>10.1890/08-1494.1</a:t>
            </a:r>
            <a:endParaRPr lang="en-US" dirty="0" smtClean="0">
              <a:latin typeface="Calibri" charset="0"/>
            </a:endParaRPr>
          </a:p>
          <a:p>
            <a:pPr eaLnBrk="1" hangingPunct="1"/>
            <a:r>
              <a:rPr lang="en-GB" b="1" dirty="0" smtClean="0">
                <a:latin typeface="Calibri" charset="0"/>
              </a:rPr>
              <a:t>Biodiversity Data Journal</a:t>
            </a:r>
            <a:r>
              <a:rPr lang="en-GB" dirty="0" smtClean="0">
                <a:latin typeface="Calibri" charset="0"/>
              </a:rPr>
              <a:t> </a:t>
            </a:r>
            <a:r>
              <a:rPr lang="en-GB" b="1" dirty="0" smtClean="0">
                <a:latin typeface="Calibri" charset="0"/>
              </a:rPr>
              <a:t>(BDJ)</a:t>
            </a:r>
            <a:r>
              <a:rPr lang="en-GB" dirty="0" smtClean="0">
                <a:latin typeface="Calibri" charset="0"/>
              </a:rPr>
              <a:t> is a community peer-reviewed, open-access, comprehensive online platform, designed to accelerate publishing, dissemination and sharing of biodiversity-related data of any kind. http://</a:t>
            </a:r>
            <a:r>
              <a:rPr lang="en-GB" dirty="0" err="1" smtClean="0">
                <a:latin typeface="Calibri" charset="0"/>
              </a:rPr>
              <a:t>www.pensoft.net</a:t>
            </a:r>
            <a:r>
              <a:rPr lang="en-GB" dirty="0" smtClean="0">
                <a:latin typeface="Calibri" charset="0"/>
              </a:rPr>
              <a:t>/journals/</a:t>
            </a:r>
            <a:r>
              <a:rPr lang="en-GB" dirty="0" err="1" smtClean="0">
                <a:latin typeface="Calibri" charset="0"/>
              </a:rPr>
              <a:t>bdj</a:t>
            </a:r>
            <a:r>
              <a:rPr lang="en-GB" dirty="0" smtClean="0">
                <a:latin typeface="Calibri" charset="0"/>
              </a:rPr>
              <a:t> </a:t>
            </a:r>
            <a:endParaRPr lang="en-US" dirty="0" smtClean="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0F62F6-D865-3642-8CE4-9C1D444575B1}" type="slidenum">
              <a:rPr lang="en-US" sz="1200"/>
              <a:pPr eaLnBrk="1" hangingPunct="1"/>
              <a:t>29</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http://biodiversitydatajournal.com/</a:t>
            </a:r>
          </a:p>
          <a:p>
            <a:pPr eaLnBrk="1" hangingPunct="1"/>
            <a:r>
              <a:rPr lang="en-US">
                <a:latin typeface="Calibri" charset="0"/>
              </a:rPr>
              <a:t>Smith V, Georgiev T, Stoev P, Biserkov J, Miller J, Livermore L, Baker E, Mietchen D, Couvreur T, Mueller G, Dikow T, Helgen K, Frank J, Agosti D, Roberts D, Penev L (2013) </a:t>
            </a:r>
            <a:r>
              <a:rPr lang="en-US" b="1">
                <a:latin typeface="Calibri" charset="0"/>
              </a:rPr>
              <a:t>Beyond dead trees: integrating the scientific process in the Biodiversity Data Journal.</a:t>
            </a:r>
            <a:r>
              <a:rPr lang="en-US">
                <a:latin typeface="Calibri" charset="0"/>
              </a:rPr>
              <a:t> Biodiversity Data Journal 1: e995. DOI: </a:t>
            </a:r>
            <a:r>
              <a:rPr lang="en-US">
                <a:latin typeface="Calibri" charset="0"/>
                <a:hlinkClick r:id="rId3"/>
              </a:rPr>
              <a:t>10.3897/BDJ.1.e995</a:t>
            </a:r>
            <a:endParaRPr lang="en-US">
              <a:latin typeface="Calibri"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26DF81-01EA-3E4B-92E3-B50F96B705A2}" type="slidenum">
              <a:rPr lang="en-US" sz="1200"/>
              <a:pPr eaLnBrk="1" hangingPunct="1"/>
              <a:t>30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normAutofit/>
          </a:bodyPr>
          <a:lstStyle/>
          <a:p>
            <a:r>
              <a:rPr lang="en-GB" dirty="0" smtClean="0"/>
              <a:t>TDWG TAG: http://</a:t>
            </a:r>
            <a:r>
              <a:rPr lang="en-GB" dirty="0" err="1" smtClean="0"/>
              <a:t>wiki.tdwg.org</a:t>
            </a:r>
            <a:r>
              <a:rPr lang="en-GB" dirty="0" smtClean="0"/>
              <a:t>/TAG</a:t>
            </a:r>
          </a:p>
          <a:p>
            <a:r>
              <a:rPr lang="en-GB" dirty="0" smtClean="0"/>
              <a:t>Hyam, R (2006). A technical architecture for TDWG</a:t>
            </a:r>
            <a:r>
              <a:rPr lang="en-GB" baseline="0" dirty="0" smtClean="0"/>
              <a:t> standards. Proceedings of TDWG 2006, St Louis, Missouri, USA. </a:t>
            </a:r>
            <a:r>
              <a:rPr lang="en-GB" dirty="0" smtClean="0"/>
              <a:t>http://</a:t>
            </a:r>
            <a:r>
              <a:rPr lang="en-GB" dirty="0" err="1" smtClean="0"/>
              <a:t>www.tdwg.org</a:t>
            </a:r>
            <a:r>
              <a:rPr lang="en-GB" dirty="0" smtClean="0"/>
              <a:t>/proceedings/article/</a:t>
            </a:r>
            <a:r>
              <a:rPr lang="en-GB" dirty="0" err="1" smtClean="0"/>
              <a:t>viewArticle</a:t>
            </a:r>
            <a:r>
              <a:rPr lang="en-GB" dirty="0" smtClean="0"/>
              <a:t>/88</a:t>
            </a:r>
          </a:p>
          <a:p>
            <a:r>
              <a:rPr lang="en-GB" dirty="0" smtClean="0"/>
              <a:t>Image from:</a:t>
            </a:r>
            <a:r>
              <a:rPr lang="en-GB" baseline="0" dirty="0" smtClean="0"/>
              <a:t> http://</a:t>
            </a:r>
            <a:r>
              <a:rPr lang="en-GB" baseline="0" dirty="0" err="1" smtClean="0"/>
              <a:t>www.tdwg.org</a:t>
            </a:r>
            <a:r>
              <a:rPr lang="en-GB" baseline="0" dirty="0" smtClean="0"/>
              <a:t>/</a:t>
            </a:r>
            <a:r>
              <a:rPr lang="en-GB" baseline="0" dirty="0" err="1" smtClean="0"/>
              <a:t>fileadmin</a:t>
            </a:r>
            <a:r>
              <a:rPr lang="en-GB" baseline="0" dirty="0" smtClean="0"/>
              <a:t>/2007meeting/slides/Hyam_OntologiesInTdwgArchitecture_abs229.pdf</a:t>
            </a:r>
            <a:endParaRPr lang="en-GB" dirty="0"/>
          </a:p>
        </p:txBody>
      </p:sp>
      <p:sp>
        <p:nvSpPr>
          <p:cNvPr id="4" name="Slide Number Placeholder 3"/>
          <p:cNvSpPr>
            <a:spLocks noGrp="1"/>
          </p:cNvSpPr>
          <p:nvPr>
            <p:ph type="sldNum" sz="quarter" idx="10"/>
          </p:nvPr>
        </p:nvSpPr>
        <p:spPr/>
        <p:txBody>
          <a:bodyPr/>
          <a:lstStyle/>
          <a:p>
            <a:fld id="{F7ECC5F5-191B-C64C-B534-05ED1908B88E}" type="slidenum">
              <a:rPr lang="en-GB" smtClean="0"/>
              <a:pPr/>
              <a:t>31</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518658" eaLnBrk="1" hangingPunct="1">
              <a:defRPr/>
            </a:pPr>
            <a:r>
              <a:rPr lang="en-US" dirty="0" smtClean="0">
                <a:latin typeface="Calibri" charset="0"/>
              </a:rPr>
              <a:t>GBIF: http://www.gbif.org/</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defTabSz="518658" eaLnBrk="1" hangingPunct="1">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the Global Biodiversity Information Facility?</a:t>
            </a:r>
            <a:endParaRPr lang="en-US" dirty="0" smtClean="0">
              <a:latin typeface="Calibri" charset="0"/>
            </a:endParaRPr>
          </a:p>
          <a:p>
            <a:pPr defTabSz="518658">
              <a:defRPr/>
            </a:pPr>
            <a:r>
              <a:rPr lang="en-US" dirty="0" smtClean="0"/>
              <a:t>GBIF enables </a:t>
            </a:r>
            <a:r>
              <a:rPr lang="en-US" i="1" dirty="0" smtClean="0"/>
              <a:t>free and open access to biodiversity data </a:t>
            </a:r>
            <a:r>
              <a:rPr lang="en-US" dirty="0" smtClean="0"/>
              <a:t>online. We are an international government-initiated and funded initiative focused on making biodiversity data available to all and anyone, for scientific research, conservation and sustainable development.</a:t>
            </a:r>
            <a:endParaRPr lang="en-US" dirty="0" smtClean="0">
              <a:latin typeface="Calibri" charset="0"/>
            </a:endParaRPr>
          </a:p>
          <a:p>
            <a:pPr defTabSz="518658" eaLnBrk="1" hangingPunct="1">
              <a:defRPr/>
            </a:pPr>
            <a:r>
              <a:rPr lang="nb-N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Hva er </a:t>
            </a:r>
            <a:r>
              <a:rPr lang="nb-NO"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Global Biodiversity Information Facility </a:t>
            </a:r>
            <a:r>
              <a:rPr lang="nb-N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(GBIF)?</a:t>
            </a:r>
          </a:p>
          <a:p>
            <a:pPr defTabSz="518658">
              <a:defRPr/>
            </a:pPr>
            <a:r>
              <a:rPr lang="nb-NO" dirty="0" smtClean="0"/>
              <a:t>GBIF arbeider for </a:t>
            </a:r>
            <a:r>
              <a:rPr lang="nb-NO" i="1" dirty="0" smtClean="0"/>
              <a:t>fri og åpen tilgang til biodiversitetsdata </a:t>
            </a:r>
            <a:r>
              <a:rPr lang="nb-NO" dirty="0" smtClean="0"/>
              <a:t>online. Vi er et internasjonalt og statlig initiert og finansiert nettverk med fokus på å bidra til at biodiversitetsdata er tilgjengelig for alle og enhver, for vitenskapelig forskning, bevaring og bærekraftig utvikling.</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861F95-1ACB-6244-B31D-8E5D600BDCB6}" type="slidenum">
              <a:rPr lang="en-US" sz="1200"/>
              <a:pPr eaLnBrk="1" hangingPunct="1"/>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r>
              <a:rPr lang="en-US" dirty="0" smtClean="0"/>
              <a:t>George Orwell, George Harrison, George Bush, George Bush </a:t>
            </a:r>
            <a:r>
              <a:rPr lang="en-US" dirty="0" err="1" smtClean="0"/>
              <a:t>jr</a:t>
            </a:r>
            <a:r>
              <a:rPr lang="en-US" dirty="0" smtClean="0"/>
              <a:t>, George Soros, George Washington, Boy George, George (Seinfeld), George Lucas,</a:t>
            </a:r>
            <a:r>
              <a:rPr lang="en-US" baseline="0" dirty="0" smtClean="0"/>
              <a:t> George Clooney, Prince George of Cambridge, King George III of England, </a:t>
            </a:r>
            <a:r>
              <a:rPr lang="en-US" dirty="0" smtClean="0">
                <a:effectLst/>
              </a:rPr>
              <a:t>George Armstrong Custer, Georges </a:t>
            </a:r>
            <a:r>
              <a:rPr lang="en-US" dirty="0" err="1" smtClean="0">
                <a:effectLst/>
              </a:rPr>
              <a:t>Enescu</a:t>
            </a:r>
            <a:r>
              <a:rPr lang="en-US" dirty="0" smtClean="0">
                <a:effectLst/>
              </a:rPr>
              <a:t>, Curious George, St George in New Brunswick, George Coleman, George Eliot</a:t>
            </a:r>
            <a:endParaRPr lang="en-US" dirty="0"/>
          </a:p>
        </p:txBody>
      </p:sp>
      <p:sp>
        <p:nvSpPr>
          <p:cNvPr id="4" name="Slide Number Placeholder 3"/>
          <p:cNvSpPr>
            <a:spLocks noGrp="1"/>
          </p:cNvSpPr>
          <p:nvPr>
            <p:ph type="sldNum" sz="quarter" idx="10"/>
          </p:nvPr>
        </p:nvSpPr>
        <p:spPr/>
        <p:txBody>
          <a:bodyPr/>
          <a:lstStyle/>
          <a:p>
            <a:fld id="{7EB59871-673D-014F-88A2-98C216B932A2}" type="slidenum">
              <a:rPr lang="en-US" smtClean="0"/>
              <a:t>3</a:t>
            </a:fld>
            <a:endParaRPr lang="en-US"/>
          </a:p>
        </p:txBody>
      </p:sp>
    </p:spTree>
    <p:extLst>
      <p:ext uri="{BB962C8B-B14F-4D97-AF65-F5344CB8AC3E}">
        <p14:creationId xmlns:p14="http://schemas.microsoft.com/office/powerpoint/2010/main" val="1941299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7A5770-C9D9-DC4F-96D9-3E107505152C}" type="slidenum">
              <a:rPr lang="en-US" sz="1200"/>
              <a:pPr eaLnBrk="1" hangingPunct="1"/>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rPr>
              <a:t>One </a:t>
            </a:r>
            <a:r>
              <a:rPr lang="en-US" dirty="0">
                <a:latin typeface="Arial" charset="0"/>
              </a:rPr>
              <a:t>proposed model for persistent and stable identifiers across biodiversity information resources could be: DOIs for datasets and collections, and UUIDs for species observations and collection specimens – and database records</a:t>
            </a:r>
            <a:r>
              <a:rPr lang="en-US" dirty="0" smtClean="0">
                <a:latin typeface="Arial" charset="0"/>
              </a:rPr>
              <a:t>.</a:t>
            </a:r>
          </a:p>
          <a:p>
            <a:r>
              <a:rPr lang="en-US" dirty="0" smtClean="0">
                <a:latin typeface="Calibri" charset="0"/>
              </a:rPr>
              <a:t>http://</a:t>
            </a:r>
            <a:r>
              <a:rPr lang="en-US" dirty="0" err="1" smtClean="0">
                <a:latin typeface="Calibri" charset="0"/>
              </a:rPr>
              <a:t>www.nhm.uio.no</a:t>
            </a:r>
            <a:r>
              <a:rPr lang="en-US" dirty="0" smtClean="0">
                <a:latin typeface="Calibri" charset="0"/>
              </a:rPr>
              <a:t>/</a:t>
            </a:r>
            <a:r>
              <a:rPr lang="en-US" dirty="0" err="1" smtClean="0">
                <a:latin typeface="Calibri" charset="0"/>
              </a:rPr>
              <a:t>forskning</a:t>
            </a:r>
            <a:r>
              <a:rPr lang="en-US" dirty="0" smtClean="0">
                <a:latin typeface="Calibri" charset="0"/>
              </a:rPr>
              <a:t>/</a:t>
            </a:r>
            <a:r>
              <a:rPr lang="en-US" dirty="0" err="1" smtClean="0">
                <a:latin typeface="Calibri" charset="0"/>
              </a:rPr>
              <a:t>prosjekter</a:t>
            </a:r>
            <a:r>
              <a:rPr lang="en-US" dirty="0" smtClean="0">
                <a:latin typeface="Calibri" charset="0"/>
              </a:rPr>
              <a:t>/</a:t>
            </a:r>
            <a:r>
              <a:rPr lang="en-US" dirty="0" err="1" smtClean="0">
                <a:latin typeface="Calibri" charset="0"/>
              </a:rPr>
              <a:t>gbif</a:t>
            </a:r>
            <a:r>
              <a:rPr lang="en-US" dirty="0" smtClean="0">
                <a:latin typeface="Calibri" charset="0"/>
              </a:rPr>
              <a:t>/</a:t>
            </a:r>
          </a:p>
          <a:p>
            <a:r>
              <a:rPr lang="en-US" dirty="0" smtClean="0">
                <a:latin typeface="Calibri" charset="0"/>
              </a:rPr>
              <a:t>http://</a:t>
            </a:r>
            <a:r>
              <a:rPr lang="en-US" dirty="0" err="1" smtClean="0">
                <a:latin typeface="Calibri" charset="0"/>
              </a:rPr>
              <a:t>www.gbif.no</a:t>
            </a:r>
            <a:endParaRPr lang="en-US" dirty="0" smtClean="0">
              <a:latin typeface="Calibri" charset="0"/>
            </a:endParaRPr>
          </a:p>
          <a:p>
            <a:pPr eaLnBrk="1" hangingPunct="1">
              <a:spcBef>
                <a:spcPct val="0"/>
              </a:spcBef>
            </a:pPr>
            <a:endParaRPr lang="en-US" dirty="0">
              <a:latin typeface="Arial"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CE9132-612B-BF4B-A0DE-7A8039C8901D}" type="slidenum">
              <a:rPr lang="en-US" sz="1200"/>
              <a:pPr eaLnBrk="1" hangingPunct="1"/>
              <a:t>34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err="1">
                <a:latin typeface="Calibri" charset="0"/>
              </a:rPr>
              <a:t>Kunze</a:t>
            </a:r>
            <a:r>
              <a:rPr lang="en-US" dirty="0">
                <a:latin typeface="Calibri" charset="0"/>
              </a:rPr>
              <a:t>, </a:t>
            </a:r>
            <a:r>
              <a:rPr lang="en-US" dirty="0" smtClean="0">
                <a:latin typeface="Calibri" charset="0"/>
              </a:rPr>
              <a:t>John </a:t>
            </a:r>
            <a:r>
              <a:rPr lang="en-US" dirty="0">
                <a:latin typeface="Calibri" charset="0"/>
              </a:rPr>
              <a:t>A. (2003). Towards electronic persistence using ARK identifiers. Proceedings of the ECDL Web Archiving Workshop 2003. Available at http://</a:t>
            </a:r>
            <a:r>
              <a:rPr lang="en-US" dirty="0" err="1">
                <a:latin typeface="Calibri" charset="0"/>
              </a:rPr>
              <a:t>www.cdlib.org</a:t>
            </a:r>
            <a:r>
              <a:rPr lang="en-US" dirty="0">
                <a:latin typeface="Calibri" charset="0"/>
              </a:rPr>
              <a:t>/inside/</a:t>
            </a:r>
            <a:r>
              <a:rPr lang="en-US" dirty="0" err="1">
                <a:latin typeface="Calibri" charset="0"/>
              </a:rPr>
              <a:t>diglib</a:t>
            </a:r>
            <a:r>
              <a:rPr lang="en-US" dirty="0">
                <a:latin typeface="Calibri" charset="0"/>
              </a:rPr>
              <a:t>/ark/</a:t>
            </a:r>
            <a:r>
              <a:rPr lang="en-US" dirty="0" err="1">
                <a:latin typeface="Calibri" charset="0"/>
              </a:rPr>
              <a:t>arkcdl.pdf</a:t>
            </a:r>
            <a:endParaRPr lang="en-US" dirty="0">
              <a:latin typeface="Calibri" charset="0"/>
            </a:endParaRPr>
          </a:p>
          <a:p>
            <a:pPr eaLnBrk="1" hangingPunct="1"/>
            <a:r>
              <a:rPr lang="en-US" dirty="0">
                <a:latin typeface="Calibri" charset="0"/>
              </a:rPr>
              <a:t>Coyle, K. (2006). Managing technology: Identifiers: unique, persistent, global. Journal of academic librarianship, 34(4): 428-431.</a:t>
            </a:r>
          </a:p>
          <a:p>
            <a:pPr eaLnBrk="1" hangingPunct="1"/>
            <a:r>
              <a:rPr lang="en-US" dirty="0">
                <a:latin typeface="Calibri" charset="0"/>
              </a:rPr>
              <a:t>Campbell, D. (2007). Identifying the identifiers. Proceedings of the International Conference on Dublin Core and Metadata Applications.</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038048-328B-994A-B69E-1158A0EDAAE2}"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524386" rtl="0" eaLnBrk="1" fontAlgn="auto" latinLnBrk="0" hangingPunct="1">
              <a:lnSpc>
                <a:spcPct val="100000"/>
              </a:lnSpc>
              <a:spcBef>
                <a:spcPts val="0"/>
              </a:spcBef>
              <a:spcAft>
                <a:spcPts val="0"/>
              </a:spcAft>
              <a:buClrTx/>
              <a:buSzTx/>
              <a:buFontTx/>
              <a:buNone/>
              <a:tabLst/>
              <a:defRPr/>
            </a:pPr>
            <a:r>
              <a:rPr lang="en-US" b="0" dirty="0" smtClean="0">
                <a:effectLst/>
              </a:rPr>
              <a:t>Photo: </a:t>
            </a:r>
            <a:r>
              <a:rPr lang="en-US" b="0" dirty="0" err="1" smtClean="0">
                <a:effectLst/>
              </a:rPr>
              <a:t>Sancya</a:t>
            </a:r>
            <a:r>
              <a:rPr lang="en-US" b="0" dirty="0" smtClean="0">
                <a:effectLst/>
              </a:rPr>
              <a:t>/AP./ Published: 03/31/2009 3:58:00, http://</a:t>
            </a:r>
            <a:r>
              <a:rPr lang="en-US" b="0" dirty="0" err="1" smtClean="0">
                <a:effectLst/>
              </a:rPr>
              <a:t>www.nydailynews.com</a:t>
            </a:r>
            <a:r>
              <a:rPr lang="en-US" b="0" dirty="0" smtClean="0">
                <a:effectLst/>
              </a:rPr>
              <a:t>/news/money/pile-unsold-cars-graveyards-gallery-1.45144</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32A09B-2D40-4F45-A7C6-7D694BCFB812}"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524386" rtl="0" eaLnBrk="1" fontAlgn="auto" latinLnBrk="0" hangingPunct="1">
              <a:lnSpc>
                <a:spcPct val="100000"/>
              </a:lnSpc>
              <a:spcBef>
                <a:spcPts val="0"/>
              </a:spcBef>
              <a:spcAft>
                <a:spcPts val="0"/>
              </a:spcAft>
              <a:buClrTx/>
              <a:buSzTx/>
              <a:buFontTx/>
              <a:buNone/>
              <a:tabLst/>
              <a:defRPr/>
            </a:pPr>
            <a:r>
              <a:rPr lang="en-US" dirty="0" smtClean="0">
                <a:latin typeface="Calibri" charset="0"/>
              </a:rPr>
              <a:t>Image: http://</a:t>
            </a:r>
            <a:r>
              <a:rPr lang="en-US" dirty="0" err="1" smtClean="0">
                <a:latin typeface="Calibri" charset="0"/>
              </a:rPr>
              <a:t>www.hypnosisinmelbourne.com.au</a:t>
            </a:r>
            <a:r>
              <a:rPr lang="en-US" dirty="0" smtClean="0">
                <a:latin typeface="Calibri" charset="0"/>
              </a:rPr>
              <a:t>/</a:t>
            </a:r>
            <a:r>
              <a:rPr lang="en-US" dirty="0" err="1" smtClean="0">
                <a:latin typeface="Calibri" charset="0"/>
              </a:rPr>
              <a:t>index.php?p</a:t>
            </a:r>
            <a:r>
              <a:rPr lang="en-US" dirty="0" smtClean="0">
                <a:latin typeface="Calibri" charset="0"/>
              </a:rPr>
              <a:t>=49</a:t>
            </a:r>
          </a:p>
          <a:p>
            <a:pPr marL="0" marR="0" indent="0" algn="l" defTabSz="524386" rtl="0" eaLnBrk="1" fontAlgn="auto" latinLnBrk="0" hangingPunct="1">
              <a:lnSpc>
                <a:spcPct val="100000"/>
              </a:lnSpc>
              <a:spcBef>
                <a:spcPts val="0"/>
              </a:spcBef>
              <a:spcAft>
                <a:spcPts val="0"/>
              </a:spcAft>
              <a:buClrTx/>
              <a:buSzTx/>
              <a:buFontTx/>
              <a:buNone/>
              <a:tabLst/>
              <a:defRPr/>
            </a:pPr>
            <a:r>
              <a:rPr lang="en-US" dirty="0" smtClean="0">
                <a:latin typeface="Calibri" charset="0"/>
              </a:rPr>
              <a:t>Coyle, K. (2006). Managing technology: Identifiers: unique, persistent, global. Journal of academic librarianship, 34(4): 428-431.</a:t>
            </a:r>
          </a:p>
          <a:p>
            <a:pPr eaLnBrk="1" hangingPunct="1"/>
            <a:r>
              <a:rPr lang="en-US" dirty="0" smtClean="0">
                <a:latin typeface="Calibri" charset="0"/>
              </a:rPr>
              <a:t>----</a:t>
            </a:r>
          </a:p>
          <a:p>
            <a:pPr>
              <a:spcBef>
                <a:spcPct val="30000"/>
              </a:spcBef>
              <a:defRPr/>
            </a:pPr>
            <a:r>
              <a:rPr lang="nb-NO" sz="1800" dirty="0" smtClean="0">
                <a:effectLst>
                  <a:glow rad="101600">
                    <a:schemeClr val="bg1">
                      <a:alpha val="75000"/>
                    </a:schemeClr>
                  </a:glow>
                </a:effectLst>
              </a:rPr>
              <a:t>Når er en ID nøkkel “god nok”?</a:t>
            </a:r>
            <a:endParaRPr lang="nb-NO" dirty="0" smtClean="0">
              <a:effectLst>
                <a:glow rad="101600">
                  <a:schemeClr val="bg1">
                    <a:alpha val="75000"/>
                  </a:schemeClr>
                </a:glow>
              </a:effectLst>
            </a:endParaRPr>
          </a:p>
          <a:p>
            <a:pPr>
              <a:spcBef>
                <a:spcPct val="30000"/>
              </a:spcBef>
              <a:defRPr/>
            </a:pPr>
            <a:r>
              <a:rPr lang="nb-NO" dirty="0" smtClean="0">
                <a:effectLst>
                  <a:glow rad="101600">
                    <a:schemeClr val="bg1">
                      <a:alpha val="75000"/>
                    </a:schemeClr>
                  </a:glow>
                </a:effectLst>
              </a:rPr>
              <a:t>Unik og stabil – </a:t>
            </a:r>
            <a:r>
              <a:rPr lang="nb-NO" b="1" dirty="0" smtClean="0">
                <a:effectLst>
                  <a:glow rad="101600">
                    <a:schemeClr val="bg1">
                      <a:alpha val="75000"/>
                    </a:schemeClr>
                  </a:glow>
                </a:effectLst>
              </a:rPr>
              <a:t>innen en gitt kontekst</a:t>
            </a:r>
            <a:r>
              <a:rPr lang="nb-NO" dirty="0" smtClean="0">
                <a:effectLst>
                  <a:glow rad="101600">
                    <a:schemeClr val="bg1">
                      <a:alpha val="75000"/>
                    </a:schemeClr>
                  </a:glow>
                </a:effectLst>
              </a:rPr>
              <a:t>.</a:t>
            </a:r>
          </a:p>
          <a:p>
            <a:pPr>
              <a:spcBef>
                <a:spcPct val="30000"/>
              </a:spcBef>
              <a:defRPr/>
            </a:pPr>
            <a:r>
              <a:rPr lang="en-US" dirty="0" smtClean="0">
                <a:effectLst>
                  <a:glow rad="101600">
                    <a:schemeClr val="bg1">
                      <a:alpha val="75000"/>
                    </a:schemeClr>
                  </a:glow>
                </a:effectLst>
              </a:rPr>
              <a:t>“</a:t>
            </a:r>
            <a:r>
              <a:rPr lang="en-US" i="1" dirty="0" smtClean="0">
                <a:effectLst>
                  <a:glow rad="101600">
                    <a:schemeClr val="bg1">
                      <a:alpha val="75000"/>
                    </a:schemeClr>
                  </a:glow>
                </a:effectLst>
              </a:rPr>
              <a:t>The common experience is that an identifier is created within a system or </a:t>
            </a:r>
            <a:r>
              <a:rPr lang="en-US" b="1" i="1" dirty="0" smtClean="0">
                <a:effectLst>
                  <a:glow rad="101600">
                    <a:schemeClr val="bg1">
                      <a:alpha val="75000"/>
                    </a:schemeClr>
                  </a:glow>
                </a:effectLst>
              </a:rPr>
              <a:t>within a context</a:t>
            </a:r>
            <a:r>
              <a:rPr lang="en-US" i="1" dirty="0" smtClean="0">
                <a:effectLst>
                  <a:glow rad="101600">
                    <a:schemeClr val="bg1">
                      <a:alpha val="75000"/>
                    </a:schemeClr>
                  </a:glow>
                </a:effectLst>
              </a:rPr>
              <a:t>, and that at a later date it needs to be used in another </a:t>
            </a:r>
            <a:r>
              <a:rPr lang="en-US" b="1" i="1" dirty="0" smtClean="0">
                <a:effectLst>
                  <a:glow rad="101600">
                    <a:schemeClr val="bg1">
                      <a:alpha val="75000"/>
                    </a:schemeClr>
                  </a:glow>
                </a:effectLst>
              </a:rPr>
              <a:t>or larger context</a:t>
            </a:r>
            <a:r>
              <a:rPr lang="en-US" dirty="0" smtClean="0">
                <a:effectLst>
                  <a:glow rad="101600">
                    <a:schemeClr val="bg1">
                      <a:alpha val="75000"/>
                    </a:schemeClr>
                  </a:glow>
                </a:effectLst>
              </a:rPr>
              <a:t>” (Coyle 2006).</a:t>
            </a:r>
            <a:endParaRPr lang="nb-NO" dirty="0" smtClean="0">
              <a:effectLst>
                <a:glow rad="101600">
                  <a:schemeClr val="bg1">
                    <a:alpha val="75000"/>
                  </a:schemeClr>
                </a:glow>
              </a:effectLst>
            </a:endParaRPr>
          </a:p>
          <a:p>
            <a:pPr>
              <a:spcBef>
                <a:spcPct val="30000"/>
              </a:spcBef>
              <a:defRPr/>
            </a:pPr>
            <a:r>
              <a:rPr lang="nb-NO" sz="1800" dirty="0" smtClean="0">
                <a:effectLst>
                  <a:glow rad="101600">
                    <a:schemeClr val="bg1">
                      <a:alpha val="75000"/>
                    </a:schemeClr>
                  </a:glow>
                </a:effectLst>
              </a:rPr>
              <a:t>Kontekst:</a:t>
            </a:r>
          </a:p>
          <a:p>
            <a:pPr marL="285750" indent="-285750">
              <a:spcBef>
                <a:spcPct val="30000"/>
              </a:spcBef>
              <a:buFont typeface="Arial"/>
              <a:buChar char="•"/>
              <a:defRPr/>
            </a:pPr>
            <a:r>
              <a:rPr lang="nb-NO" dirty="0" smtClean="0">
                <a:effectLst>
                  <a:glow rad="101600">
                    <a:schemeClr val="bg1">
                      <a:alpha val="75000"/>
                    </a:schemeClr>
                  </a:glow>
                </a:effectLst>
              </a:rPr>
              <a:t>Innen en museumssamling (katalognummer).</a:t>
            </a:r>
          </a:p>
          <a:p>
            <a:pPr marL="285750" indent="-285750">
              <a:spcBef>
                <a:spcPct val="30000"/>
              </a:spcBef>
              <a:buFont typeface="Arial"/>
              <a:buChar char="•"/>
              <a:defRPr/>
            </a:pPr>
            <a:r>
              <a:rPr lang="nb-NO" dirty="0" smtClean="0">
                <a:effectLst>
                  <a:glow rad="101600">
                    <a:schemeClr val="bg1">
                      <a:alpha val="75000"/>
                    </a:schemeClr>
                  </a:glow>
                </a:effectLst>
              </a:rPr>
              <a:t>Innen et nettverk av museumssamlinger (samlingskode + katalognummer).</a:t>
            </a:r>
          </a:p>
          <a:p>
            <a:pPr marL="285750" indent="-285750">
              <a:spcBef>
                <a:spcPct val="30000"/>
              </a:spcBef>
              <a:buFont typeface="Arial"/>
              <a:buChar char="•"/>
              <a:defRPr/>
            </a:pPr>
            <a:r>
              <a:rPr lang="nb-NO" dirty="0" smtClean="0">
                <a:effectLst>
                  <a:glow rad="101600">
                    <a:schemeClr val="bg1">
                      <a:alpha val="75000"/>
                    </a:schemeClr>
                  </a:glow>
                </a:effectLst>
              </a:rPr>
              <a:t>Innen biodiversitet informasjonsnettverk (institusjonskode + samlings-/datasett-kode + katalognummer).</a:t>
            </a:r>
          </a:p>
          <a:p>
            <a:pPr marL="285750" indent="-285750">
              <a:spcBef>
                <a:spcPct val="30000"/>
              </a:spcBef>
              <a:buFont typeface="Arial"/>
              <a:buChar char="•"/>
              <a:defRPr/>
            </a:pPr>
            <a:r>
              <a:rPr lang="nb-NO" dirty="0" smtClean="0">
                <a:effectLst>
                  <a:glow rad="101600">
                    <a:schemeClr val="bg1">
                      <a:alpha val="75000"/>
                    </a:schemeClr>
                  </a:glow>
                </a:effectLst>
              </a:rPr>
              <a:t>På Internett (e.g. http URI, DOI, LSID, osv.…)</a:t>
            </a:r>
          </a:p>
          <a:p>
            <a:pPr marL="285750" indent="-285750">
              <a:spcBef>
                <a:spcPct val="30000"/>
              </a:spcBef>
              <a:buFont typeface="Arial"/>
              <a:buChar char="•"/>
              <a:defRPr/>
            </a:pPr>
            <a:r>
              <a:rPr lang="nb-NO" dirty="0" smtClean="0">
                <a:effectLst>
                  <a:glow rad="101600">
                    <a:schemeClr val="bg1">
                      <a:alpha val="75000"/>
                    </a:schemeClr>
                  </a:glow>
                </a:effectLst>
              </a:rPr>
              <a:t>… bredere sammenhenger er mulig i fremtiden!?</a:t>
            </a:r>
          </a:p>
          <a:p>
            <a:pPr eaLnBrk="1" hangingPunct="1"/>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E8B5D8-971B-4540-8AB0-93D9952E865A}"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Darwin Core, http://rs.tdwg.org/</a:t>
            </a:r>
            <a:r>
              <a:rPr lang="en-GB" dirty="0" err="1">
                <a:latin typeface="Calibri" charset="0"/>
              </a:rPr>
              <a:t>dwc</a:t>
            </a:r>
            <a:r>
              <a:rPr lang="en-GB" dirty="0">
                <a:latin typeface="Calibri" charset="0"/>
              </a:rPr>
              <a:t>/terms/</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B52EB9-3E9A-9240-B874-EC6BD48D9A46}" type="slidenum">
              <a:rPr lang="en-US" sz="1200"/>
              <a:pPr eaLnBrk="1" hangingPunct="1"/>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occurrenceID </a:t>
            </a:r>
            <a:r>
              <a:rPr lang="en-US">
                <a:latin typeface="Calibri" charset="0"/>
              </a:rPr>
              <a:t>[http://code.google.com/p/darwincore/wiki/Occurrence]</a:t>
            </a:r>
            <a:r>
              <a:rPr lang="en-US" b="1">
                <a:latin typeface="Calibri" charset="0"/>
              </a:rPr>
              <a:t>. Quick Reference</a:t>
            </a:r>
            <a:r>
              <a:rPr lang="en-US">
                <a:latin typeface="Calibri" charset="0"/>
              </a:rPr>
              <a:t>: [</a:t>
            </a:r>
            <a:r>
              <a:rPr lang="en-US">
                <a:latin typeface="Calibri" charset="0"/>
                <a:hlinkClick r:id="rId3"/>
              </a:rPr>
              <a:t>http://rs.tdwg.org/dwc/terms/index.htm#occurrenceID</a:t>
            </a:r>
            <a:r>
              <a:rPr lang="en-US">
                <a:latin typeface="Calibri" charset="0"/>
              </a:rPr>
              <a:t>]. The occurrenceID is supposed to (globally) uniquely identify an occurrence record, whether it is a specimen-based occurrence, a one-time observation of a species at a location, or one of many occurrences of an individual who is being tracked, monitored, or recaptured. Making it globally unique is quite a trick, one for which we don't really have good solutions in place yet, but one which ontologists insist is essential.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DF8920-65C2-2B4B-824C-2AB5B45B5955}" type="slidenum">
              <a:rPr lang="en-US" sz="1200"/>
              <a:pPr eaLnBrk="1" hangingPunct="1"/>
              <a:t>10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Coyle, K. (2006). Managing technology: Identifiers: unique, persistent, global. Journal of academic librarianship, 34(4): 428-431.</a:t>
            </a: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EB52FD-3C50-2A43-97D6-B91C6F5975AB}" type="slidenum">
              <a:rPr lang="en-US" sz="1200"/>
              <a:pPr eaLnBrk="1" hangingPunct="1"/>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52" y="2349403"/>
            <a:ext cx="9085343" cy="1621111"/>
          </a:xfrm>
        </p:spPr>
        <p:txBody>
          <a:bodyPr/>
          <a:lstStyle/>
          <a:p>
            <a:r>
              <a:rPr lang="nb-NO"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4386" indent="0" algn="ctr">
              <a:buNone/>
              <a:defRPr>
                <a:solidFill>
                  <a:schemeClr val="tx1">
                    <a:tint val="75000"/>
                  </a:schemeClr>
                </a:solidFill>
              </a:defRPr>
            </a:lvl2pPr>
            <a:lvl3pPr marL="1048773" indent="0" algn="ctr">
              <a:buNone/>
              <a:defRPr>
                <a:solidFill>
                  <a:schemeClr val="tx1">
                    <a:tint val="75000"/>
                  </a:schemeClr>
                </a:solidFill>
              </a:defRPr>
            </a:lvl3pPr>
            <a:lvl4pPr marL="1573156" indent="0" algn="ctr">
              <a:buNone/>
              <a:defRPr>
                <a:solidFill>
                  <a:schemeClr val="tx1">
                    <a:tint val="75000"/>
                  </a:schemeClr>
                </a:solidFill>
              </a:defRPr>
            </a:lvl4pPr>
            <a:lvl5pPr marL="2097543" indent="0" algn="ctr">
              <a:buNone/>
              <a:defRPr>
                <a:solidFill>
                  <a:schemeClr val="tx1">
                    <a:tint val="75000"/>
                  </a:schemeClr>
                </a:solidFill>
              </a:defRPr>
            </a:lvl5pPr>
            <a:lvl6pPr marL="2621931" indent="0" algn="ctr">
              <a:buNone/>
              <a:defRPr>
                <a:solidFill>
                  <a:schemeClr val="tx1">
                    <a:tint val="75000"/>
                  </a:schemeClr>
                </a:solidFill>
              </a:defRPr>
            </a:lvl6pPr>
            <a:lvl7pPr marL="3146313" indent="0" algn="ctr">
              <a:buNone/>
              <a:defRPr>
                <a:solidFill>
                  <a:schemeClr val="tx1">
                    <a:tint val="75000"/>
                  </a:schemeClr>
                </a:solidFill>
              </a:defRPr>
            </a:lvl7pPr>
            <a:lvl8pPr marL="3670699" indent="0" algn="ctr">
              <a:buNone/>
              <a:defRPr>
                <a:solidFill>
                  <a:schemeClr val="tx1">
                    <a:tint val="75000"/>
                  </a:schemeClr>
                </a:solidFill>
              </a:defRPr>
            </a:lvl8pPr>
            <a:lvl9pPr marL="4195082" indent="0" algn="ctr">
              <a:buNone/>
              <a:defRPr>
                <a:solidFill>
                  <a:schemeClr val="tx1">
                    <a:tint val="75000"/>
                  </a:schemeClr>
                </a:solidFill>
              </a:defRPr>
            </a:lvl9pPr>
          </a:lstStyle>
          <a:p>
            <a:r>
              <a:rPr lang="nb-NO" smtClean="0"/>
              <a:t>Click to edit Master subtitle style</a:t>
            </a:r>
            <a:endParaRPr lang="en-US"/>
          </a:p>
        </p:txBody>
      </p:sp>
      <p:sp>
        <p:nvSpPr>
          <p:cNvPr id="4" name="Date Placeholder 3"/>
          <p:cNvSpPr>
            <a:spLocks noGrp="1"/>
          </p:cNvSpPr>
          <p:nvPr>
            <p:ph type="dt" sz="half" idx="10"/>
          </p:nvPr>
        </p:nvSpPr>
        <p:spPr/>
        <p:txBody>
          <a:bodyPr/>
          <a:lstStyle/>
          <a:p>
            <a:fld id="{CC871D49-E32F-B648-BA49-F7E129EAC602}"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419909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CC871D49-E32F-B648-BA49-F7E129EAC602}"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71126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3" y="302865"/>
            <a:ext cx="2404944" cy="6452932"/>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534436" y="302865"/>
            <a:ext cx="7036687" cy="6452932"/>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CC871D49-E32F-B648-BA49-F7E129EAC602}"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1711842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40" y="1764681"/>
            <a:ext cx="7874593" cy="4991131"/>
          </a:xfrm>
        </p:spPr>
        <p:txBody>
          <a:bodyPr/>
          <a:lstStyle>
            <a:lvl1pPr>
              <a:spcAft>
                <a:spcPts val="1369"/>
              </a:spcAft>
              <a:defRPr/>
            </a:lvl1pPr>
            <a:lvl2pPr>
              <a:spcAft>
                <a:spcPts val="684"/>
              </a:spcAft>
              <a:buFont typeface="Arial" pitchFamily="34" charset="0"/>
              <a:buChar char="•"/>
              <a:defRPr baseline="0"/>
            </a:lvl2pPr>
            <a:lvl3pPr>
              <a:spcAft>
                <a:spcPts val="684"/>
              </a:spcAft>
              <a:defRPr/>
            </a:lvl3pPr>
            <a:lvl4pPr>
              <a:spcAft>
                <a:spcPts val="684"/>
              </a:spcAft>
              <a:defRPr/>
            </a:lvl4pPr>
            <a:lvl5pPr>
              <a:spcAft>
                <a:spcPts val="684"/>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147768F-ED8F-284B-AD76-620E761A13A6}" type="datetime1">
              <a:rPr lang="en-US"/>
              <a:pPr>
                <a:defRPr/>
              </a:pPr>
              <a:t>12/5/2014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F7A285D-6AD9-534D-A961-637F724828AC}" type="slidenum">
              <a:rPr lang="en-US"/>
              <a:pPr>
                <a:defRPr/>
              </a:pPr>
              <a:t>‹#›</a:t>
            </a:fld>
            <a:endParaRPr lang="en-US"/>
          </a:p>
        </p:txBody>
      </p:sp>
    </p:spTree>
    <p:extLst>
      <p:ext uri="{BB962C8B-B14F-4D97-AF65-F5344CB8AC3E}">
        <p14:creationId xmlns:p14="http://schemas.microsoft.com/office/powerpoint/2010/main" val="387931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CC871D49-E32F-B648-BA49-F7E129EAC602}"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259892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35" y="4859833"/>
            <a:ext cx="9085343" cy="1502066"/>
          </a:xfrm>
        </p:spPr>
        <p:txBody>
          <a:bodyPr anchor="t"/>
          <a:lstStyle>
            <a:lvl1pPr algn="l">
              <a:defRPr sz="4600" b="1" cap="all"/>
            </a:lvl1pPr>
          </a:lstStyle>
          <a:p>
            <a:r>
              <a:rPr lang="nb-NO" smtClean="0"/>
              <a:t>Click to edit Master title style</a:t>
            </a:r>
            <a:endParaRPr lang="en-US"/>
          </a:p>
        </p:txBody>
      </p:sp>
      <p:sp>
        <p:nvSpPr>
          <p:cNvPr id="3" name="Text Placeholder 2"/>
          <p:cNvSpPr>
            <a:spLocks noGrp="1"/>
          </p:cNvSpPr>
          <p:nvPr>
            <p:ph type="body" idx="1"/>
          </p:nvPr>
        </p:nvSpPr>
        <p:spPr>
          <a:xfrm>
            <a:off x="844335" y="3205468"/>
            <a:ext cx="9085343" cy="1654373"/>
          </a:xfrm>
        </p:spPr>
        <p:txBody>
          <a:bodyPr anchor="b"/>
          <a:lstStyle>
            <a:lvl1pPr marL="0" indent="0">
              <a:buNone/>
              <a:defRPr sz="2300">
                <a:solidFill>
                  <a:schemeClr val="tx1">
                    <a:tint val="75000"/>
                  </a:schemeClr>
                </a:solidFill>
              </a:defRPr>
            </a:lvl1pPr>
            <a:lvl2pPr marL="524386" indent="0">
              <a:buNone/>
              <a:defRPr sz="2100">
                <a:solidFill>
                  <a:schemeClr val="tx1">
                    <a:tint val="75000"/>
                  </a:schemeClr>
                </a:solidFill>
              </a:defRPr>
            </a:lvl2pPr>
            <a:lvl3pPr marL="1048773" indent="0">
              <a:buNone/>
              <a:defRPr sz="1800">
                <a:solidFill>
                  <a:schemeClr val="tx1">
                    <a:tint val="75000"/>
                  </a:schemeClr>
                </a:solidFill>
              </a:defRPr>
            </a:lvl3pPr>
            <a:lvl4pPr marL="1573156" indent="0">
              <a:buNone/>
              <a:defRPr sz="1600">
                <a:solidFill>
                  <a:schemeClr val="tx1">
                    <a:tint val="75000"/>
                  </a:schemeClr>
                </a:solidFill>
              </a:defRPr>
            </a:lvl4pPr>
            <a:lvl5pPr marL="2097543" indent="0">
              <a:buNone/>
              <a:defRPr sz="1600">
                <a:solidFill>
                  <a:schemeClr val="tx1">
                    <a:tint val="75000"/>
                  </a:schemeClr>
                </a:solidFill>
              </a:defRPr>
            </a:lvl5pPr>
            <a:lvl6pPr marL="2621931" indent="0">
              <a:buNone/>
              <a:defRPr sz="1600">
                <a:solidFill>
                  <a:schemeClr val="tx1">
                    <a:tint val="75000"/>
                  </a:schemeClr>
                </a:solidFill>
              </a:defRPr>
            </a:lvl6pPr>
            <a:lvl7pPr marL="3146313" indent="0">
              <a:buNone/>
              <a:defRPr sz="1600">
                <a:solidFill>
                  <a:schemeClr val="tx1">
                    <a:tint val="75000"/>
                  </a:schemeClr>
                </a:solidFill>
              </a:defRPr>
            </a:lvl7pPr>
            <a:lvl8pPr marL="3670699" indent="0">
              <a:buNone/>
              <a:defRPr sz="1600">
                <a:solidFill>
                  <a:schemeClr val="tx1">
                    <a:tint val="75000"/>
                  </a:schemeClr>
                </a:solidFill>
              </a:defRPr>
            </a:lvl8pPr>
            <a:lvl9pPr marL="4195082" indent="0">
              <a:buNone/>
              <a:defRPr sz="16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CC871D49-E32F-B648-BA49-F7E129EAC602}"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18803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534436" y="1764682"/>
            <a:ext cx="4720815" cy="4991131"/>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5433398" y="1764682"/>
            <a:ext cx="4720815" cy="4991131"/>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Date Placeholder 4"/>
          <p:cNvSpPr>
            <a:spLocks noGrp="1"/>
          </p:cNvSpPr>
          <p:nvPr>
            <p:ph type="dt" sz="half" idx="10"/>
          </p:nvPr>
        </p:nvSpPr>
        <p:spPr/>
        <p:txBody>
          <a:bodyPr/>
          <a:lstStyle/>
          <a:p>
            <a:fld id="{CC871D49-E32F-B648-BA49-F7E129EAC602}"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116938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534436" y="1692894"/>
            <a:ext cx="4722671" cy="705515"/>
          </a:xfrm>
        </p:spPr>
        <p:txBody>
          <a:bodyPr anchor="b"/>
          <a:lstStyle>
            <a:lvl1pPr marL="0" indent="0">
              <a:buNone/>
              <a:defRPr sz="2800" b="1"/>
            </a:lvl1pPr>
            <a:lvl2pPr marL="524386" indent="0">
              <a:buNone/>
              <a:defRPr sz="2300" b="1"/>
            </a:lvl2pPr>
            <a:lvl3pPr marL="1048773" indent="0">
              <a:buNone/>
              <a:defRPr sz="2100" b="1"/>
            </a:lvl3pPr>
            <a:lvl4pPr marL="1573156" indent="0">
              <a:buNone/>
              <a:defRPr sz="1800" b="1"/>
            </a:lvl4pPr>
            <a:lvl5pPr marL="2097543" indent="0">
              <a:buNone/>
              <a:defRPr sz="1800" b="1"/>
            </a:lvl5pPr>
            <a:lvl6pPr marL="2621931" indent="0">
              <a:buNone/>
              <a:defRPr sz="1800" b="1"/>
            </a:lvl6pPr>
            <a:lvl7pPr marL="3146313" indent="0">
              <a:buNone/>
              <a:defRPr sz="1800" b="1"/>
            </a:lvl7pPr>
            <a:lvl8pPr marL="3670699" indent="0">
              <a:buNone/>
              <a:defRPr sz="1800" b="1"/>
            </a:lvl8pPr>
            <a:lvl9pPr marL="4195082" indent="0">
              <a:buNone/>
              <a:defRPr sz="1800" b="1"/>
            </a:lvl9pPr>
          </a:lstStyle>
          <a:p>
            <a:pPr lvl="0"/>
            <a:r>
              <a:rPr lang="nb-NO" smtClean="0"/>
              <a:t>Click to edit Master text styles</a:t>
            </a:r>
          </a:p>
        </p:txBody>
      </p:sp>
      <p:sp>
        <p:nvSpPr>
          <p:cNvPr id="4" name="Content Placeholder 3"/>
          <p:cNvSpPr>
            <a:spLocks noGrp="1"/>
          </p:cNvSpPr>
          <p:nvPr>
            <p:ph sz="half" idx="2"/>
          </p:nvPr>
        </p:nvSpPr>
        <p:spPr>
          <a:xfrm>
            <a:off x="534436" y="2398417"/>
            <a:ext cx="4722671" cy="4357393"/>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5429694" y="1692894"/>
            <a:ext cx="4724526" cy="705515"/>
          </a:xfrm>
        </p:spPr>
        <p:txBody>
          <a:bodyPr anchor="b"/>
          <a:lstStyle>
            <a:lvl1pPr marL="0" indent="0">
              <a:buNone/>
              <a:defRPr sz="2800" b="1"/>
            </a:lvl1pPr>
            <a:lvl2pPr marL="524386" indent="0">
              <a:buNone/>
              <a:defRPr sz="2300" b="1"/>
            </a:lvl2pPr>
            <a:lvl3pPr marL="1048773" indent="0">
              <a:buNone/>
              <a:defRPr sz="2100" b="1"/>
            </a:lvl3pPr>
            <a:lvl4pPr marL="1573156" indent="0">
              <a:buNone/>
              <a:defRPr sz="1800" b="1"/>
            </a:lvl4pPr>
            <a:lvl5pPr marL="2097543" indent="0">
              <a:buNone/>
              <a:defRPr sz="1800" b="1"/>
            </a:lvl5pPr>
            <a:lvl6pPr marL="2621931" indent="0">
              <a:buNone/>
              <a:defRPr sz="1800" b="1"/>
            </a:lvl6pPr>
            <a:lvl7pPr marL="3146313" indent="0">
              <a:buNone/>
              <a:defRPr sz="1800" b="1"/>
            </a:lvl7pPr>
            <a:lvl8pPr marL="3670699" indent="0">
              <a:buNone/>
              <a:defRPr sz="1800" b="1"/>
            </a:lvl8pPr>
            <a:lvl9pPr marL="4195082" indent="0">
              <a:buNone/>
              <a:defRPr sz="1800" b="1"/>
            </a:lvl9pPr>
          </a:lstStyle>
          <a:p>
            <a:pPr lvl="0"/>
            <a:r>
              <a:rPr lang="nb-NO" smtClean="0"/>
              <a:t>Click to edit Master text styles</a:t>
            </a:r>
          </a:p>
        </p:txBody>
      </p:sp>
      <p:sp>
        <p:nvSpPr>
          <p:cNvPr id="6" name="Content Placeholder 5"/>
          <p:cNvSpPr>
            <a:spLocks noGrp="1"/>
          </p:cNvSpPr>
          <p:nvPr>
            <p:ph sz="quarter" idx="4"/>
          </p:nvPr>
        </p:nvSpPr>
        <p:spPr>
          <a:xfrm>
            <a:off x="5429694" y="2398417"/>
            <a:ext cx="4724526" cy="4357393"/>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Date Placeholder 6"/>
          <p:cNvSpPr>
            <a:spLocks noGrp="1"/>
          </p:cNvSpPr>
          <p:nvPr>
            <p:ph type="dt" sz="half" idx="10"/>
          </p:nvPr>
        </p:nvSpPr>
        <p:spPr/>
        <p:txBody>
          <a:bodyPr/>
          <a:lstStyle/>
          <a:p>
            <a:fld id="{CC871D49-E32F-B648-BA49-F7E129EAC602}" type="datetimeFigureOut">
              <a:rPr lang="en-US" smtClean="0"/>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419685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p:txBody>
          <a:bodyPr/>
          <a:lstStyle/>
          <a:p>
            <a:fld id="{CC871D49-E32F-B648-BA49-F7E129EAC602}" type="datetimeFigureOut">
              <a:rPr lang="en-US" smtClean="0"/>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372169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71D49-E32F-B648-BA49-F7E129EAC602}" type="datetimeFigureOut">
              <a:rPr lang="en-US" smtClean="0"/>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249774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22"/>
            <a:ext cx="3516489" cy="1281483"/>
          </a:xfrm>
        </p:spPr>
        <p:txBody>
          <a:bodyPr anchor="b"/>
          <a:lstStyle>
            <a:lvl1pPr algn="l">
              <a:defRPr sz="2300" b="1"/>
            </a:lvl1pPr>
          </a:lstStyle>
          <a:p>
            <a:r>
              <a:rPr lang="nb-NO" smtClean="0"/>
              <a:t>Click to edit Master title style</a:t>
            </a:r>
            <a:endParaRPr lang="en-US"/>
          </a:p>
        </p:txBody>
      </p:sp>
      <p:sp>
        <p:nvSpPr>
          <p:cNvPr id="3" name="Content Placeholder 2"/>
          <p:cNvSpPr>
            <a:spLocks noGrp="1"/>
          </p:cNvSpPr>
          <p:nvPr>
            <p:ph idx="1"/>
          </p:nvPr>
        </p:nvSpPr>
        <p:spPr>
          <a:xfrm>
            <a:off x="4178960" y="301131"/>
            <a:ext cx="5975246" cy="6454683"/>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534436" y="1582598"/>
            <a:ext cx="3516489" cy="5173200"/>
          </a:xfrm>
        </p:spPr>
        <p:txBody>
          <a:bodyPr/>
          <a:lstStyle>
            <a:lvl1pPr marL="0" indent="0">
              <a:buNone/>
              <a:defRPr sz="1600"/>
            </a:lvl1pPr>
            <a:lvl2pPr marL="524386" indent="0">
              <a:buNone/>
              <a:defRPr sz="1400"/>
            </a:lvl2pPr>
            <a:lvl3pPr marL="1048773" indent="0">
              <a:buNone/>
              <a:defRPr sz="1100"/>
            </a:lvl3pPr>
            <a:lvl4pPr marL="1573156" indent="0">
              <a:buNone/>
              <a:defRPr sz="1000"/>
            </a:lvl4pPr>
            <a:lvl5pPr marL="2097543" indent="0">
              <a:buNone/>
              <a:defRPr sz="1000"/>
            </a:lvl5pPr>
            <a:lvl6pPr marL="2621931" indent="0">
              <a:buNone/>
              <a:defRPr sz="1000"/>
            </a:lvl6pPr>
            <a:lvl7pPr marL="3146313" indent="0">
              <a:buNone/>
              <a:defRPr sz="1000"/>
            </a:lvl7pPr>
            <a:lvl8pPr marL="3670699" indent="0">
              <a:buNone/>
              <a:defRPr sz="1000"/>
            </a:lvl8pPr>
            <a:lvl9pPr marL="4195082" indent="0">
              <a:buNone/>
              <a:defRPr sz="10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CC871D49-E32F-B648-BA49-F7E129EAC602}"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152295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52" y="5293995"/>
            <a:ext cx="6413183" cy="624986"/>
          </a:xfrm>
        </p:spPr>
        <p:txBody>
          <a:bodyPr anchor="b"/>
          <a:lstStyle>
            <a:lvl1pPr algn="l">
              <a:defRPr sz="2300" b="1"/>
            </a:lvl1pPr>
          </a:lstStyle>
          <a:p>
            <a:r>
              <a:rPr lang="nb-NO" smtClean="0"/>
              <a:t>Click to edit Master title style</a:t>
            </a:r>
            <a:endParaRPr lang="en-US"/>
          </a:p>
        </p:txBody>
      </p:sp>
      <p:sp>
        <p:nvSpPr>
          <p:cNvPr id="3" name="Picture Placeholder 2"/>
          <p:cNvSpPr>
            <a:spLocks noGrp="1"/>
          </p:cNvSpPr>
          <p:nvPr>
            <p:ph type="pic" idx="1"/>
          </p:nvPr>
        </p:nvSpPr>
        <p:spPr>
          <a:xfrm>
            <a:off x="2095052" y="675755"/>
            <a:ext cx="6413183" cy="4537710"/>
          </a:xfrm>
        </p:spPr>
        <p:txBody>
          <a:bodyPr/>
          <a:lstStyle>
            <a:lvl1pPr marL="0" indent="0">
              <a:buNone/>
              <a:defRPr sz="3700"/>
            </a:lvl1pPr>
            <a:lvl2pPr marL="524386" indent="0">
              <a:buNone/>
              <a:defRPr sz="3200"/>
            </a:lvl2pPr>
            <a:lvl3pPr marL="1048773" indent="0">
              <a:buNone/>
              <a:defRPr sz="2800"/>
            </a:lvl3pPr>
            <a:lvl4pPr marL="1573156" indent="0">
              <a:buNone/>
              <a:defRPr sz="2300"/>
            </a:lvl4pPr>
            <a:lvl5pPr marL="2097543" indent="0">
              <a:buNone/>
              <a:defRPr sz="2300"/>
            </a:lvl5pPr>
            <a:lvl6pPr marL="2621931" indent="0">
              <a:buNone/>
              <a:defRPr sz="2300"/>
            </a:lvl6pPr>
            <a:lvl7pPr marL="3146313" indent="0">
              <a:buNone/>
              <a:defRPr sz="2300"/>
            </a:lvl7pPr>
            <a:lvl8pPr marL="3670699" indent="0">
              <a:buNone/>
              <a:defRPr sz="2300"/>
            </a:lvl8pPr>
            <a:lvl9pPr marL="4195082" indent="0">
              <a:buNone/>
              <a:defRPr sz="2300"/>
            </a:lvl9pPr>
          </a:lstStyle>
          <a:p>
            <a:endParaRPr lang="en-US"/>
          </a:p>
        </p:txBody>
      </p:sp>
      <p:sp>
        <p:nvSpPr>
          <p:cNvPr id="4" name="Text Placeholder 3"/>
          <p:cNvSpPr>
            <a:spLocks noGrp="1"/>
          </p:cNvSpPr>
          <p:nvPr>
            <p:ph type="body" sz="half" idx="2"/>
          </p:nvPr>
        </p:nvSpPr>
        <p:spPr>
          <a:xfrm>
            <a:off x="2095052" y="5918981"/>
            <a:ext cx="6413183" cy="887584"/>
          </a:xfrm>
        </p:spPr>
        <p:txBody>
          <a:bodyPr/>
          <a:lstStyle>
            <a:lvl1pPr marL="0" indent="0">
              <a:buNone/>
              <a:defRPr sz="1600"/>
            </a:lvl1pPr>
            <a:lvl2pPr marL="524386" indent="0">
              <a:buNone/>
              <a:defRPr sz="1400"/>
            </a:lvl2pPr>
            <a:lvl3pPr marL="1048773" indent="0">
              <a:buNone/>
              <a:defRPr sz="1100"/>
            </a:lvl3pPr>
            <a:lvl4pPr marL="1573156" indent="0">
              <a:buNone/>
              <a:defRPr sz="1000"/>
            </a:lvl4pPr>
            <a:lvl5pPr marL="2097543" indent="0">
              <a:buNone/>
              <a:defRPr sz="1000"/>
            </a:lvl5pPr>
            <a:lvl6pPr marL="2621931" indent="0">
              <a:buNone/>
              <a:defRPr sz="1000"/>
            </a:lvl6pPr>
            <a:lvl7pPr marL="3146313" indent="0">
              <a:buNone/>
              <a:defRPr sz="1000"/>
            </a:lvl7pPr>
            <a:lvl8pPr marL="3670699" indent="0">
              <a:buNone/>
              <a:defRPr sz="1000"/>
            </a:lvl8pPr>
            <a:lvl9pPr marL="4195082" indent="0">
              <a:buNone/>
              <a:defRPr sz="10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CC871D49-E32F-B648-BA49-F7E129EAC602}"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FEE44-A28B-B248-B601-6D9EF2DB9099}" type="slidenum">
              <a:rPr lang="en-US" smtClean="0"/>
              <a:t>‹#›</a:t>
            </a:fld>
            <a:endParaRPr lang="en-US"/>
          </a:p>
        </p:txBody>
      </p:sp>
    </p:spTree>
    <p:extLst>
      <p:ext uri="{BB962C8B-B14F-4D97-AF65-F5344CB8AC3E}">
        <p14:creationId xmlns:p14="http://schemas.microsoft.com/office/powerpoint/2010/main" val="142570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6" y="302877"/>
            <a:ext cx="9619774" cy="1260475"/>
          </a:xfrm>
          <a:prstGeom prst="rect">
            <a:avLst/>
          </a:prstGeom>
        </p:spPr>
        <p:txBody>
          <a:bodyPr vert="horz" lIns="104872" tIns="52438" rIns="104872" bIns="52438" rtlCol="0" anchor="ctr">
            <a:normAutofit/>
          </a:bodyPr>
          <a:lstStyle/>
          <a:p>
            <a:r>
              <a:rPr lang="nb-NO" smtClean="0"/>
              <a:t>Click to edit Master title style</a:t>
            </a:r>
            <a:endParaRPr lang="en-US"/>
          </a:p>
        </p:txBody>
      </p:sp>
      <p:sp>
        <p:nvSpPr>
          <p:cNvPr id="3" name="Text Placeholder 2"/>
          <p:cNvSpPr>
            <a:spLocks noGrp="1"/>
          </p:cNvSpPr>
          <p:nvPr>
            <p:ph type="body" idx="1"/>
          </p:nvPr>
        </p:nvSpPr>
        <p:spPr>
          <a:xfrm>
            <a:off x="534436" y="1764682"/>
            <a:ext cx="9619774" cy="4991131"/>
          </a:xfrm>
          <a:prstGeom prst="rect">
            <a:avLst/>
          </a:prstGeom>
        </p:spPr>
        <p:txBody>
          <a:bodyPr vert="horz" lIns="104872" tIns="52438" rIns="104872" bIns="52438"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2"/>
          </p:nvPr>
        </p:nvSpPr>
        <p:spPr>
          <a:xfrm>
            <a:off x="534436" y="7009643"/>
            <a:ext cx="2494016" cy="402652"/>
          </a:xfrm>
          <a:prstGeom prst="rect">
            <a:avLst/>
          </a:prstGeom>
        </p:spPr>
        <p:txBody>
          <a:bodyPr vert="horz" lIns="104872" tIns="52438" rIns="104872" bIns="52438" rtlCol="0" anchor="ctr"/>
          <a:lstStyle>
            <a:lvl1pPr algn="l">
              <a:defRPr sz="1400">
                <a:solidFill>
                  <a:schemeClr val="tx1">
                    <a:tint val="75000"/>
                  </a:schemeClr>
                </a:solidFill>
              </a:defRPr>
            </a:lvl1pPr>
          </a:lstStyle>
          <a:p>
            <a:fld id="{CC871D49-E32F-B648-BA49-F7E129EAC602}" type="datetimeFigureOut">
              <a:rPr lang="en-US" smtClean="0"/>
              <a:t>12/5/2014</a:t>
            </a:fld>
            <a:endParaRPr lang="en-US"/>
          </a:p>
        </p:txBody>
      </p:sp>
      <p:sp>
        <p:nvSpPr>
          <p:cNvPr id="5" name="Footer Placeholder 4"/>
          <p:cNvSpPr>
            <a:spLocks noGrp="1"/>
          </p:cNvSpPr>
          <p:nvPr>
            <p:ph type="ftr" sz="quarter" idx="3"/>
          </p:nvPr>
        </p:nvSpPr>
        <p:spPr>
          <a:xfrm>
            <a:off x="3651956" y="7009643"/>
            <a:ext cx="3384735" cy="402652"/>
          </a:xfrm>
          <a:prstGeom prst="rect">
            <a:avLst/>
          </a:prstGeom>
        </p:spPr>
        <p:txBody>
          <a:bodyPr vert="horz" lIns="104872" tIns="52438" rIns="104872" bIns="52438"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5" y="7009643"/>
            <a:ext cx="2494016" cy="402652"/>
          </a:xfrm>
          <a:prstGeom prst="rect">
            <a:avLst/>
          </a:prstGeom>
        </p:spPr>
        <p:txBody>
          <a:bodyPr vert="horz" lIns="104872" tIns="52438" rIns="104872" bIns="52438" rtlCol="0" anchor="ctr"/>
          <a:lstStyle>
            <a:lvl1pPr algn="r">
              <a:defRPr sz="1400">
                <a:solidFill>
                  <a:schemeClr val="tx1">
                    <a:tint val="75000"/>
                  </a:schemeClr>
                </a:solidFill>
              </a:defRPr>
            </a:lvl1pPr>
          </a:lstStyle>
          <a:p>
            <a:fld id="{E77FEE44-A28B-B248-B601-6D9EF2DB9099}" type="slidenum">
              <a:rPr lang="en-US" smtClean="0"/>
              <a:t>‹#›</a:t>
            </a:fld>
            <a:endParaRPr lang="en-US"/>
          </a:p>
        </p:txBody>
      </p:sp>
    </p:spTree>
    <p:extLst>
      <p:ext uri="{BB962C8B-B14F-4D97-AF65-F5344CB8AC3E}">
        <p14:creationId xmlns:p14="http://schemas.microsoft.com/office/powerpoint/2010/main" val="161105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524386" rtl="0" eaLnBrk="1" latinLnBrk="0" hangingPunct="1">
        <a:spcBef>
          <a:spcPct val="0"/>
        </a:spcBef>
        <a:buNone/>
        <a:defRPr sz="5000" kern="1200">
          <a:solidFill>
            <a:schemeClr val="tx1"/>
          </a:solidFill>
          <a:latin typeface="+mj-lt"/>
          <a:ea typeface="+mj-ea"/>
          <a:cs typeface="+mj-cs"/>
        </a:defRPr>
      </a:lvl1pPr>
    </p:titleStyle>
    <p:bodyStyle>
      <a:lvl1pPr marL="393290" indent="-393290" algn="l" defTabSz="524386" rtl="0" eaLnBrk="1" latinLnBrk="0" hangingPunct="1">
        <a:spcBef>
          <a:spcPct val="20000"/>
        </a:spcBef>
        <a:buFont typeface="Arial"/>
        <a:buChar char="•"/>
        <a:defRPr sz="3700" kern="1200">
          <a:solidFill>
            <a:schemeClr val="tx1"/>
          </a:solidFill>
          <a:latin typeface="+mn-lt"/>
          <a:ea typeface="+mn-ea"/>
          <a:cs typeface="+mn-cs"/>
        </a:defRPr>
      </a:lvl1pPr>
      <a:lvl2pPr marL="852127" indent="-327737" algn="l" defTabSz="524386" rtl="0" eaLnBrk="1" latinLnBrk="0" hangingPunct="1">
        <a:spcBef>
          <a:spcPct val="20000"/>
        </a:spcBef>
        <a:buFont typeface="Arial"/>
        <a:buChar char="–"/>
        <a:defRPr sz="3200" kern="1200">
          <a:solidFill>
            <a:schemeClr val="tx1"/>
          </a:solidFill>
          <a:latin typeface="+mn-lt"/>
          <a:ea typeface="+mn-ea"/>
          <a:cs typeface="+mn-cs"/>
        </a:defRPr>
      </a:lvl2pPr>
      <a:lvl3pPr marL="1310964" indent="-262193" algn="l" defTabSz="524386" rtl="0" eaLnBrk="1" latinLnBrk="0" hangingPunct="1">
        <a:spcBef>
          <a:spcPct val="20000"/>
        </a:spcBef>
        <a:buFont typeface="Arial"/>
        <a:buChar char="•"/>
        <a:defRPr sz="2800" kern="1200">
          <a:solidFill>
            <a:schemeClr val="tx1"/>
          </a:solidFill>
          <a:latin typeface="+mn-lt"/>
          <a:ea typeface="+mn-ea"/>
          <a:cs typeface="+mn-cs"/>
        </a:defRPr>
      </a:lvl3pPr>
      <a:lvl4pPr marL="1835351" indent="-262193" algn="l" defTabSz="524386" rtl="0" eaLnBrk="1" latinLnBrk="0" hangingPunct="1">
        <a:spcBef>
          <a:spcPct val="20000"/>
        </a:spcBef>
        <a:buFont typeface="Arial"/>
        <a:buChar char="–"/>
        <a:defRPr sz="2300" kern="1200">
          <a:solidFill>
            <a:schemeClr val="tx1"/>
          </a:solidFill>
          <a:latin typeface="+mn-lt"/>
          <a:ea typeface="+mn-ea"/>
          <a:cs typeface="+mn-cs"/>
        </a:defRPr>
      </a:lvl4pPr>
      <a:lvl5pPr marL="2359735" indent="-262193" algn="l" defTabSz="524386" rtl="0" eaLnBrk="1" latinLnBrk="0" hangingPunct="1">
        <a:spcBef>
          <a:spcPct val="20000"/>
        </a:spcBef>
        <a:buFont typeface="Arial"/>
        <a:buChar char="»"/>
        <a:defRPr sz="2300" kern="1200">
          <a:solidFill>
            <a:schemeClr val="tx1"/>
          </a:solidFill>
          <a:latin typeface="+mn-lt"/>
          <a:ea typeface="+mn-ea"/>
          <a:cs typeface="+mn-cs"/>
        </a:defRPr>
      </a:lvl5pPr>
      <a:lvl6pPr marL="2884121" indent="-262193" algn="l" defTabSz="524386" rtl="0" eaLnBrk="1" latinLnBrk="0" hangingPunct="1">
        <a:spcBef>
          <a:spcPct val="20000"/>
        </a:spcBef>
        <a:buFont typeface="Arial"/>
        <a:buChar char="•"/>
        <a:defRPr sz="2300" kern="1200">
          <a:solidFill>
            <a:schemeClr val="tx1"/>
          </a:solidFill>
          <a:latin typeface="+mn-lt"/>
          <a:ea typeface="+mn-ea"/>
          <a:cs typeface="+mn-cs"/>
        </a:defRPr>
      </a:lvl6pPr>
      <a:lvl7pPr marL="3408510" indent="-262193" algn="l" defTabSz="524386" rtl="0" eaLnBrk="1" latinLnBrk="0" hangingPunct="1">
        <a:spcBef>
          <a:spcPct val="20000"/>
        </a:spcBef>
        <a:buFont typeface="Arial"/>
        <a:buChar char="•"/>
        <a:defRPr sz="2300" kern="1200">
          <a:solidFill>
            <a:schemeClr val="tx1"/>
          </a:solidFill>
          <a:latin typeface="+mn-lt"/>
          <a:ea typeface="+mn-ea"/>
          <a:cs typeface="+mn-cs"/>
        </a:defRPr>
      </a:lvl7pPr>
      <a:lvl8pPr marL="3932891" indent="-262193" algn="l" defTabSz="524386" rtl="0" eaLnBrk="1" latinLnBrk="0" hangingPunct="1">
        <a:spcBef>
          <a:spcPct val="20000"/>
        </a:spcBef>
        <a:buFont typeface="Arial"/>
        <a:buChar char="•"/>
        <a:defRPr sz="2300" kern="1200">
          <a:solidFill>
            <a:schemeClr val="tx1"/>
          </a:solidFill>
          <a:latin typeface="+mn-lt"/>
          <a:ea typeface="+mn-ea"/>
          <a:cs typeface="+mn-cs"/>
        </a:defRPr>
      </a:lvl8pPr>
      <a:lvl9pPr marL="4457278" indent="-262193" algn="l" defTabSz="524386"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4386" rtl="0" eaLnBrk="1" latinLnBrk="0" hangingPunct="1">
        <a:defRPr sz="2100" kern="1200">
          <a:solidFill>
            <a:schemeClr val="tx1"/>
          </a:solidFill>
          <a:latin typeface="+mn-lt"/>
          <a:ea typeface="+mn-ea"/>
          <a:cs typeface="+mn-cs"/>
        </a:defRPr>
      </a:lvl1pPr>
      <a:lvl2pPr marL="524386" algn="l" defTabSz="524386" rtl="0" eaLnBrk="1" latinLnBrk="0" hangingPunct="1">
        <a:defRPr sz="2100" kern="1200">
          <a:solidFill>
            <a:schemeClr val="tx1"/>
          </a:solidFill>
          <a:latin typeface="+mn-lt"/>
          <a:ea typeface="+mn-ea"/>
          <a:cs typeface="+mn-cs"/>
        </a:defRPr>
      </a:lvl2pPr>
      <a:lvl3pPr marL="1048773" algn="l" defTabSz="524386" rtl="0" eaLnBrk="1" latinLnBrk="0" hangingPunct="1">
        <a:defRPr sz="2100" kern="1200">
          <a:solidFill>
            <a:schemeClr val="tx1"/>
          </a:solidFill>
          <a:latin typeface="+mn-lt"/>
          <a:ea typeface="+mn-ea"/>
          <a:cs typeface="+mn-cs"/>
        </a:defRPr>
      </a:lvl3pPr>
      <a:lvl4pPr marL="1573156" algn="l" defTabSz="524386" rtl="0" eaLnBrk="1" latinLnBrk="0" hangingPunct="1">
        <a:defRPr sz="2100" kern="1200">
          <a:solidFill>
            <a:schemeClr val="tx1"/>
          </a:solidFill>
          <a:latin typeface="+mn-lt"/>
          <a:ea typeface="+mn-ea"/>
          <a:cs typeface="+mn-cs"/>
        </a:defRPr>
      </a:lvl4pPr>
      <a:lvl5pPr marL="2097543" algn="l" defTabSz="524386" rtl="0" eaLnBrk="1" latinLnBrk="0" hangingPunct="1">
        <a:defRPr sz="2100" kern="1200">
          <a:solidFill>
            <a:schemeClr val="tx1"/>
          </a:solidFill>
          <a:latin typeface="+mn-lt"/>
          <a:ea typeface="+mn-ea"/>
          <a:cs typeface="+mn-cs"/>
        </a:defRPr>
      </a:lvl5pPr>
      <a:lvl6pPr marL="2621931" algn="l" defTabSz="524386" rtl="0" eaLnBrk="1" latinLnBrk="0" hangingPunct="1">
        <a:defRPr sz="2100" kern="1200">
          <a:solidFill>
            <a:schemeClr val="tx1"/>
          </a:solidFill>
          <a:latin typeface="+mn-lt"/>
          <a:ea typeface="+mn-ea"/>
          <a:cs typeface="+mn-cs"/>
        </a:defRPr>
      </a:lvl6pPr>
      <a:lvl7pPr marL="3146313" algn="l" defTabSz="524386" rtl="0" eaLnBrk="1" latinLnBrk="0" hangingPunct="1">
        <a:defRPr sz="2100" kern="1200">
          <a:solidFill>
            <a:schemeClr val="tx1"/>
          </a:solidFill>
          <a:latin typeface="+mn-lt"/>
          <a:ea typeface="+mn-ea"/>
          <a:cs typeface="+mn-cs"/>
        </a:defRPr>
      </a:lvl7pPr>
      <a:lvl8pPr marL="3670699" algn="l" defTabSz="524386" rtl="0" eaLnBrk="1" latinLnBrk="0" hangingPunct="1">
        <a:defRPr sz="2100" kern="1200">
          <a:solidFill>
            <a:schemeClr val="tx1"/>
          </a:solidFill>
          <a:latin typeface="+mn-lt"/>
          <a:ea typeface="+mn-ea"/>
          <a:cs typeface="+mn-cs"/>
        </a:defRPr>
      </a:lvl8pPr>
      <a:lvl9pPr marL="4195082" algn="l" defTabSz="52438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purl.org/nhmuio/id/C37E3F9B-BCAF-4479-8EB7-3346A2DB2373"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gbif.org/resolver/%5bPID" TargetMode="External"/><Relationship Id="rId5" Type="http://schemas.openxmlformats.org/officeDocument/2006/relationships/hyperlink" Target="http://gbif.no/resolver/%5bPID" TargetMode="External"/><Relationship Id="rId4" Type="http://schemas.openxmlformats.org/officeDocument/2006/relationships/hyperlink" Target="http://purl.org/nhmuio/id/%5bPID" TargetMode="External"/><Relationship Id="rId9" Type="http://schemas.openxmlformats.org/officeDocument/2006/relationships/image" Target="../media/image46.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hyperlink" Target="http://biodiversitydatajournal.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Connecttheto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
            <a:ext cx="10688638" cy="756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bwMode="auto">
          <a:xfrm>
            <a:off x="5757054" y="6622725"/>
            <a:ext cx="4885024" cy="86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104147" tIns="52072" rIns="104147" bIns="52072" anchor="ctr"/>
          <a:lst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5pPr>
            <a:lvl6pPr marL="456577" algn="ctr" defTabSz="456577" rtl="0" fontAlgn="base">
              <a:spcBef>
                <a:spcPct val="0"/>
              </a:spcBef>
              <a:spcAft>
                <a:spcPct val="0"/>
              </a:spcAft>
              <a:defRPr sz="4400">
                <a:solidFill>
                  <a:schemeClr val="tx1"/>
                </a:solidFill>
                <a:latin typeface="Calibri" charset="0"/>
                <a:ea typeface="ＭＳ Ｐゴシック" charset="-128"/>
              </a:defRPr>
            </a:lvl6pPr>
            <a:lvl7pPr marL="913157" algn="ctr" defTabSz="456577" rtl="0" fontAlgn="base">
              <a:spcBef>
                <a:spcPct val="0"/>
              </a:spcBef>
              <a:spcAft>
                <a:spcPct val="0"/>
              </a:spcAft>
              <a:defRPr sz="4400">
                <a:solidFill>
                  <a:schemeClr val="tx1"/>
                </a:solidFill>
                <a:latin typeface="Calibri" charset="0"/>
                <a:ea typeface="ＭＳ Ｐゴシック" charset="-128"/>
              </a:defRPr>
            </a:lvl7pPr>
            <a:lvl8pPr marL="1369735" algn="ctr" defTabSz="456577" rtl="0" fontAlgn="base">
              <a:spcBef>
                <a:spcPct val="0"/>
              </a:spcBef>
              <a:spcAft>
                <a:spcPct val="0"/>
              </a:spcAft>
              <a:defRPr sz="4400">
                <a:solidFill>
                  <a:schemeClr val="tx1"/>
                </a:solidFill>
                <a:latin typeface="Calibri" charset="0"/>
                <a:ea typeface="ＭＳ Ｐゴシック" charset="-128"/>
              </a:defRPr>
            </a:lvl8pPr>
            <a:lvl9pPr marL="1826314" algn="ctr" defTabSz="456577" rtl="0" fontAlgn="base">
              <a:spcBef>
                <a:spcPct val="0"/>
              </a:spcBef>
              <a:spcAft>
                <a:spcPct val="0"/>
              </a:spcAft>
              <a:defRPr sz="4400">
                <a:solidFill>
                  <a:schemeClr val="tx1"/>
                </a:solidFill>
                <a:latin typeface="Calibri" charset="0"/>
                <a:ea typeface="ＭＳ Ｐゴシック" charset="-128"/>
              </a:defRPr>
            </a:lvl9pPr>
          </a:lstStyle>
          <a:p>
            <a:pPr defTabSz="520726">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Connecting Data</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endParaRPr>
          </a:p>
        </p:txBody>
      </p:sp>
      <p:sp>
        <p:nvSpPr>
          <p:cNvPr id="3" name="Rectangle 2"/>
          <p:cNvSpPr/>
          <p:nvPr/>
        </p:nvSpPr>
        <p:spPr>
          <a:xfrm>
            <a:off x="1213459" y="6729097"/>
            <a:ext cx="3091609" cy="738664"/>
          </a:xfrm>
          <a:prstGeom prst="rect">
            <a:avLst/>
          </a:prstGeom>
        </p:spPr>
        <p:txBody>
          <a:bodyPr wrap="square">
            <a:spAutoFit/>
          </a:bodyPr>
          <a:lstStyle/>
          <a:p>
            <a:pPr>
              <a:defRPr/>
            </a:pPr>
            <a:r>
              <a:rPr lang="en-US" sz="1400" dirty="0" smtClean="0">
                <a:solidFill>
                  <a:schemeClr val="tx1">
                    <a:lumMod val="50000"/>
                    <a:lumOff val="50000"/>
                  </a:schemeClr>
                </a:solidFill>
              </a:rPr>
              <a:t>      Persistent Identifiers</a:t>
            </a:r>
          </a:p>
          <a:p>
            <a:pPr>
              <a:defRPr/>
            </a:pPr>
            <a:r>
              <a:rPr lang="en-US" sz="1400" dirty="0" smtClean="0">
                <a:solidFill>
                  <a:schemeClr val="tx1">
                    <a:lumMod val="50000"/>
                    <a:lumOff val="50000"/>
                  </a:schemeClr>
                </a:solidFill>
              </a:rPr>
              <a:t>   Herbarieworkshop</a:t>
            </a:r>
            <a:r>
              <a:rPr lang="en-US" sz="1400" dirty="0">
                <a:solidFill>
                  <a:schemeClr val="tx1">
                    <a:lumMod val="50000"/>
                    <a:lumOff val="50000"/>
                  </a:schemeClr>
                </a:solidFill>
              </a:rPr>
              <a:t>,</a:t>
            </a:r>
            <a:r>
              <a:rPr lang="en-US" sz="1400" dirty="0" smtClean="0">
                <a:solidFill>
                  <a:schemeClr val="tx1">
                    <a:lumMod val="50000"/>
                    <a:lumOff val="50000"/>
                  </a:schemeClr>
                </a:solidFill>
              </a:rPr>
              <a:t> </a:t>
            </a:r>
            <a:r>
              <a:rPr lang="en-US" sz="1400" dirty="0">
                <a:solidFill>
                  <a:schemeClr val="tx1">
                    <a:lumMod val="50000"/>
                    <a:lumOff val="50000"/>
                  </a:schemeClr>
                </a:solidFill>
              </a:rPr>
              <a:t>Kongsvoll Fjellstue </a:t>
            </a:r>
            <a:r>
              <a:rPr lang="en-US" sz="1400" dirty="0" smtClean="0">
                <a:solidFill>
                  <a:schemeClr val="tx1">
                    <a:lumMod val="50000"/>
                    <a:lumOff val="50000"/>
                  </a:schemeClr>
                </a:solidFill>
              </a:rPr>
              <a:t>September </a:t>
            </a:r>
            <a:r>
              <a:rPr lang="en-US" sz="1400" dirty="0">
                <a:solidFill>
                  <a:schemeClr val="tx1">
                    <a:lumMod val="50000"/>
                    <a:lumOff val="50000"/>
                  </a:schemeClr>
                </a:solidFill>
              </a:rPr>
              <a:t>2014</a:t>
            </a:r>
            <a:r>
              <a:rPr lang="en-US" sz="1400" dirty="0" smtClean="0">
                <a:solidFill>
                  <a:schemeClr val="tx1">
                    <a:lumMod val="50000"/>
                    <a:lumOff val="50000"/>
                  </a:schemeClr>
                </a:solidFill>
              </a:rPr>
              <a:t>. Dag Endresen, NHM</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383970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75110086"/>
              </p:ext>
            </p:extLst>
          </p:nvPr>
        </p:nvGraphicFramePr>
        <p:xfrm>
          <a:off x="431800" y="482602"/>
          <a:ext cx="9594102" cy="6538913"/>
        </p:xfrm>
        <a:graphic>
          <a:graphicData uri="http://schemas.openxmlformats.org/drawingml/2006/table">
            <a:tbl>
              <a:tblPr firstRow="1" bandRow="1">
                <a:tableStyleId>{1FECB4D8-DB02-4DC6-A0A2-4F2EBAE1DC90}</a:tableStyleId>
              </a:tblPr>
              <a:tblGrid>
                <a:gridCol w="1930809"/>
                <a:gridCol w="7663293"/>
              </a:tblGrid>
              <a:tr h="411540">
                <a:tc>
                  <a:txBody>
                    <a:bodyPr/>
                    <a:lstStyle/>
                    <a:p>
                      <a:r>
                        <a:rPr lang="en-US" sz="2100" dirty="0" smtClean="0"/>
                        <a:t>Term name:</a:t>
                      </a:r>
                      <a:endParaRPr lang="en-US" sz="2100" dirty="0"/>
                    </a:p>
                  </a:txBody>
                  <a:tcPr marL="91438" marR="91438" marT="45727" marB="45727"/>
                </a:tc>
                <a:tc>
                  <a:txBody>
                    <a:bodyPr/>
                    <a:lstStyle/>
                    <a:p>
                      <a:r>
                        <a:rPr lang="en-US" sz="2100" dirty="0" smtClean="0"/>
                        <a:t>occurrenceID</a:t>
                      </a:r>
                      <a:endParaRPr lang="en-US" sz="2100" dirty="0"/>
                    </a:p>
                  </a:txBody>
                  <a:tcPr marL="91438" marR="91438" marT="45727" marB="45727"/>
                </a:tc>
              </a:tr>
              <a:tr h="411540">
                <a:tc>
                  <a:txBody>
                    <a:bodyPr/>
                    <a:lstStyle/>
                    <a:p>
                      <a:r>
                        <a:rPr lang="en-US" sz="2100" dirty="0" smtClean="0"/>
                        <a:t>Identifier:</a:t>
                      </a:r>
                      <a:endParaRPr lang="en-US" sz="2100" dirty="0"/>
                    </a:p>
                  </a:txBody>
                  <a:tcPr marL="91438" marR="91438" marT="45727" marB="45727"/>
                </a:tc>
                <a:tc>
                  <a:txBody>
                    <a:bodyPr/>
                    <a:lstStyle/>
                    <a:p>
                      <a:pPr marL="0" marR="0" indent="0" algn="l" defTabSz="520726" rtl="0" eaLnBrk="1" fontAlgn="auto" latinLnBrk="0" hangingPunct="1">
                        <a:lnSpc>
                          <a:spcPct val="100000"/>
                        </a:lnSpc>
                        <a:spcBef>
                          <a:spcPts val="0"/>
                        </a:spcBef>
                        <a:spcAft>
                          <a:spcPts val="0"/>
                        </a:spcAft>
                        <a:buClrTx/>
                        <a:buSzTx/>
                        <a:buFontTx/>
                        <a:buNone/>
                        <a:tabLst/>
                        <a:defRPr/>
                      </a:pPr>
                      <a:r>
                        <a:rPr lang="en-US" sz="2100" dirty="0" smtClean="0"/>
                        <a:t>http://rs.tdwg.org/</a:t>
                      </a:r>
                      <a:r>
                        <a:rPr lang="en-US" sz="2100" dirty="0" err="1" smtClean="0"/>
                        <a:t>dwc</a:t>
                      </a:r>
                      <a:r>
                        <a:rPr lang="en-US" sz="2100" dirty="0" smtClean="0"/>
                        <a:t>/terms/occurrenceID</a:t>
                      </a:r>
                    </a:p>
                  </a:txBody>
                  <a:tcPr marL="91438" marR="91438" marT="45727" marB="45727"/>
                </a:tc>
              </a:tr>
              <a:tr h="411540">
                <a:tc>
                  <a:txBody>
                    <a:bodyPr/>
                    <a:lstStyle/>
                    <a:p>
                      <a:r>
                        <a:rPr lang="en-US" sz="2100" dirty="0" smtClean="0"/>
                        <a:t>Class:</a:t>
                      </a:r>
                      <a:endParaRPr lang="en-US" sz="2100" dirty="0"/>
                    </a:p>
                  </a:txBody>
                  <a:tcPr marL="91438" marR="91438" marT="45727" marB="45727"/>
                </a:tc>
                <a:tc>
                  <a:txBody>
                    <a:bodyPr/>
                    <a:lstStyle/>
                    <a:p>
                      <a:pPr marL="0" marR="0" indent="0" algn="l" defTabSz="520726" rtl="0" eaLnBrk="1" fontAlgn="auto" latinLnBrk="0" hangingPunct="1">
                        <a:lnSpc>
                          <a:spcPct val="100000"/>
                        </a:lnSpc>
                        <a:spcBef>
                          <a:spcPts val="0"/>
                        </a:spcBef>
                        <a:spcAft>
                          <a:spcPts val="0"/>
                        </a:spcAft>
                        <a:buClrTx/>
                        <a:buSzTx/>
                        <a:buFontTx/>
                        <a:buNone/>
                        <a:tabLst/>
                        <a:defRPr/>
                      </a:pPr>
                      <a:r>
                        <a:rPr lang="en-US" sz="2100" dirty="0" smtClean="0"/>
                        <a:t>http://rs.tdwg.org/</a:t>
                      </a:r>
                      <a:r>
                        <a:rPr lang="en-US" sz="2100" dirty="0" err="1" smtClean="0"/>
                        <a:t>dwc</a:t>
                      </a:r>
                      <a:r>
                        <a:rPr lang="en-US" sz="2100" dirty="0" smtClean="0"/>
                        <a:t>/terms/Occurrence</a:t>
                      </a:r>
                    </a:p>
                  </a:txBody>
                  <a:tcPr marL="91438" marR="91438" marT="45727" marB="45727"/>
                </a:tc>
              </a:tr>
              <a:tr h="2011973">
                <a:tc>
                  <a:txBody>
                    <a:bodyPr/>
                    <a:lstStyle/>
                    <a:p>
                      <a:r>
                        <a:rPr lang="en-US" sz="2100" dirty="0" smtClean="0"/>
                        <a:t>Definition:</a:t>
                      </a:r>
                      <a:endParaRPr lang="en-US" sz="2100" dirty="0"/>
                    </a:p>
                  </a:txBody>
                  <a:tcPr marL="91438" marR="91438" marT="45727" marB="45727"/>
                </a:tc>
                <a:tc>
                  <a:txBody>
                    <a:bodyPr/>
                    <a:lstStyle/>
                    <a:p>
                      <a:pPr marL="0" marR="0" indent="0" algn="l" defTabSz="520726" rtl="0" eaLnBrk="1" fontAlgn="auto" latinLnBrk="0" hangingPunct="1">
                        <a:lnSpc>
                          <a:spcPct val="100000"/>
                        </a:lnSpc>
                        <a:spcBef>
                          <a:spcPts val="0"/>
                        </a:spcBef>
                        <a:spcAft>
                          <a:spcPts val="0"/>
                        </a:spcAft>
                        <a:buClrTx/>
                        <a:buSzTx/>
                        <a:buFontTx/>
                        <a:buNone/>
                        <a:tabLst/>
                        <a:defRPr/>
                      </a:pPr>
                      <a:r>
                        <a:rPr lang="en-US" sz="2100" dirty="0" smtClean="0"/>
                        <a:t>An identifier for the Occurrence (as opposed to a particular digital record of the occurrence). In the absence of a </a:t>
                      </a:r>
                      <a:r>
                        <a:rPr lang="en-US" sz="2100" b="1" dirty="0" smtClean="0">
                          <a:solidFill>
                            <a:srgbClr val="0000FF"/>
                          </a:solidFill>
                        </a:rPr>
                        <a:t>persistent global unique identifier</a:t>
                      </a:r>
                      <a:r>
                        <a:rPr lang="en-US" sz="2100" dirty="0" smtClean="0"/>
                        <a:t>, construct one from a combination of identifiers in the record that will most closely </a:t>
                      </a:r>
                      <a:r>
                        <a:rPr lang="en-US" sz="2100" b="1" dirty="0" smtClean="0">
                          <a:solidFill>
                            <a:srgbClr val="0000FF"/>
                          </a:solidFill>
                        </a:rPr>
                        <a:t>make the occurrenceID globally unique</a:t>
                      </a:r>
                      <a:r>
                        <a:rPr lang="en-US" sz="2100" dirty="0" smtClean="0"/>
                        <a:t>.</a:t>
                      </a:r>
                    </a:p>
                  </a:txBody>
                  <a:tcPr marL="91438" marR="91438" marT="45727" marB="45727"/>
                </a:tc>
              </a:tr>
              <a:tr h="3292320">
                <a:tc>
                  <a:txBody>
                    <a:bodyPr/>
                    <a:lstStyle/>
                    <a:p>
                      <a:r>
                        <a:rPr lang="en-US" sz="2100" dirty="0" smtClean="0"/>
                        <a:t>Comment:</a:t>
                      </a:r>
                      <a:endParaRPr lang="en-US" sz="2100" dirty="0"/>
                    </a:p>
                  </a:txBody>
                  <a:tcPr marL="91438" marR="91438" marT="45727" marB="45727"/>
                </a:tc>
                <a:tc>
                  <a:txBody>
                    <a:bodyPr/>
                    <a:lstStyle/>
                    <a:p>
                      <a:pPr marL="0" marR="0" indent="0" algn="l" defTabSz="520726" rtl="0" eaLnBrk="1" fontAlgn="auto" latinLnBrk="0" hangingPunct="1">
                        <a:lnSpc>
                          <a:spcPct val="100000"/>
                        </a:lnSpc>
                        <a:spcBef>
                          <a:spcPts val="0"/>
                        </a:spcBef>
                        <a:spcAft>
                          <a:spcPts val="0"/>
                        </a:spcAft>
                        <a:buClrTx/>
                        <a:buSzTx/>
                        <a:buFontTx/>
                        <a:buNone/>
                        <a:tabLst/>
                        <a:defRPr/>
                      </a:pPr>
                      <a:r>
                        <a:rPr lang="en-US" sz="2100" dirty="0" smtClean="0"/>
                        <a:t>For a specimen in the absence of a bona fide global unique identifier, for example, use the form: "</a:t>
                      </a:r>
                      <a:r>
                        <a:rPr lang="en-US" sz="2100" b="1" dirty="0" err="1" smtClean="0">
                          <a:solidFill>
                            <a:srgbClr val="0000FF"/>
                          </a:solidFill>
                        </a:rPr>
                        <a:t>urn:catalog</a:t>
                      </a:r>
                      <a:r>
                        <a:rPr lang="en-US" sz="2100" b="1" dirty="0" smtClean="0">
                          <a:solidFill>
                            <a:srgbClr val="0000FF"/>
                          </a:solidFill>
                        </a:rPr>
                        <a:t>:[</a:t>
                      </a:r>
                      <a:r>
                        <a:rPr lang="en-US" sz="2100" b="1" dirty="0" err="1" smtClean="0">
                          <a:solidFill>
                            <a:srgbClr val="0000FF"/>
                          </a:solidFill>
                        </a:rPr>
                        <a:t>institutionCode</a:t>
                      </a:r>
                      <a:r>
                        <a:rPr lang="en-US" sz="2100" b="1" dirty="0" smtClean="0">
                          <a:solidFill>
                            <a:srgbClr val="0000FF"/>
                          </a:solidFill>
                        </a:rPr>
                        <a:t>]:[</a:t>
                      </a:r>
                      <a:r>
                        <a:rPr lang="en-US" sz="2100" b="1" dirty="0" err="1" smtClean="0">
                          <a:solidFill>
                            <a:srgbClr val="0000FF"/>
                          </a:solidFill>
                        </a:rPr>
                        <a:t>collectionCode</a:t>
                      </a:r>
                      <a:r>
                        <a:rPr lang="en-US" sz="2100" b="1" dirty="0" smtClean="0">
                          <a:solidFill>
                            <a:srgbClr val="0000FF"/>
                          </a:solidFill>
                        </a:rPr>
                        <a:t>]:[</a:t>
                      </a:r>
                      <a:r>
                        <a:rPr lang="en-US" sz="2100" b="1" dirty="0" err="1" smtClean="0">
                          <a:solidFill>
                            <a:srgbClr val="0000FF"/>
                          </a:solidFill>
                        </a:rPr>
                        <a:t>catalogNumber</a:t>
                      </a:r>
                      <a:r>
                        <a:rPr lang="en-US" sz="2100" b="1" dirty="0" smtClean="0">
                          <a:solidFill>
                            <a:srgbClr val="0000FF"/>
                          </a:solidFill>
                        </a:rPr>
                        <a:t>]</a:t>
                      </a:r>
                      <a:r>
                        <a:rPr lang="en-US" sz="2100" dirty="0" smtClean="0"/>
                        <a:t>". </a:t>
                      </a:r>
                    </a:p>
                    <a:p>
                      <a:pPr marL="0" marR="0" indent="0" algn="l" defTabSz="520726" rtl="0" eaLnBrk="1" fontAlgn="auto" latinLnBrk="0" hangingPunct="1">
                        <a:lnSpc>
                          <a:spcPct val="100000"/>
                        </a:lnSpc>
                        <a:spcBef>
                          <a:spcPts val="0"/>
                        </a:spcBef>
                        <a:spcAft>
                          <a:spcPts val="0"/>
                        </a:spcAft>
                        <a:buClrTx/>
                        <a:buSzTx/>
                        <a:buFontTx/>
                        <a:buNone/>
                        <a:tabLst/>
                        <a:defRPr/>
                      </a:pPr>
                      <a:endParaRPr lang="en-US" sz="2100" dirty="0" smtClean="0"/>
                    </a:p>
                    <a:p>
                      <a:pPr marL="0" marR="0" indent="0" algn="l" defTabSz="520726" rtl="0" eaLnBrk="1" fontAlgn="auto" latinLnBrk="0" hangingPunct="1">
                        <a:lnSpc>
                          <a:spcPct val="100000"/>
                        </a:lnSpc>
                        <a:spcBef>
                          <a:spcPts val="0"/>
                        </a:spcBef>
                        <a:spcAft>
                          <a:spcPts val="0"/>
                        </a:spcAft>
                        <a:buClrTx/>
                        <a:buSzTx/>
                        <a:buFontTx/>
                        <a:buNone/>
                        <a:tabLst/>
                        <a:defRPr/>
                      </a:pPr>
                      <a:r>
                        <a:rPr lang="en-US" sz="2100" dirty="0" smtClean="0"/>
                        <a:t>Examples: "</a:t>
                      </a:r>
                      <a:r>
                        <a:rPr lang="en-US" sz="2100" dirty="0" smtClean="0">
                          <a:solidFill>
                            <a:srgbClr val="0000FF"/>
                          </a:solidFill>
                        </a:rPr>
                        <a:t>urn:lsid:nhm.ku.edu:Herps:32</a:t>
                      </a:r>
                      <a:r>
                        <a:rPr lang="en-US" sz="2100" dirty="0" smtClean="0"/>
                        <a:t>", "</a:t>
                      </a:r>
                      <a:r>
                        <a:rPr lang="en-US" sz="2100" dirty="0" smtClean="0">
                          <a:solidFill>
                            <a:srgbClr val="0000FF"/>
                          </a:solidFill>
                        </a:rPr>
                        <a:t>urn:catalog:FMNH:Mammal:145732</a:t>
                      </a:r>
                      <a:r>
                        <a:rPr lang="en-US" sz="2100" dirty="0" smtClean="0"/>
                        <a:t>". </a:t>
                      </a:r>
                    </a:p>
                    <a:p>
                      <a:pPr marL="0" marR="0" indent="0" algn="l" defTabSz="520726" rtl="0" eaLnBrk="1" fontAlgn="auto" latinLnBrk="0" hangingPunct="1">
                        <a:lnSpc>
                          <a:spcPct val="100000"/>
                        </a:lnSpc>
                        <a:spcBef>
                          <a:spcPts val="0"/>
                        </a:spcBef>
                        <a:spcAft>
                          <a:spcPts val="0"/>
                        </a:spcAft>
                        <a:buClrTx/>
                        <a:buSzTx/>
                        <a:buFontTx/>
                        <a:buNone/>
                        <a:tabLst/>
                        <a:defRPr/>
                      </a:pPr>
                      <a:endParaRPr lang="en-US" sz="2100" dirty="0" smtClean="0"/>
                    </a:p>
                    <a:p>
                      <a:pPr marL="0" marR="0" indent="0" algn="l" defTabSz="520726" rtl="0" eaLnBrk="1" fontAlgn="auto" latinLnBrk="0" hangingPunct="1">
                        <a:lnSpc>
                          <a:spcPct val="100000"/>
                        </a:lnSpc>
                        <a:spcBef>
                          <a:spcPts val="0"/>
                        </a:spcBef>
                        <a:spcAft>
                          <a:spcPts val="0"/>
                        </a:spcAft>
                        <a:buClrTx/>
                        <a:buSzTx/>
                        <a:buFontTx/>
                        <a:buNone/>
                        <a:tabLst/>
                        <a:defRPr/>
                      </a:pPr>
                      <a:r>
                        <a:rPr lang="en-US" sz="2100" dirty="0" smtClean="0"/>
                        <a:t>For discussion see http://</a:t>
                      </a:r>
                      <a:r>
                        <a:rPr lang="en-US" sz="2100" dirty="0" err="1" smtClean="0"/>
                        <a:t>code.google.com</a:t>
                      </a:r>
                      <a:r>
                        <a:rPr lang="en-US" sz="2100" dirty="0" smtClean="0"/>
                        <a:t>/p/</a:t>
                      </a:r>
                      <a:r>
                        <a:rPr lang="en-US" sz="2100" dirty="0" err="1" smtClean="0"/>
                        <a:t>darwincore</a:t>
                      </a:r>
                      <a:r>
                        <a:rPr lang="en-US" sz="2100" dirty="0" smtClean="0"/>
                        <a:t>/wiki/Occurrence</a:t>
                      </a:r>
                    </a:p>
                  </a:txBody>
                  <a:tcPr marL="91438" marR="91438" marT="45727" marB="45727"/>
                </a:tc>
              </a:tr>
            </a:tbl>
          </a:graphicData>
        </a:graphic>
      </p:graphicFrame>
    </p:spTree>
    <p:extLst>
      <p:ext uri="{BB962C8B-B14F-4D97-AF65-F5344CB8AC3E}">
        <p14:creationId xmlns:p14="http://schemas.microsoft.com/office/powerpoint/2010/main" val="3542063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990" y="5131528"/>
            <a:ext cx="2625273" cy="1597047"/>
          </a:xfrm>
          <a:prstGeom prst="rect">
            <a:avLst/>
          </a:prstGeom>
        </p:spPr>
      </p:pic>
      <p:pic>
        <p:nvPicPr>
          <p:cNvPr id="20481" name="Picture 1" descr="NHM_symbol_gronn cut.gif"/>
          <p:cNvPicPr>
            <a:picLocks noChangeAspect="1"/>
          </p:cNvPicPr>
          <p:nvPr/>
        </p:nvPicPr>
        <p:blipFill>
          <a:blip r:embed="rId4">
            <a:alphaModFix amt="50000"/>
            <a:extLst>
              <a:ext uri="{28A0092B-C50C-407E-A947-70E740481C1C}">
                <a14:useLocalDpi xmlns:a14="http://schemas.microsoft.com/office/drawing/2010/main"/>
              </a:ext>
            </a:extLst>
          </a:blip>
          <a:srcRect/>
          <a:stretch>
            <a:fillRect/>
          </a:stretch>
        </p:blipFill>
        <p:spPr bwMode="auto">
          <a:xfrm>
            <a:off x="0" y="4122739"/>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3416" y="584016"/>
            <a:ext cx="7524421" cy="6509476"/>
          </a:xfrm>
          <a:prstGeom prst="rect">
            <a:avLst/>
          </a:prstGeom>
        </p:spPr>
        <p:txBody>
          <a:bodyPr wrap="square">
            <a:spAutoFit/>
          </a:bodyPr>
          <a:lstStyle/>
          <a:p>
            <a:pPr>
              <a:spcBef>
                <a:spcPct val="30000"/>
              </a:spcBef>
              <a:defRPr/>
            </a:pPr>
            <a:r>
              <a:rPr lang="en-US" sz="3200" b="1" dirty="0">
                <a:effectLst>
                  <a:glow rad="101600">
                    <a:schemeClr val="bg1">
                      <a:alpha val="75000"/>
                    </a:schemeClr>
                  </a:glow>
                </a:effectLst>
              </a:rPr>
              <a:t>Identifiers for museum collections</a:t>
            </a:r>
            <a:endParaRPr lang="en-US" b="1" dirty="0">
              <a:effectLst>
                <a:glow rad="101600">
                  <a:schemeClr val="bg1">
                    <a:alpha val="75000"/>
                  </a:schemeClr>
                </a:glow>
              </a:effectLst>
            </a:endParaRPr>
          </a:p>
          <a:p>
            <a:pPr>
              <a:spcBef>
                <a:spcPct val="30000"/>
              </a:spcBef>
              <a:defRPr/>
            </a:pPr>
            <a:endParaRPr lang="en-US" dirty="0">
              <a:effectLst>
                <a:glow rad="101600">
                  <a:schemeClr val="bg1">
                    <a:alpha val="75000"/>
                  </a:schemeClr>
                </a:glow>
              </a:effectLst>
            </a:endParaRPr>
          </a:p>
          <a:p>
            <a:pPr>
              <a:spcBef>
                <a:spcPct val="30000"/>
              </a:spcBef>
              <a:defRPr/>
            </a:pPr>
            <a:r>
              <a:rPr lang="en-US" dirty="0">
                <a:effectLst>
                  <a:glow rad="101600">
                    <a:schemeClr val="bg1">
                      <a:alpha val="75000"/>
                    </a:schemeClr>
                  </a:glow>
                </a:effectLst>
              </a:rPr>
              <a:t>The </a:t>
            </a:r>
            <a:r>
              <a:rPr lang="en-US" b="1" dirty="0">
                <a:effectLst>
                  <a:glow rad="101600">
                    <a:schemeClr val="bg1">
                      <a:alpha val="75000"/>
                    </a:schemeClr>
                  </a:glow>
                </a:effectLst>
              </a:rPr>
              <a:t>longevity of museums </a:t>
            </a:r>
            <a:r>
              <a:rPr lang="en-US" dirty="0">
                <a:effectLst>
                  <a:glow rad="101600">
                    <a:schemeClr val="bg1">
                      <a:alpha val="75000"/>
                    </a:schemeClr>
                  </a:glow>
                </a:effectLst>
              </a:rPr>
              <a:t>lead to:</a:t>
            </a:r>
          </a:p>
          <a:p>
            <a:pPr>
              <a:spcBef>
                <a:spcPct val="30000"/>
              </a:spcBef>
              <a:defRPr/>
            </a:pPr>
            <a:endParaRPr lang="en-US" dirty="0">
              <a:effectLst>
                <a:glow rad="101600">
                  <a:schemeClr val="bg1">
                    <a:alpha val="75000"/>
                  </a:schemeClr>
                </a:glow>
              </a:effectLst>
            </a:endParaRPr>
          </a:p>
          <a:p>
            <a:pPr>
              <a:spcBef>
                <a:spcPct val="30000"/>
              </a:spcBef>
              <a:defRPr/>
            </a:pPr>
            <a:r>
              <a:rPr lang="en-US" dirty="0">
                <a:effectLst>
                  <a:glow rad="101600">
                    <a:schemeClr val="bg1">
                      <a:alpha val="75000"/>
                    </a:schemeClr>
                  </a:glow>
                </a:effectLst>
              </a:rPr>
              <a:t>“</a:t>
            </a:r>
            <a:r>
              <a:rPr lang="en-US" i="1" dirty="0">
                <a:effectLst>
                  <a:glow rad="101600">
                    <a:schemeClr val="bg1">
                      <a:alpha val="75000"/>
                    </a:schemeClr>
                  </a:glow>
                </a:effectLst>
              </a:rPr>
              <a:t>The need to use </a:t>
            </a:r>
            <a:r>
              <a:rPr lang="en-US" b="1" i="1" dirty="0">
                <a:effectLst>
                  <a:glow rad="101600">
                    <a:schemeClr val="bg1">
                      <a:alpha val="75000"/>
                    </a:schemeClr>
                  </a:glow>
                </a:effectLst>
              </a:rPr>
              <a:t>identifiers from our past </a:t>
            </a:r>
            <a:r>
              <a:rPr lang="en-US" i="1" dirty="0">
                <a:effectLst>
                  <a:glow rad="101600">
                    <a:schemeClr val="bg1">
                      <a:alpha val="75000"/>
                    </a:schemeClr>
                  </a:glow>
                </a:effectLst>
              </a:rPr>
              <a:t>in the current highly-networked digital systems</a:t>
            </a:r>
            <a:r>
              <a:rPr lang="en-US" dirty="0">
                <a:effectLst>
                  <a:glow rad="101600">
                    <a:schemeClr val="bg1">
                      <a:alpha val="75000"/>
                    </a:schemeClr>
                  </a:glow>
                </a:effectLst>
              </a:rPr>
              <a:t>” (Coyle 2006 </a:t>
            </a:r>
            <a:r>
              <a:rPr lang="en-US" sz="1400" dirty="0">
                <a:effectLst>
                  <a:glow rad="101600">
                    <a:schemeClr val="bg1">
                      <a:alpha val="75000"/>
                    </a:schemeClr>
                  </a:glow>
                </a:effectLst>
              </a:rPr>
              <a:t>[talking about libraries]</a:t>
            </a:r>
            <a:r>
              <a:rPr lang="en-US" dirty="0">
                <a:effectLst>
                  <a:glow rad="101600">
                    <a:schemeClr val="bg1">
                      <a:alpha val="75000"/>
                    </a:schemeClr>
                  </a:glow>
                </a:effectLst>
              </a:rPr>
              <a:t>).</a:t>
            </a:r>
          </a:p>
          <a:p>
            <a:pPr>
              <a:spcBef>
                <a:spcPct val="30000"/>
              </a:spcBef>
              <a:defRPr/>
            </a:pPr>
            <a:endParaRPr lang="en-US" dirty="0">
              <a:effectLst>
                <a:glow rad="101600">
                  <a:schemeClr val="bg1">
                    <a:alpha val="75000"/>
                  </a:schemeClr>
                </a:glow>
              </a:effectLst>
            </a:endParaRPr>
          </a:p>
          <a:p>
            <a:pPr>
              <a:spcBef>
                <a:spcPct val="30000"/>
              </a:spcBef>
              <a:defRPr/>
            </a:pPr>
            <a:r>
              <a:rPr lang="en-US" dirty="0">
                <a:effectLst>
                  <a:glow rad="101600">
                    <a:schemeClr val="bg1">
                      <a:alpha val="75000"/>
                    </a:schemeClr>
                  </a:glow>
                </a:effectLst>
              </a:rPr>
              <a:t>Specify a </a:t>
            </a:r>
            <a:r>
              <a:rPr lang="en-US" b="1" dirty="0">
                <a:effectLst>
                  <a:glow rad="101600">
                    <a:schemeClr val="bg1">
                      <a:alpha val="75000"/>
                    </a:schemeClr>
                  </a:glow>
                </a:effectLst>
              </a:rPr>
              <a:t>namespace</a:t>
            </a:r>
            <a:r>
              <a:rPr lang="en-US" dirty="0">
                <a:effectLst>
                  <a:glow rad="101600">
                    <a:schemeClr val="bg1">
                      <a:alpha val="75000"/>
                    </a:schemeClr>
                  </a:glow>
                </a:effectLst>
              </a:rPr>
              <a:t> for the identifiers?</a:t>
            </a:r>
          </a:p>
          <a:p>
            <a:pPr marL="285750" indent="-285750">
              <a:spcBef>
                <a:spcPct val="30000"/>
              </a:spcBef>
              <a:buFont typeface="Arial"/>
              <a:buChar char="•"/>
              <a:defRPr/>
            </a:pPr>
            <a:r>
              <a:rPr lang="en-US" sz="1600" dirty="0">
                <a:effectLst>
                  <a:glow rad="101600">
                    <a:schemeClr val="bg1">
                      <a:alpha val="75000"/>
                    </a:schemeClr>
                  </a:glow>
                </a:effectLst>
              </a:rPr>
              <a:t>URI – uniform resource identifier (unique in the context of the web).</a:t>
            </a:r>
          </a:p>
          <a:p>
            <a:pPr marL="285750" indent="-285750">
              <a:spcBef>
                <a:spcPct val="30000"/>
              </a:spcBef>
              <a:buFont typeface="Arial"/>
              <a:buChar char="•"/>
              <a:defRPr/>
            </a:pPr>
            <a:r>
              <a:rPr lang="en-US" sz="1600" dirty="0">
                <a:effectLst>
                  <a:glow rad="101600">
                    <a:schemeClr val="bg1">
                      <a:alpha val="75000"/>
                    </a:schemeClr>
                  </a:glow>
                </a:effectLst>
              </a:rPr>
              <a:t>URN – uniform resource name (name not tied to location).</a:t>
            </a:r>
          </a:p>
          <a:p>
            <a:pPr marL="285750" indent="-285750">
              <a:spcBef>
                <a:spcPct val="30000"/>
              </a:spcBef>
              <a:buFont typeface="Arial"/>
              <a:buChar char="•"/>
              <a:defRPr/>
            </a:pPr>
            <a:r>
              <a:rPr lang="en-US" sz="1600" dirty="0">
                <a:effectLst>
                  <a:glow rad="101600">
                    <a:schemeClr val="bg1">
                      <a:alpha val="75000"/>
                    </a:schemeClr>
                  </a:glow>
                </a:effectLst>
              </a:rPr>
              <a:t>URL – uniform resource locator (network location as identifier).</a:t>
            </a:r>
          </a:p>
          <a:p>
            <a:pPr marL="285750" indent="-285750">
              <a:spcBef>
                <a:spcPct val="30000"/>
              </a:spcBef>
              <a:buFont typeface="Arial"/>
              <a:buChar char="•"/>
              <a:defRPr/>
            </a:pPr>
            <a:r>
              <a:rPr lang="en-US" sz="1600" dirty="0">
                <a:effectLst>
                  <a:glow rad="101600">
                    <a:schemeClr val="bg1">
                      <a:alpha val="75000"/>
                    </a:schemeClr>
                  </a:glow>
                </a:effectLst>
              </a:rPr>
              <a:t>PURL – persistent URL (commitment to service longevity).</a:t>
            </a:r>
          </a:p>
          <a:p>
            <a:pPr>
              <a:spcBef>
                <a:spcPct val="30000"/>
              </a:spcBef>
              <a:defRPr/>
            </a:pPr>
            <a:endParaRPr lang="en-US" dirty="0">
              <a:effectLst>
                <a:glow rad="101600">
                  <a:schemeClr val="bg1">
                    <a:alpha val="75000"/>
                  </a:schemeClr>
                </a:glow>
              </a:effectLst>
            </a:endParaRPr>
          </a:p>
          <a:p>
            <a:pPr>
              <a:spcBef>
                <a:spcPct val="30000"/>
              </a:spcBef>
              <a:defRPr/>
            </a:pPr>
            <a:r>
              <a:rPr lang="en-US" dirty="0">
                <a:effectLst>
                  <a:glow rad="101600">
                    <a:schemeClr val="bg1">
                      <a:alpha val="75000"/>
                    </a:schemeClr>
                  </a:glow>
                </a:effectLst>
              </a:rPr>
              <a:t>Something else…?</a:t>
            </a:r>
          </a:p>
          <a:p>
            <a:pPr marL="285750" indent="-285750">
              <a:spcBef>
                <a:spcPct val="30000"/>
              </a:spcBef>
              <a:buFont typeface="Arial"/>
              <a:buChar char="•"/>
              <a:defRPr/>
            </a:pPr>
            <a:r>
              <a:rPr lang="en-US" sz="1600" dirty="0">
                <a:effectLst>
                  <a:glow rad="101600">
                    <a:schemeClr val="bg1">
                      <a:alpha val="75000"/>
                    </a:schemeClr>
                  </a:glow>
                </a:effectLst>
              </a:rPr>
              <a:t>DOI – digital object identifier</a:t>
            </a:r>
          </a:p>
          <a:p>
            <a:pPr marL="285750" indent="-285750">
              <a:spcBef>
                <a:spcPct val="30000"/>
              </a:spcBef>
              <a:buFont typeface="Arial"/>
              <a:buChar char="•"/>
              <a:defRPr/>
            </a:pPr>
            <a:r>
              <a:rPr lang="en-US" sz="1600" dirty="0">
                <a:effectLst>
                  <a:glow rad="101600">
                    <a:schemeClr val="bg1">
                      <a:alpha val="75000"/>
                    </a:schemeClr>
                  </a:glow>
                </a:effectLst>
              </a:rPr>
              <a:t>ARK – archival resource key</a:t>
            </a:r>
          </a:p>
          <a:p>
            <a:pPr marL="285750" indent="-285750">
              <a:spcBef>
                <a:spcPct val="30000"/>
              </a:spcBef>
              <a:buFont typeface="Arial"/>
              <a:buChar char="•"/>
              <a:defRPr/>
            </a:pPr>
            <a:r>
              <a:rPr lang="en-US" sz="1600" dirty="0">
                <a:effectLst>
                  <a:glow rad="101600">
                    <a:schemeClr val="bg1">
                      <a:alpha val="75000"/>
                    </a:schemeClr>
                  </a:glow>
                </a:effectLst>
              </a:rPr>
              <a:t>UUID – universal unique identifier</a:t>
            </a:r>
          </a:p>
        </p:txBody>
      </p:sp>
      <p:pic>
        <p:nvPicPr>
          <p:cNvPr id="4" name="Picture 3" descr="Calumma brevicornis R9327641 cut.jpe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34531" y="1"/>
            <a:ext cx="2454107"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06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4114170"/>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4431" y="302869"/>
            <a:ext cx="9289219" cy="904505"/>
          </a:xfrm>
          <a:extLst/>
        </p:spPr>
        <p:txBody>
          <a:bodyPr>
            <a:normAutofit/>
          </a:bodyPr>
          <a:lstStyle/>
          <a:p>
            <a:pPr defTabSz="520726">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Persistent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Identifier systems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endParaRPr>
          </a:p>
        </p:txBody>
      </p:sp>
      <p:sp>
        <p:nvSpPr>
          <p:cNvPr id="31747" name="Content Placeholder 2"/>
          <p:cNvSpPr>
            <a:spLocks noGrp="1"/>
          </p:cNvSpPr>
          <p:nvPr>
            <p:ph idx="1"/>
          </p:nvPr>
        </p:nvSpPr>
        <p:spPr>
          <a:xfrm>
            <a:off x="349250" y="1439865"/>
            <a:ext cx="8069263" cy="5807075"/>
          </a:xfrm>
        </p:spPr>
        <p:txBody>
          <a:bodyPr>
            <a:normAutofit/>
          </a:bodyPr>
          <a:lstStyle/>
          <a:p>
            <a:r>
              <a:rPr lang="en-US" sz="3200" dirty="0">
                <a:latin typeface="Calibri" charset="0"/>
                <a:ea typeface="ＭＳ Ｐゴシック" charset="0"/>
              </a:rPr>
              <a:t>Persistent Identifier (PID)</a:t>
            </a:r>
          </a:p>
          <a:p>
            <a:r>
              <a:rPr lang="en-US" sz="3200" dirty="0">
                <a:latin typeface="Calibri" charset="0"/>
                <a:ea typeface="ＭＳ Ｐゴシック" charset="0"/>
              </a:rPr>
              <a:t>Globally Unique Identifier (GUID)</a:t>
            </a:r>
          </a:p>
          <a:p>
            <a:r>
              <a:rPr lang="en-US" sz="3200" dirty="0">
                <a:latin typeface="Calibri" charset="0"/>
                <a:ea typeface="ＭＳ Ｐゴシック" charset="0"/>
              </a:rPr>
              <a:t>Universal Resource Identifier (URI)</a:t>
            </a:r>
          </a:p>
          <a:p>
            <a:r>
              <a:rPr lang="en-US" sz="3200" dirty="0">
                <a:latin typeface="Calibri" charset="0"/>
                <a:ea typeface="ＭＳ Ｐゴシック" charset="0"/>
              </a:rPr>
              <a:t>Persistent Uniform Resource Locator (PURL)</a:t>
            </a:r>
          </a:p>
          <a:p>
            <a:r>
              <a:rPr lang="en-US" sz="3200" dirty="0">
                <a:latin typeface="Calibri" charset="0"/>
                <a:ea typeface="ＭＳ Ｐゴシック" charset="0"/>
              </a:rPr>
              <a:t>Life Science Identifier (LSID)</a:t>
            </a:r>
          </a:p>
          <a:p>
            <a:r>
              <a:rPr lang="en-US" sz="3200" dirty="0">
                <a:latin typeface="Calibri" charset="0"/>
                <a:ea typeface="ＭＳ Ｐゴシック" charset="0"/>
              </a:rPr>
              <a:t>Digital Object Identifier (DOI)</a:t>
            </a:r>
          </a:p>
          <a:p>
            <a:r>
              <a:rPr lang="en-US" sz="3200" dirty="0">
                <a:latin typeface="Calibri" charset="0"/>
                <a:ea typeface="ＭＳ Ｐゴシック" charset="0"/>
              </a:rPr>
              <a:t>Handle system (Handle)</a:t>
            </a:r>
          </a:p>
          <a:p>
            <a:r>
              <a:rPr lang="en-US" sz="3200" dirty="0">
                <a:latin typeface="Calibri" charset="0"/>
                <a:ea typeface="ＭＳ Ｐゴシック" charset="0"/>
              </a:rPr>
              <a:t>Archival Resource Key (</a:t>
            </a:r>
            <a:r>
              <a:rPr lang="en-US" sz="3200" dirty="0" smtClean="0">
                <a:latin typeface="Calibri" charset="0"/>
                <a:ea typeface="ＭＳ Ｐゴシック" charset="0"/>
              </a:rPr>
              <a:t>ARK, EZID)</a:t>
            </a:r>
            <a:endParaRPr lang="en-US" sz="3200" dirty="0">
              <a:latin typeface="Calibri" charset="0"/>
              <a:ea typeface="ＭＳ Ｐゴシック" charset="0"/>
            </a:endParaRPr>
          </a:p>
          <a:p>
            <a:r>
              <a:rPr lang="en-US" sz="3200" dirty="0">
                <a:latin typeface="Calibri" charset="0"/>
                <a:ea typeface="ＭＳ Ｐゴシック" charset="0"/>
              </a:rPr>
              <a:t>Universally Unique Identifier (UUID)</a:t>
            </a:r>
          </a:p>
        </p:txBody>
      </p:sp>
      <p:sp>
        <p:nvSpPr>
          <p:cNvPr id="3" name="Rectangle 2"/>
          <p:cNvSpPr/>
          <p:nvPr/>
        </p:nvSpPr>
        <p:spPr>
          <a:xfrm rot="19434493">
            <a:off x="6983550" y="3992335"/>
            <a:ext cx="3563370" cy="1446550"/>
          </a:xfrm>
          <a:prstGeom prst="rect">
            <a:avLst/>
          </a:prstGeom>
        </p:spPr>
        <p:txBody>
          <a:bodyPr wrap="none">
            <a:spAutoFit/>
          </a:bodyPr>
          <a:lstStyle/>
          <a:p>
            <a:r>
              <a:rPr lang="en-US" sz="4400" i="1" dirty="0">
                <a:solidFill>
                  <a:srgbClr val="0000FF"/>
                </a:solidFill>
                <a:latin typeface="Calibri" charset="0"/>
              </a:rPr>
              <a:t>Reuse </a:t>
            </a:r>
            <a:r>
              <a:rPr lang="en-US" sz="4400" i="1" dirty="0" smtClean="0">
                <a:solidFill>
                  <a:srgbClr val="0000FF"/>
                </a:solidFill>
                <a:latin typeface="Calibri" charset="0"/>
              </a:rPr>
              <a:t>existing</a:t>
            </a:r>
          </a:p>
          <a:p>
            <a:r>
              <a:rPr lang="en-US" sz="4400" i="1" dirty="0" smtClean="0">
                <a:solidFill>
                  <a:srgbClr val="0000FF"/>
                </a:solidFill>
                <a:latin typeface="Calibri" charset="0"/>
              </a:rPr>
              <a:t> identifiers!</a:t>
            </a:r>
            <a:endParaRPr lang="en-US" sz="4400" i="1" dirty="0">
              <a:solidFill>
                <a:srgbClr val="0000FF"/>
              </a:solidFill>
              <a:latin typeface="Calibri" charset="0"/>
            </a:endParaRPr>
          </a:p>
        </p:txBody>
      </p:sp>
    </p:spTree>
    <p:extLst>
      <p:ext uri="{BB962C8B-B14F-4D97-AF65-F5344CB8AC3E}">
        <p14:creationId xmlns:p14="http://schemas.microsoft.com/office/powerpoint/2010/main" val="2225870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5498" y="1123329"/>
            <a:ext cx="835211" cy="967665"/>
          </a:xfrm>
          <a:prstGeom prst="rect">
            <a:avLst/>
          </a:prstGeom>
        </p:spPr>
      </p:pic>
      <p:pic>
        <p:nvPicPr>
          <p:cNvPr id="5" name="Picture 4" descr="A white-tipped sicklebill hummingbird (Eutoxeres aquila) collected by Perrygo and Wetmore in Panama, Credit National Museum of Natural History, USNM-445024-Eutoxeres-aquila.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 y="2982264"/>
            <a:ext cx="10688638" cy="4572000"/>
          </a:xfrm>
          <a:prstGeom prst="rect">
            <a:avLst/>
          </a:prstGeom>
        </p:spPr>
      </p:pic>
      <p:sp>
        <p:nvSpPr>
          <p:cNvPr id="6" name="Rectangle 5"/>
          <p:cNvSpPr/>
          <p:nvPr/>
        </p:nvSpPr>
        <p:spPr>
          <a:xfrm>
            <a:off x="292290" y="7147352"/>
            <a:ext cx="9937819" cy="338554"/>
          </a:xfrm>
          <a:prstGeom prst="rect">
            <a:avLst/>
          </a:prstGeom>
        </p:spPr>
        <p:txBody>
          <a:bodyPr wrap="square">
            <a:spAutoFit/>
          </a:bodyPr>
          <a:lstStyle/>
          <a:p>
            <a:r>
              <a:rPr lang="en-US" sz="1600" dirty="0" smtClean="0">
                <a:solidFill>
                  <a:schemeClr val="bg1">
                    <a:lumMod val="65000"/>
                  </a:schemeClr>
                </a:solidFill>
              </a:rPr>
              <a:t>Photo: Smithsonian National </a:t>
            </a:r>
            <a:r>
              <a:rPr lang="en-US" sz="1600" dirty="0">
                <a:solidFill>
                  <a:schemeClr val="bg1">
                    <a:lumMod val="65000"/>
                  </a:schemeClr>
                </a:solidFill>
              </a:rPr>
              <a:t>Museum of Natural History, USNM-445024-Eutoxeres-aquila</a:t>
            </a:r>
          </a:p>
        </p:txBody>
      </p:sp>
      <p:pic>
        <p:nvPicPr>
          <p:cNvPr id="4" name="Picture 3" descr="EZID.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315983">
            <a:off x="438625" y="3259470"/>
            <a:ext cx="1835435" cy="552673"/>
          </a:xfrm>
          <a:prstGeom prst="rect">
            <a:avLst/>
          </a:prstGeom>
        </p:spPr>
      </p:pic>
      <p:pic>
        <p:nvPicPr>
          <p:cNvPr id="7" name="Picture 6" descr="ARK_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736340">
            <a:off x="677075" y="2855887"/>
            <a:ext cx="2529900" cy="252754"/>
          </a:xfrm>
          <a:prstGeom prst="rect">
            <a:avLst/>
          </a:prstGeom>
        </p:spPr>
      </p:pic>
      <p:pic>
        <p:nvPicPr>
          <p:cNvPr id="8" name="Picture 7" descr="DOI-thumb-234x214-5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3104" y="1896192"/>
            <a:ext cx="1002267" cy="926133"/>
          </a:xfrm>
          <a:prstGeom prst="rect">
            <a:avLst/>
          </a:prstGeom>
        </p:spPr>
      </p:pic>
      <p:pic>
        <p:nvPicPr>
          <p:cNvPr id="9" name="Picture 8" descr="http.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7191034">
            <a:off x="3839256" y="2288737"/>
            <a:ext cx="1760323" cy="925548"/>
          </a:xfrm>
          <a:prstGeom prst="rect">
            <a:avLst/>
          </a:prstGeom>
        </p:spPr>
      </p:pic>
      <p:sp>
        <p:nvSpPr>
          <p:cNvPr id="10" name="Rectangle 9"/>
          <p:cNvSpPr/>
          <p:nvPr/>
        </p:nvSpPr>
        <p:spPr>
          <a:xfrm rot="18174720">
            <a:off x="4639970" y="2164766"/>
            <a:ext cx="3888212" cy="307777"/>
          </a:xfrm>
          <a:prstGeom prst="rect">
            <a:avLst/>
          </a:prstGeom>
        </p:spPr>
        <p:txBody>
          <a:bodyPr wrap="square">
            <a:spAutoFit/>
          </a:bodyPr>
          <a:lstStyle/>
          <a:p>
            <a:r>
              <a:rPr lang="en-US" sz="1400" dirty="0" err="1" smtClean="0"/>
              <a:t>urn:lsid:Orthoptera.speciesfile.org:TaxonName:xx</a:t>
            </a:r>
            <a:endParaRPr lang="en-US" sz="1400" dirty="0"/>
          </a:p>
        </p:txBody>
      </p:sp>
      <p:sp>
        <p:nvSpPr>
          <p:cNvPr id="11" name="Rectangle 10"/>
          <p:cNvSpPr/>
          <p:nvPr/>
        </p:nvSpPr>
        <p:spPr>
          <a:xfrm rot="19047698">
            <a:off x="5465750" y="2163737"/>
            <a:ext cx="5341962" cy="261610"/>
          </a:xfrm>
          <a:prstGeom prst="rect">
            <a:avLst/>
          </a:prstGeom>
        </p:spPr>
        <p:txBody>
          <a:bodyPr>
            <a:spAutoFit/>
          </a:bodyPr>
          <a:lstStyle/>
          <a:p>
            <a:r>
              <a:rPr lang="en-US" sz="1050" dirty="0"/>
              <a:t> http://</a:t>
            </a:r>
            <a:r>
              <a:rPr lang="en-US" sz="1050" dirty="0" err="1"/>
              <a:t>zoobank.org</a:t>
            </a:r>
            <a:r>
              <a:rPr lang="en-US" sz="1050" dirty="0"/>
              <a:t>/urn:lsid:zoobank.org:pub:CDC8D258-8F57-41DC-B560-247E17D3DC8C</a:t>
            </a:r>
          </a:p>
        </p:txBody>
      </p:sp>
      <p:sp>
        <p:nvSpPr>
          <p:cNvPr id="12" name="Rectangle 11"/>
          <p:cNvSpPr/>
          <p:nvPr/>
        </p:nvSpPr>
        <p:spPr>
          <a:xfrm rot="19107936">
            <a:off x="6863283" y="2445230"/>
            <a:ext cx="4139087" cy="230832"/>
          </a:xfrm>
          <a:prstGeom prst="rect">
            <a:avLst/>
          </a:prstGeom>
        </p:spPr>
        <p:txBody>
          <a:bodyPr wrap="square">
            <a:spAutoFit/>
          </a:bodyPr>
          <a:lstStyle/>
          <a:p>
            <a:r>
              <a:rPr lang="en-US" sz="900" dirty="0"/>
              <a:t>urn:lsid:catalogueoflife.org:taxon:d755ba3e-29c1-102b-9a4a-00304854f820:ac2009</a:t>
            </a:r>
          </a:p>
        </p:txBody>
      </p:sp>
      <p:pic>
        <p:nvPicPr>
          <p:cNvPr id="13" name="Picture 12" descr="customLogo.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85370" y="1195250"/>
            <a:ext cx="804437" cy="812800"/>
          </a:xfrm>
          <a:prstGeom prst="rect">
            <a:avLst/>
          </a:prstGeom>
        </p:spPr>
      </p:pic>
      <p:sp>
        <p:nvSpPr>
          <p:cNvPr id="14" name="Rectangle 13"/>
          <p:cNvSpPr/>
          <p:nvPr/>
        </p:nvSpPr>
        <p:spPr>
          <a:xfrm>
            <a:off x="3756193" y="869086"/>
            <a:ext cx="761747" cy="415498"/>
          </a:xfrm>
          <a:prstGeom prst="rect">
            <a:avLst/>
          </a:prstGeom>
        </p:spPr>
        <p:txBody>
          <a:bodyPr wrap="none">
            <a:spAutoFit/>
          </a:bodyPr>
          <a:lstStyle/>
          <a:p>
            <a:r>
              <a:rPr lang="en-US" dirty="0">
                <a:solidFill>
                  <a:schemeClr val="tx2"/>
                </a:solidFill>
              </a:rPr>
              <a:t>PURL</a:t>
            </a:r>
          </a:p>
        </p:txBody>
      </p:sp>
      <p:sp>
        <p:nvSpPr>
          <p:cNvPr id="15" name="Rectangle 14"/>
          <p:cNvSpPr/>
          <p:nvPr/>
        </p:nvSpPr>
        <p:spPr>
          <a:xfrm rot="18796349">
            <a:off x="6114931" y="2146164"/>
            <a:ext cx="2705099" cy="215444"/>
          </a:xfrm>
          <a:prstGeom prst="rect">
            <a:avLst/>
          </a:prstGeom>
        </p:spPr>
        <p:txBody>
          <a:bodyPr wrap="square">
            <a:spAutoFit/>
          </a:bodyPr>
          <a:lstStyle/>
          <a:p>
            <a:r>
              <a:rPr lang="fi-FI" sz="800" dirty="0"/>
              <a:t>http://hdl.handle.net/1839/00-0000-0000-0009-3C7E-F</a:t>
            </a:r>
            <a:endParaRPr lang="en-US" sz="800" dirty="0"/>
          </a:p>
        </p:txBody>
      </p:sp>
      <p:pic>
        <p:nvPicPr>
          <p:cNvPr id="2"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10754" y="1018447"/>
            <a:ext cx="1061510" cy="1072546"/>
          </a:xfrm>
          <a:prstGeom prst="rect">
            <a:avLst/>
          </a:prstGeom>
        </p:spPr>
      </p:pic>
      <p:cxnSp>
        <p:nvCxnSpPr>
          <p:cNvPr id="17" name="Straight Connector 16"/>
          <p:cNvCxnSpPr/>
          <p:nvPr/>
        </p:nvCxnSpPr>
        <p:spPr>
          <a:xfrm>
            <a:off x="1942024" y="4449079"/>
            <a:ext cx="757785" cy="1126813"/>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12903" y="4125048"/>
            <a:ext cx="584662" cy="1289101"/>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700709" y="2982264"/>
            <a:ext cx="752016" cy="2431884"/>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712853" y="2218680"/>
            <a:ext cx="107836" cy="3031621"/>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232839" y="3619950"/>
            <a:ext cx="233923" cy="1630350"/>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4766079" y="2218680"/>
            <a:ext cx="983645" cy="3031621"/>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209104" y="110835"/>
            <a:ext cx="5061477" cy="646331"/>
          </a:xfrm>
          <a:prstGeom prst="rect">
            <a:avLst/>
          </a:prstGeom>
        </p:spPr>
        <p:txBody>
          <a:bodyPr wrap="none">
            <a:spAutoFit/>
          </a:bodyPr>
          <a:lstStyle/>
          <a:p>
            <a:r>
              <a:rPr lang="en-US" sz="3600" b="1" i="1" dirty="0" smtClean="0">
                <a:solidFill>
                  <a:srgbClr val="0000FF"/>
                </a:solidFill>
                <a:latin typeface="Calibri" charset="0"/>
              </a:rPr>
              <a:t>Reuse existing </a:t>
            </a:r>
            <a:r>
              <a:rPr lang="en-US" sz="3600" b="1" i="1" dirty="0">
                <a:solidFill>
                  <a:srgbClr val="0000FF"/>
                </a:solidFill>
                <a:latin typeface="Calibri" charset="0"/>
              </a:rPr>
              <a:t>identifiers</a:t>
            </a:r>
          </a:p>
        </p:txBody>
      </p:sp>
    </p:spTree>
    <p:extLst>
      <p:ext uri="{BB962C8B-B14F-4D97-AF65-F5344CB8AC3E}">
        <p14:creationId xmlns:p14="http://schemas.microsoft.com/office/powerpoint/2010/main" val="1868914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on-birdwatchers-4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55486"/>
            <a:ext cx="10688638" cy="5107364"/>
          </a:xfrm>
          <a:prstGeom prst="rect">
            <a:avLst/>
          </a:prstGeom>
        </p:spPr>
      </p:pic>
      <p:pic>
        <p:nvPicPr>
          <p:cNvPr id="16" name="Picture 15" descr="imag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208" y="0"/>
            <a:ext cx="1946112" cy="2455486"/>
          </a:xfrm>
          <a:prstGeom prst="rect">
            <a:avLst/>
          </a:prstGeom>
        </p:spPr>
      </p:pic>
      <p:sp>
        <p:nvSpPr>
          <p:cNvPr id="17" name="Rectangle 16"/>
          <p:cNvSpPr/>
          <p:nvPr/>
        </p:nvSpPr>
        <p:spPr>
          <a:xfrm rot="20562819">
            <a:off x="1338484" y="1296388"/>
            <a:ext cx="3397705" cy="369332"/>
          </a:xfrm>
          <a:prstGeom prst="rect">
            <a:avLst/>
          </a:prstGeom>
          <a:ln>
            <a:solidFill>
              <a:schemeClr val="accent1"/>
            </a:solidFill>
          </a:ln>
        </p:spPr>
        <p:txBody>
          <a:bodyPr wrap="square">
            <a:spAutoFit/>
          </a:bodyPr>
          <a:lstStyle/>
          <a:p>
            <a:r>
              <a:rPr lang="en-US" sz="900" dirty="0">
                <a:solidFill>
                  <a:schemeClr val="tx2"/>
                </a:solidFill>
                <a:effectLst>
                  <a:glow rad="101600">
                    <a:schemeClr val="bg1">
                      <a:alpha val="75000"/>
                    </a:schemeClr>
                  </a:glow>
                </a:effectLst>
              </a:rPr>
              <a:t>http://</a:t>
            </a:r>
            <a:r>
              <a:rPr lang="en-US" sz="900" dirty="0" err="1">
                <a:solidFill>
                  <a:schemeClr val="tx2"/>
                </a:solidFill>
                <a:effectLst>
                  <a:glow rad="101600">
                    <a:schemeClr val="bg1">
                      <a:alpha val="75000"/>
                    </a:schemeClr>
                  </a:glow>
                </a:effectLst>
              </a:rPr>
              <a:t>purl.org</a:t>
            </a:r>
            <a:r>
              <a:rPr lang="en-US" sz="900" dirty="0">
                <a:solidFill>
                  <a:schemeClr val="tx2"/>
                </a:solidFill>
                <a:effectLst>
                  <a:glow rad="101600">
                    <a:schemeClr val="bg1">
                      <a:alpha val="75000"/>
                    </a:schemeClr>
                  </a:glow>
                </a:effectLst>
              </a:rPr>
              <a:t>/</a:t>
            </a:r>
            <a:r>
              <a:rPr lang="en-US" sz="900" dirty="0" err="1">
                <a:solidFill>
                  <a:schemeClr val="tx2"/>
                </a:solidFill>
                <a:effectLst>
                  <a:glow rad="101600">
                    <a:schemeClr val="bg1">
                      <a:alpha val="75000"/>
                    </a:schemeClr>
                  </a:glow>
                </a:effectLst>
              </a:rPr>
              <a:t>nhmuio</a:t>
            </a:r>
            <a:r>
              <a:rPr lang="en-US" sz="900" dirty="0">
                <a:solidFill>
                  <a:schemeClr val="tx2"/>
                </a:solidFill>
                <a:effectLst>
                  <a:glow rad="101600">
                    <a:schemeClr val="bg1">
                      <a:alpha val="75000"/>
                    </a:schemeClr>
                  </a:glow>
                </a:effectLst>
              </a:rPr>
              <a:t>/id/</a:t>
            </a:r>
            <a:r>
              <a:rPr lang="hu-HU" sz="900" dirty="0">
                <a:solidFill>
                  <a:schemeClr val="tx2"/>
                </a:solidFill>
                <a:effectLst>
                  <a:glow rad="101600">
                    <a:schemeClr val="bg1">
                      <a:alpha val="75000"/>
                    </a:schemeClr>
                  </a:glow>
                </a:effectLst>
              </a:rPr>
              <a:t>41d9cbb4-4590-4265-8079-ca44d46d27c3</a:t>
            </a:r>
            <a:endParaRPr lang="en-US" sz="900" dirty="0">
              <a:solidFill>
                <a:schemeClr val="tx2"/>
              </a:solidFill>
            </a:endParaRPr>
          </a:p>
        </p:txBody>
      </p:sp>
      <p:cxnSp>
        <p:nvCxnSpPr>
          <p:cNvPr id="19" name="Straight Connector 18"/>
          <p:cNvCxnSpPr/>
          <p:nvPr/>
        </p:nvCxnSpPr>
        <p:spPr>
          <a:xfrm>
            <a:off x="1145211" y="1806334"/>
            <a:ext cx="307253" cy="18816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4009" y="7249767"/>
            <a:ext cx="2816909" cy="276999"/>
          </a:xfrm>
          <a:prstGeom prst="rect">
            <a:avLst/>
          </a:prstGeom>
        </p:spPr>
        <p:txBody>
          <a:bodyPr wrap="square">
            <a:spAutoFit/>
          </a:bodyPr>
          <a:lstStyle/>
          <a:p>
            <a:r>
              <a:rPr lang="en-US" sz="1200" dirty="0" smtClean="0">
                <a:solidFill>
                  <a:srgbClr val="FFFFFF"/>
                </a:solidFill>
              </a:rPr>
              <a:t>Illustration by </a:t>
            </a:r>
            <a:r>
              <a:rPr lang="en-US" sz="1200" dirty="0" err="1">
                <a:solidFill>
                  <a:srgbClr val="FFFFFF"/>
                </a:solidFill>
              </a:rPr>
              <a:t>Miroslav</a:t>
            </a:r>
            <a:r>
              <a:rPr lang="en-US" sz="1200" dirty="0">
                <a:solidFill>
                  <a:srgbClr val="FFFFFF"/>
                </a:solidFill>
              </a:rPr>
              <a:t> </a:t>
            </a:r>
            <a:r>
              <a:rPr lang="en-US" sz="1200" dirty="0" err="1" smtClean="0">
                <a:solidFill>
                  <a:srgbClr val="FFFFFF"/>
                </a:solidFill>
              </a:rPr>
              <a:t>Šašek</a:t>
            </a:r>
            <a:r>
              <a:rPr lang="en-US" sz="1200" dirty="0" smtClean="0">
                <a:solidFill>
                  <a:srgbClr val="FFFFFF"/>
                </a:solidFill>
              </a:rPr>
              <a:t> (1963)</a:t>
            </a:r>
            <a:endParaRPr lang="en-US" sz="1200" dirty="0">
              <a:solidFill>
                <a:srgbClr val="FFFFFF"/>
              </a:solidFill>
            </a:endParaRPr>
          </a:p>
        </p:txBody>
      </p:sp>
    </p:spTree>
    <p:extLst>
      <p:ext uri="{BB962C8B-B14F-4D97-AF65-F5344CB8AC3E}">
        <p14:creationId xmlns:p14="http://schemas.microsoft.com/office/powerpoint/2010/main" val="3300835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4122738"/>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4432" y="302868"/>
            <a:ext cx="7847938" cy="823794"/>
          </a:xfrm>
          <a:extLst/>
        </p:spPr>
        <p:txBody>
          <a:bodyPr>
            <a:normAutofit/>
          </a:bodyPr>
          <a:lstStyle/>
          <a:p>
            <a:pPr defTabSz="520726">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Persistent Identifiers</a:t>
            </a:r>
          </a:p>
        </p:txBody>
      </p:sp>
      <p:sp>
        <p:nvSpPr>
          <p:cNvPr id="33795" name="Content Placeholder 2"/>
          <p:cNvSpPr>
            <a:spLocks noGrp="1"/>
          </p:cNvSpPr>
          <p:nvPr>
            <p:ph idx="1"/>
          </p:nvPr>
        </p:nvSpPr>
        <p:spPr>
          <a:xfrm>
            <a:off x="534988" y="1400097"/>
            <a:ext cx="7847012" cy="5783263"/>
          </a:xfrm>
        </p:spPr>
        <p:txBody>
          <a:bodyPr>
            <a:normAutofit fontScale="92500" lnSpcReduction="10000"/>
          </a:bodyPr>
          <a:lstStyle/>
          <a:p>
            <a:r>
              <a:rPr lang="en-US" dirty="0" smtClean="0">
                <a:latin typeface="Calibri" charset="0"/>
                <a:ea typeface="ＭＳ Ｐゴシック" charset="0"/>
              </a:rPr>
              <a:t>Globally unique </a:t>
            </a:r>
          </a:p>
          <a:p>
            <a:r>
              <a:rPr lang="en-US" dirty="0" smtClean="0">
                <a:latin typeface="Calibri" charset="0"/>
                <a:ea typeface="ＭＳ Ｐゴシック" charset="0"/>
              </a:rPr>
              <a:t>Scalability</a:t>
            </a:r>
            <a:r>
              <a:rPr lang="en-US" dirty="0">
                <a:latin typeface="Calibri" charset="0"/>
                <a:ea typeface="ＭＳ Ｐゴシック" charset="0"/>
              </a:rPr>
              <a:t>, number of IDs</a:t>
            </a:r>
          </a:p>
          <a:p>
            <a:r>
              <a:rPr lang="en-US" dirty="0">
                <a:latin typeface="Calibri" charset="0"/>
                <a:ea typeface="ＭＳ Ｐゴシック" charset="0"/>
              </a:rPr>
              <a:t>Community acceptance</a:t>
            </a:r>
          </a:p>
          <a:p>
            <a:r>
              <a:rPr lang="en-US" dirty="0">
                <a:latin typeface="Calibri" charset="0"/>
                <a:ea typeface="ＭＳ Ｐゴシック" charset="0"/>
              </a:rPr>
              <a:t>Long-term life-cycle</a:t>
            </a:r>
          </a:p>
          <a:p>
            <a:r>
              <a:rPr lang="en-US" dirty="0">
                <a:latin typeface="Calibri" charset="0"/>
                <a:ea typeface="ＭＳ Ｐゴシック" charset="0"/>
              </a:rPr>
              <a:t>Resolvable, resolution service(s)</a:t>
            </a:r>
          </a:p>
          <a:p>
            <a:r>
              <a:rPr lang="en-US" dirty="0">
                <a:latin typeface="Calibri" charset="0"/>
                <a:ea typeface="ＭＳ Ｐゴシック" charset="0"/>
              </a:rPr>
              <a:t>Cost per identifier</a:t>
            </a:r>
          </a:p>
          <a:p>
            <a:r>
              <a:rPr lang="en-US" dirty="0">
                <a:latin typeface="Calibri" charset="0"/>
                <a:ea typeface="ＭＳ Ｐゴシック" charset="0"/>
              </a:rPr>
              <a:t>People-friendly or </a:t>
            </a:r>
            <a:r>
              <a:rPr lang="en-US" b="1" dirty="0">
                <a:solidFill>
                  <a:srgbClr val="0000FF"/>
                </a:solidFill>
                <a:latin typeface="Calibri" charset="0"/>
                <a:ea typeface="ＭＳ Ｐゴシック" charset="0"/>
              </a:rPr>
              <a:t>machine-friendly</a:t>
            </a:r>
          </a:p>
          <a:p>
            <a:r>
              <a:rPr lang="en-US" dirty="0" smtClean="0">
                <a:latin typeface="Calibri" charset="0"/>
                <a:ea typeface="ＭＳ Ｐゴシック" charset="0"/>
              </a:rPr>
              <a:t>Solution for the generation </a:t>
            </a:r>
            <a:r>
              <a:rPr lang="en-US" dirty="0">
                <a:latin typeface="Calibri" charset="0"/>
                <a:ea typeface="ＭＳ Ｐゴシック" charset="0"/>
              </a:rPr>
              <a:t>of </a:t>
            </a:r>
            <a:r>
              <a:rPr lang="en-US" dirty="0" smtClean="0">
                <a:latin typeface="Calibri" charset="0"/>
                <a:ea typeface="ＭＳ Ｐゴシック" charset="0"/>
              </a:rPr>
              <a:t>new IDs</a:t>
            </a:r>
            <a:endParaRPr lang="en-US" dirty="0">
              <a:latin typeface="Calibri" charset="0"/>
              <a:ea typeface="ＭＳ Ｐゴシック" charset="0"/>
            </a:endParaRPr>
          </a:p>
          <a:p>
            <a:pPr lvl="1"/>
            <a:r>
              <a:rPr lang="en-US" dirty="0">
                <a:latin typeface="Calibri" charset="0"/>
                <a:ea typeface="ＭＳ Ｐゴシック" charset="0"/>
              </a:rPr>
              <a:t>Central generation, PID issuer </a:t>
            </a:r>
          </a:p>
          <a:p>
            <a:pPr lvl="1"/>
            <a:r>
              <a:rPr lang="en-US" b="1" dirty="0">
                <a:solidFill>
                  <a:srgbClr val="0000FF"/>
                </a:solidFill>
                <a:latin typeface="Calibri" charset="0"/>
                <a:ea typeface="ＭＳ Ｐゴシック" charset="0"/>
              </a:rPr>
              <a:t>Distributed generation at source</a:t>
            </a:r>
          </a:p>
        </p:txBody>
      </p:sp>
      <p:pic>
        <p:nvPicPr>
          <p:cNvPr id="3" name="Picture 2" descr="ETIQUET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0949" y="540073"/>
            <a:ext cx="2460542" cy="3774663"/>
          </a:xfrm>
          <a:prstGeom prst="rect">
            <a:avLst/>
          </a:prstGeom>
        </p:spPr>
      </p:pic>
    </p:spTree>
    <p:extLst>
      <p:ext uri="{BB962C8B-B14F-4D97-AF65-F5344CB8AC3E}">
        <p14:creationId xmlns:p14="http://schemas.microsoft.com/office/powerpoint/2010/main" val="3836796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21107PHT03463_origina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688638" cy="7562850"/>
          </a:xfrm>
          <a:prstGeom prst="rect">
            <a:avLst/>
          </a:prstGeom>
        </p:spPr>
      </p:pic>
      <p:pic>
        <p:nvPicPr>
          <p:cNvPr id="4" name="Picture 3" descr="socatec_bag_collection_mug_01.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008014">
            <a:off x="4524319" y="3193314"/>
            <a:ext cx="5722427" cy="1994763"/>
          </a:xfrm>
          <a:prstGeom prst="rect">
            <a:avLst/>
          </a:prstGeom>
        </p:spPr>
      </p:pic>
    </p:spTree>
    <p:extLst>
      <p:ext uri="{BB962C8B-B14F-4D97-AF65-F5344CB8AC3E}">
        <p14:creationId xmlns:p14="http://schemas.microsoft.com/office/powerpoint/2010/main" val="3241801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4147975"/>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6145" y="422428"/>
            <a:ext cx="9579739" cy="1148292"/>
          </a:xfrm>
          <a:extLst/>
        </p:spPr>
        <p:txBody>
          <a:bodyPr>
            <a:normAutofit/>
          </a:bodyPr>
          <a:lstStyle/>
          <a:p>
            <a:pPr defTabSz="520726">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Universally Unique Identifier (UUID)</a:t>
            </a:r>
          </a:p>
        </p:txBody>
      </p:sp>
      <p:sp>
        <p:nvSpPr>
          <p:cNvPr id="35843" name="Content Placeholder 2"/>
          <p:cNvSpPr>
            <a:spLocks noGrp="1"/>
          </p:cNvSpPr>
          <p:nvPr>
            <p:ph idx="1"/>
          </p:nvPr>
        </p:nvSpPr>
        <p:spPr>
          <a:xfrm>
            <a:off x="534989" y="1941309"/>
            <a:ext cx="8681907" cy="4754563"/>
          </a:xfrm>
        </p:spPr>
        <p:txBody>
          <a:bodyPr/>
          <a:lstStyle/>
          <a:p>
            <a:r>
              <a:rPr lang="en-US" sz="3200" dirty="0">
                <a:latin typeface="Calibri" charset="0"/>
                <a:ea typeface="ＭＳ Ｐゴシック" charset="0"/>
              </a:rPr>
              <a:t>A UUID is a 16-octet (128-bit</a:t>
            </a:r>
            <a:r>
              <a:rPr lang="en-US" sz="3200" dirty="0" smtClean="0">
                <a:latin typeface="Calibri" charset="0"/>
                <a:ea typeface="ＭＳ Ｐゴシック" charset="0"/>
              </a:rPr>
              <a:t>) 36-chars </a:t>
            </a:r>
            <a:r>
              <a:rPr lang="en-US" sz="3200" dirty="0">
                <a:latin typeface="Calibri" charset="0"/>
                <a:ea typeface="ＭＳ Ｐゴシック" charset="0"/>
              </a:rPr>
              <a:t>number.</a:t>
            </a:r>
          </a:p>
          <a:p>
            <a:r>
              <a:rPr lang="en-US" sz="3200" dirty="0">
                <a:latin typeface="Calibri" charset="0"/>
                <a:ea typeface="ＭＳ Ｐゴシック" charset="0"/>
              </a:rPr>
              <a:t>Example: </a:t>
            </a:r>
            <a:r>
              <a:rPr lang="en-US" sz="2700" dirty="0">
                <a:latin typeface="Calibri" charset="0"/>
                <a:ea typeface="ＭＳ Ｐゴシック" charset="0"/>
                <a:hlinkClick r:id="rId4"/>
              </a:rPr>
              <a:t>C37E3F9B-BCAF-4479-8EB7-3346A2DB2373</a:t>
            </a:r>
            <a:endParaRPr lang="en-US" sz="3200" dirty="0">
              <a:latin typeface="Calibri" charset="0"/>
              <a:ea typeface="ＭＳ Ｐゴシック" charset="0"/>
            </a:endParaRPr>
          </a:p>
          <a:p>
            <a:r>
              <a:rPr lang="en-US" sz="3200" dirty="0">
                <a:latin typeface="Calibri" charset="0"/>
                <a:ea typeface="ＭＳ Ｐゴシック" charset="0"/>
              </a:rPr>
              <a:t>The probability of one duplicate would be about 50% if every person on earth </a:t>
            </a:r>
            <a:r>
              <a:rPr lang="en-US" sz="3200" dirty="0" smtClean="0">
                <a:latin typeface="Calibri" charset="0"/>
                <a:ea typeface="ＭＳ Ｐゴシック" charset="0"/>
              </a:rPr>
              <a:t>create 600 </a:t>
            </a:r>
            <a:r>
              <a:rPr lang="en-US" sz="3200" dirty="0">
                <a:latin typeface="Calibri" charset="0"/>
                <a:ea typeface="ＭＳ Ｐゴシック" charset="0"/>
              </a:rPr>
              <a:t>million UUIDs.</a:t>
            </a:r>
          </a:p>
          <a:p>
            <a:r>
              <a:rPr lang="en-US" sz="3200" dirty="0">
                <a:latin typeface="Calibri" charset="0"/>
                <a:ea typeface="ＭＳ Ｐゴシック" charset="0"/>
              </a:rPr>
              <a:t>Allows for </a:t>
            </a:r>
            <a:r>
              <a:rPr lang="en-US" sz="3200" b="1" dirty="0">
                <a:latin typeface="Calibri" charset="0"/>
                <a:ea typeface="ＭＳ Ｐゴシック" charset="0"/>
              </a:rPr>
              <a:t>easy generation at source </a:t>
            </a:r>
            <a:r>
              <a:rPr lang="en-US" sz="3200" dirty="0">
                <a:latin typeface="Calibri" charset="0"/>
                <a:ea typeface="ＭＳ Ｐゴシック" charset="0"/>
              </a:rPr>
              <a:t>in a distributed network.</a:t>
            </a:r>
          </a:p>
        </p:txBody>
      </p:sp>
      <p:pic>
        <p:nvPicPr>
          <p:cNvPr id="35844" name="Picture 5" descr="Name_Tag.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737659" y="4318591"/>
            <a:ext cx="2582862" cy="292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714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5816761" y="1182329"/>
            <a:ext cx="2908951" cy="2760151"/>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829464" y="1975377"/>
            <a:ext cx="2136681" cy="12134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052913" y="2257571"/>
            <a:ext cx="1756983" cy="584776"/>
          </a:xfrm>
          <a:prstGeom prst="rect">
            <a:avLst/>
          </a:prstGeom>
          <a:noFill/>
        </p:spPr>
        <p:txBody>
          <a:bodyPr wrap="none" rtlCol="0">
            <a:spAutoFit/>
          </a:bodyPr>
          <a:lstStyle/>
          <a:p>
            <a:r>
              <a:rPr lang="en-US" sz="3200" dirty="0" smtClean="0"/>
              <a:t>Identifier</a:t>
            </a:r>
            <a:endParaRPr lang="en-US" sz="3200" dirty="0"/>
          </a:p>
        </p:txBody>
      </p:sp>
      <p:sp>
        <p:nvSpPr>
          <p:cNvPr id="9" name="Rounded Rectangle 8"/>
          <p:cNvSpPr/>
          <p:nvPr/>
        </p:nvSpPr>
        <p:spPr>
          <a:xfrm>
            <a:off x="6197797" y="1975377"/>
            <a:ext cx="2136681" cy="12134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421245" y="2257571"/>
            <a:ext cx="1653409" cy="584776"/>
          </a:xfrm>
          <a:prstGeom prst="rect">
            <a:avLst/>
          </a:prstGeom>
          <a:noFill/>
        </p:spPr>
        <p:txBody>
          <a:bodyPr wrap="none" rtlCol="0">
            <a:spAutoFit/>
          </a:bodyPr>
          <a:lstStyle/>
          <a:p>
            <a:r>
              <a:rPr lang="en-US" sz="3200" dirty="0" smtClean="0"/>
              <a:t>Resolver</a:t>
            </a:r>
            <a:endParaRPr lang="en-US" sz="3200" dirty="0"/>
          </a:p>
        </p:txBody>
      </p:sp>
      <p:sp>
        <p:nvSpPr>
          <p:cNvPr id="11" name="Rounded Rectangle 10"/>
          <p:cNvSpPr/>
          <p:nvPr/>
        </p:nvSpPr>
        <p:spPr>
          <a:xfrm>
            <a:off x="6197797" y="5034395"/>
            <a:ext cx="2136681" cy="12134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421248" y="5316589"/>
            <a:ext cx="1642129" cy="584776"/>
          </a:xfrm>
          <a:prstGeom prst="rect">
            <a:avLst/>
          </a:prstGeom>
          <a:noFill/>
        </p:spPr>
        <p:txBody>
          <a:bodyPr wrap="none" rtlCol="0">
            <a:spAutoFit/>
          </a:bodyPr>
          <a:lstStyle/>
          <a:p>
            <a:r>
              <a:rPr lang="en-US" sz="3200" dirty="0" smtClean="0"/>
              <a:t>Location</a:t>
            </a:r>
            <a:endParaRPr lang="en-US" sz="3200" dirty="0"/>
          </a:p>
        </p:txBody>
      </p:sp>
      <p:sp>
        <p:nvSpPr>
          <p:cNvPr id="13" name="Rounded Rectangle 12"/>
          <p:cNvSpPr/>
          <p:nvPr/>
        </p:nvSpPr>
        <p:spPr>
          <a:xfrm>
            <a:off x="1980293" y="5034395"/>
            <a:ext cx="2136681" cy="12134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03746" y="5316589"/>
            <a:ext cx="1850917" cy="584776"/>
          </a:xfrm>
          <a:prstGeom prst="rect">
            <a:avLst/>
          </a:prstGeom>
          <a:noFill/>
        </p:spPr>
        <p:txBody>
          <a:bodyPr wrap="none" rtlCol="0">
            <a:spAutoFit/>
          </a:bodyPr>
          <a:lstStyle/>
          <a:p>
            <a:r>
              <a:rPr lang="en-US" sz="3200" dirty="0" smtClean="0"/>
              <a:t>Specimen</a:t>
            </a:r>
            <a:endParaRPr lang="en-US" sz="3200" dirty="0"/>
          </a:p>
        </p:txBody>
      </p:sp>
      <p:cxnSp>
        <p:nvCxnSpPr>
          <p:cNvPr id="16" name="Straight Arrow Connector 15"/>
          <p:cNvCxnSpPr/>
          <p:nvPr/>
        </p:nvCxnSpPr>
        <p:spPr>
          <a:xfrm flipV="1">
            <a:off x="4329221" y="2582098"/>
            <a:ext cx="1619967" cy="1411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199077" y="3411777"/>
            <a:ext cx="0" cy="1399677"/>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329221" y="5714481"/>
            <a:ext cx="1619967" cy="1"/>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28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23358" y="4122738"/>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7900" y="1520215"/>
            <a:ext cx="6824773" cy="5521512"/>
          </a:xfrm>
          <a:prstGeom prst="rect">
            <a:avLst/>
          </a:prstGeom>
        </p:spPr>
        <p:txBody>
          <a:bodyPr wrap="square">
            <a:spAutoFit/>
          </a:bodyPr>
          <a:lstStyle/>
          <a:p>
            <a:pPr>
              <a:spcBef>
                <a:spcPct val="30000"/>
              </a:spcBef>
              <a:defRPr/>
            </a:pPr>
            <a:r>
              <a:rPr lang="en-US" sz="2400" dirty="0" smtClean="0">
                <a:effectLst>
                  <a:glow rad="101600">
                    <a:schemeClr val="bg1">
                      <a:alpha val="75000"/>
                    </a:schemeClr>
                  </a:glow>
                </a:effectLst>
              </a:rPr>
              <a:t>PURL </a:t>
            </a:r>
            <a:r>
              <a:rPr lang="en-US" sz="2400" dirty="0">
                <a:effectLst>
                  <a:glow rad="101600">
                    <a:schemeClr val="bg1">
                      <a:alpha val="75000"/>
                    </a:schemeClr>
                  </a:glow>
                </a:effectLst>
              </a:rPr>
              <a:t>technology </a:t>
            </a:r>
            <a:r>
              <a:rPr lang="en-US" sz="2400" dirty="0" smtClean="0">
                <a:effectLst>
                  <a:glow rad="101600">
                    <a:schemeClr val="bg1">
                      <a:alpha val="75000"/>
                    </a:schemeClr>
                  </a:glow>
                </a:effectLst>
              </a:rPr>
              <a:t>provides a robust resolution </a:t>
            </a:r>
            <a:r>
              <a:rPr lang="en-US" sz="2400" dirty="0">
                <a:effectLst>
                  <a:glow rad="101600">
                    <a:schemeClr val="bg1">
                      <a:alpha val="75000"/>
                    </a:schemeClr>
                  </a:glow>
                </a:effectLst>
              </a:rPr>
              <a:t>service </a:t>
            </a:r>
            <a:r>
              <a:rPr lang="en-US" sz="2400" dirty="0" smtClean="0">
                <a:effectLst>
                  <a:glow rad="101600">
                    <a:schemeClr val="bg1">
                      <a:alpha val="75000"/>
                    </a:schemeClr>
                  </a:glow>
                </a:effectLst>
              </a:rPr>
              <a:t>ready for the future - and a stable solution that is working well right now.</a:t>
            </a:r>
            <a:endParaRPr lang="en-US" sz="2400" dirty="0">
              <a:effectLst>
                <a:glow rad="101600">
                  <a:schemeClr val="bg1">
                    <a:alpha val="75000"/>
                  </a:schemeClr>
                </a:glow>
              </a:effectLst>
            </a:endParaRPr>
          </a:p>
          <a:p>
            <a:pPr>
              <a:spcBef>
                <a:spcPct val="30000"/>
              </a:spcBef>
              <a:defRPr/>
            </a:pPr>
            <a:endParaRPr lang="en-US" sz="2400" dirty="0">
              <a:effectLst>
                <a:glow rad="101600">
                  <a:schemeClr val="bg1">
                    <a:alpha val="75000"/>
                  </a:schemeClr>
                </a:glow>
              </a:effectLst>
            </a:endParaRPr>
          </a:p>
          <a:p>
            <a:pPr>
              <a:spcBef>
                <a:spcPct val="30000"/>
              </a:spcBef>
              <a:defRPr/>
            </a:pPr>
            <a:r>
              <a:rPr lang="en-US" sz="2400" dirty="0">
                <a:effectLst>
                  <a:glow rad="101600">
                    <a:schemeClr val="bg1">
                      <a:alpha val="75000"/>
                    </a:schemeClr>
                  </a:glow>
                </a:effectLst>
              </a:rPr>
              <a:t>PURL for the </a:t>
            </a:r>
            <a:r>
              <a:rPr lang="en-US" sz="2400" dirty="0" smtClean="0">
                <a:effectLst>
                  <a:glow rad="101600">
                    <a:schemeClr val="bg1">
                      <a:alpha val="75000"/>
                    </a:schemeClr>
                  </a:glow>
                </a:effectLst>
              </a:rPr>
              <a:t>NHM-resolver</a:t>
            </a:r>
            <a:r>
              <a:rPr lang="en-US" sz="2400" dirty="0">
                <a:effectLst>
                  <a:glow rad="101600">
                    <a:schemeClr val="bg1">
                      <a:alpha val="75000"/>
                    </a:schemeClr>
                  </a:glow>
                </a:effectLst>
              </a:rPr>
              <a:t>:</a:t>
            </a:r>
          </a:p>
          <a:p>
            <a:pPr>
              <a:spcBef>
                <a:spcPct val="30000"/>
              </a:spcBef>
              <a:defRPr/>
            </a:pPr>
            <a:r>
              <a:rPr lang="en-US" sz="2400" dirty="0">
                <a:effectLst>
                  <a:glow rad="101600">
                    <a:schemeClr val="bg1">
                      <a:alpha val="75000"/>
                    </a:schemeClr>
                  </a:glow>
                </a:effectLst>
              </a:rPr>
              <a:t>	</a:t>
            </a:r>
            <a:r>
              <a:rPr lang="en-US" sz="2400" dirty="0">
                <a:effectLst>
                  <a:glow rad="101600">
                    <a:schemeClr val="bg1">
                      <a:alpha val="75000"/>
                    </a:schemeClr>
                  </a:glow>
                </a:effectLst>
                <a:hlinkClick r:id="rId4"/>
              </a:rPr>
              <a:t>http://purl.org/nhmuio/id/[PID</a:t>
            </a:r>
            <a:r>
              <a:rPr lang="en-US" sz="2400" dirty="0" smtClean="0">
                <a:effectLst>
                  <a:glow rad="101600">
                    <a:schemeClr val="bg1">
                      <a:alpha val="75000"/>
                    </a:schemeClr>
                  </a:glow>
                </a:effectLst>
              </a:rPr>
              <a:t>] </a:t>
            </a:r>
            <a:endParaRPr lang="en-US" sz="2400" dirty="0">
              <a:effectLst>
                <a:glow rad="101600">
                  <a:schemeClr val="bg1">
                    <a:alpha val="75000"/>
                  </a:schemeClr>
                </a:glow>
              </a:effectLst>
            </a:endParaRPr>
          </a:p>
          <a:p>
            <a:pPr>
              <a:spcBef>
                <a:spcPct val="30000"/>
              </a:spcBef>
              <a:defRPr/>
            </a:pPr>
            <a:endParaRPr lang="en-US" sz="2400" dirty="0">
              <a:effectLst>
                <a:glow rad="101600">
                  <a:schemeClr val="bg1">
                    <a:alpha val="75000"/>
                  </a:schemeClr>
                </a:glow>
              </a:effectLst>
            </a:endParaRPr>
          </a:p>
          <a:p>
            <a:pPr>
              <a:spcBef>
                <a:spcPct val="30000"/>
              </a:spcBef>
              <a:defRPr/>
            </a:pPr>
            <a:r>
              <a:rPr lang="en-US" sz="2400" dirty="0">
                <a:effectLst>
                  <a:glow rad="101600">
                    <a:schemeClr val="bg1">
                      <a:alpha val="75000"/>
                    </a:schemeClr>
                  </a:glow>
                </a:effectLst>
              </a:rPr>
              <a:t>The </a:t>
            </a:r>
            <a:r>
              <a:rPr lang="en-US" sz="2400" dirty="0" smtClean="0">
                <a:effectLst>
                  <a:glow rad="101600">
                    <a:schemeClr val="bg1">
                      <a:alpha val="75000"/>
                    </a:schemeClr>
                  </a:glow>
                </a:effectLst>
              </a:rPr>
              <a:t>NHM-PURL </a:t>
            </a:r>
            <a:r>
              <a:rPr lang="en-US" sz="2400" dirty="0">
                <a:effectLst>
                  <a:glow rad="101600">
                    <a:schemeClr val="bg1">
                      <a:alpha val="75000"/>
                    </a:schemeClr>
                  </a:glow>
                </a:effectLst>
              </a:rPr>
              <a:t>redirects here:</a:t>
            </a:r>
          </a:p>
          <a:p>
            <a:pPr>
              <a:spcBef>
                <a:spcPct val="30000"/>
              </a:spcBef>
              <a:defRPr/>
            </a:pPr>
            <a:r>
              <a:rPr lang="en-US" sz="2400" dirty="0">
                <a:effectLst>
                  <a:glow rad="101600">
                    <a:schemeClr val="bg1">
                      <a:alpha val="75000"/>
                    </a:schemeClr>
                  </a:glow>
                </a:effectLst>
              </a:rPr>
              <a:t>	</a:t>
            </a:r>
            <a:r>
              <a:rPr lang="en-US" sz="2400" dirty="0">
                <a:effectLst>
                  <a:glow rad="101600">
                    <a:schemeClr val="bg1">
                      <a:alpha val="75000"/>
                    </a:schemeClr>
                  </a:glow>
                </a:effectLst>
                <a:hlinkClick r:id="rId5"/>
              </a:rPr>
              <a:t>http://gbif.no/resolver/[PID</a:t>
            </a:r>
            <a:r>
              <a:rPr lang="en-US" sz="2400" dirty="0" smtClean="0">
                <a:effectLst>
                  <a:glow rad="101600">
                    <a:schemeClr val="bg1">
                      <a:alpha val="75000"/>
                    </a:schemeClr>
                  </a:glow>
                </a:effectLst>
              </a:rPr>
              <a:t>] </a:t>
            </a:r>
            <a:endParaRPr lang="en-US" sz="2400" dirty="0">
              <a:effectLst>
                <a:glow rad="101600">
                  <a:schemeClr val="bg1">
                    <a:alpha val="75000"/>
                  </a:schemeClr>
                </a:glow>
              </a:effectLst>
            </a:endParaRPr>
          </a:p>
          <a:p>
            <a:pPr>
              <a:spcBef>
                <a:spcPct val="30000"/>
              </a:spcBef>
              <a:defRPr/>
            </a:pPr>
            <a:endParaRPr lang="en-US" sz="2400" dirty="0">
              <a:effectLst>
                <a:glow rad="101600">
                  <a:schemeClr val="bg1">
                    <a:alpha val="75000"/>
                  </a:schemeClr>
                </a:glow>
              </a:effectLst>
            </a:endParaRPr>
          </a:p>
          <a:p>
            <a:pPr>
              <a:spcBef>
                <a:spcPct val="30000"/>
              </a:spcBef>
              <a:defRPr/>
            </a:pPr>
            <a:r>
              <a:rPr lang="en-US" sz="2400" b="1" dirty="0">
                <a:effectLst>
                  <a:glow rad="101600">
                    <a:schemeClr val="bg1">
                      <a:alpha val="75000"/>
                    </a:schemeClr>
                  </a:glow>
                </a:effectLst>
              </a:rPr>
              <a:t>Could</a:t>
            </a:r>
            <a:r>
              <a:rPr lang="en-US" sz="2400" dirty="0">
                <a:effectLst>
                  <a:glow rad="101600">
                    <a:schemeClr val="bg1">
                      <a:alpha val="75000"/>
                    </a:schemeClr>
                  </a:glow>
                </a:effectLst>
              </a:rPr>
              <a:t> with few modifications redirect </a:t>
            </a:r>
            <a:r>
              <a:rPr lang="en-US" sz="2400" b="1" dirty="0">
                <a:effectLst>
                  <a:glow rad="101600">
                    <a:schemeClr val="bg1">
                      <a:alpha val="75000"/>
                    </a:schemeClr>
                  </a:glow>
                </a:effectLst>
              </a:rPr>
              <a:t>e.g. </a:t>
            </a:r>
            <a:r>
              <a:rPr lang="en-US" sz="2400" dirty="0">
                <a:effectLst>
                  <a:glow rad="101600">
                    <a:schemeClr val="bg1">
                      <a:alpha val="75000"/>
                    </a:schemeClr>
                  </a:glow>
                </a:effectLst>
              </a:rPr>
              <a:t>here:</a:t>
            </a:r>
          </a:p>
          <a:p>
            <a:pPr>
              <a:spcBef>
                <a:spcPct val="30000"/>
              </a:spcBef>
              <a:defRPr/>
            </a:pPr>
            <a:r>
              <a:rPr lang="en-US" sz="2400" dirty="0">
                <a:effectLst>
                  <a:glow rad="101600">
                    <a:schemeClr val="bg1">
                      <a:alpha val="75000"/>
                    </a:schemeClr>
                  </a:glow>
                </a:effectLst>
              </a:rPr>
              <a:t>	</a:t>
            </a:r>
            <a:r>
              <a:rPr lang="en-US" sz="2400" i="1" dirty="0">
                <a:effectLst>
                  <a:glow rad="101600">
                    <a:schemeClr val="bg1">
                      <a:alpha val="75000"/>
                    </a:schemeClr>
                  </a:glow>
                </a:effectLst>
                <a:hlinkClick r:id="rId6"/>
              </a:rPr>
              <a:t>http://gbif.org/resolver/[PID</a:t>
            </a:r>
            <a:r>
              <a:rPr lang="en-US" sz="2400" i="1" dirty="0" smtClean="0">
                <a:effectLst>
                  <a:glow rad="101600">
                    <a:schemeClr val="bg1">
                      <a:alpha val="75000"/>
                    </a:schemeClr>
                  </a:glow>
                </a:effectLst>
              </a:rPr>
              <a:t>] </a:t>
            </a:r>
            <a:endParaRPr lang="en-US" sz="2400" i="1" dirty="0">
              <a:effectLst>
                <a:glow rad="101600">
                  <a:schemeClr val="bg1">
                    <a:alpha val="75000"/>
                  </a:schemeClr>
                </a:glow>
              </a:effectLst>
            </a:endParaRPr>
          </a:p>
        </p:txBody>
      </p:sp>
      <p:sp>
        <p:nvSpPr>
          <p:cNvPr id="10" name="Rectangle 9"/>
          <p:cNvSpPr/>
          <p:nvPr/>
        </p:nvSpPr>
        <p:spPr>
          <a:xfrm>
            <a:off x="427862" y="406286"/>
            <a:ext cx="9500869" cy="707886"/>
          </a:xfrm>
          <a:prstGeom prst="rect">
            <a:avLst/>
          </a:prstGeom>
        </p:spPr>
        <p:txBody>
          <a:bodyPr wrap="none">
            <a:spAutoFit/>
          </a:bodyPr>
          <a:lstStyle/>
          <a:p>
            <a:pPr>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Persistent Uniform Resource Locator</a:t>
            </a:r>
          </a:p>
        </p:txBody>
      </p:sp>
      <p:pic>
        <p:nvPicPr>
          <p:cNvPr id="48132" name="Picture 4" descr="Infinity-Time.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09042" y="1406269"/>
            <a:ext cx="22304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301-Redirect-Sign.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7833" y="5349165"/>
            <a:ext cx="2111646" cy="1784350"/>
          </a:xfrm>
          <a:prstGeom prst="rect">
            <a:avLst/>
          </a:prstGeom>
        </p:spPr>
      </p:pic>
      <p:pic>
        <p:nvPicPr>
          <p:cNvPr id="4" name="Picture 3" descr="url-redirection1.gi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27833" y="2974532"/>
            <a:ext cx="1859355" cy="2090038"/>
          </a:xfrm>
          <a:prstGeom prst="rect">
            <a:avLst/>
          </a:prstGeom>
        </p:spPr>
      </p:pic>
    </p:spTree>
    <p:extLst>
      <p:ext uri="{BB962C8B-B14F-4D97-AF65-F5344CB8AC3E}">
        <p14:creationId xmlns:p14="http://schemas.microsoft.com/office/powerpoint/2010/main" val="56067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4122738"/>
            <a:ext cx="3552826"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26394" y="1175226"/>
            <a:ext cx="8234967" cy="2844332"/>
          </a:xfrm>
          <a:prstGeom prst="rect">
            <a:avLst/>
          </a:prstGeom>
        </p:spPr>
        <p:txBody>
          <a:bodyPr wrap="square" lIns="91910" tIns="45956" rIns="91910" bIns="45956">
            <a:spAutoFit/>
          </a:bodyPr>
          <a:lstStyle/>
          <a:p>
            <a:pPr defTabSz="521331">
              <a:spcBef>
                <a:spcPct val="30000"/>
              </a:spcBef>
              <a:defRPr/>
            </a:pPr>
            <a:r>
              <a:rPr lang="en-US" sz="5400" b="1" dirty="0">
                <a:effectLst>
                  <a:glow rad="101600">
                    <a:schemeClr val="bg1">
                      <a:alpha val="75000"/>
                    </a:schemeClr>
                  </a:glow>
                </a:effectLst>
              </a:rPr>
              <a:t>The purpose of identifiers</a:t>
            </a:r>
            <a:endParaRPr lang="en-US" sz="3600" b="1" dirty="0">
              <a:effectLst>
                <a:glow rad="101600">
                  <a:schemeClr val="bg1">
                    <a:alpha val="75000"/>
                  </a:schemeClr>
                </a:glow>
              </a:effectLst>
            </a:endParaRPr>
          </a:p>
          <a:p>
            <a:pPr defTabSz="521331">
              <a:spcBef>
                <a:spcPct val="30000"/>
              </a:spcBef>
              <a:defRPr/>
            </a:pPr>
            <a:endParaRPr lang="en-US" sz="3200" dirty="0">
              <a:effectLst>
                <a:glow rad="101600">
                  <a:schemeClr val="bg1">
                    <a:alpha val="75000"/>
                  </a:schemeClr>
                </a:glow>
              </a:effectLst>
            </a:endParaRPr>
          </a:p>
          <a:p>
            <a:pPr marL="719656" indent="-719656" defTabSz="521331">
              <a:spcBef>
                <a:spcPct val="30000"/>
              </a:spcBef>
              <a:defRPr/>
            </a:pPr>
            <a:r>
              <a:rPr lang="en-US" sz="3200" dirty="0" smtClean="0">
                <a:effectLst>
                  <a:glow rad="101600">
                    <a:schemeClr val="bg1">
                      <a:alpha val="75000"/>
                    </a:schemeClr>
                  </a:glow>
                </a:effectLst>
              </a:rPr>
              <a:t>      …</a:t>
            </a:r>
            <a:r>
              <a:rPr lang="en-US" sz="3200" dirty="0">
                <a:effectLst>
                  <a:glow rad="101600">
                    <a:schemeClr val="bg1">
                      <a:alpha val="75000"/>
                    </a:schemeClr>
                  </a:glow>
                </a:effectLst>
              </a:rPr>
              <a:t>is to name things, </a:t>
            </a:r>
          </a:p>
          <a:p>
            <a:pPr marL="367008" defTabSz="521331">
              <a:spcBef>
                <a:spcPct val="30000"/>
              </a:spcBef>
              <a:defRPr/>
            </a:pPr>
            <a:r>
              <a:rPr lang="en-US" sz="3200" dirty="0" smtClean="0">
                <a:effectLst>
                  <a:glow rad="101600">
                    <a:schemeClr val="bg1">
                      <a:alpha val="75000"/>
                    </a:schemeClr>
                  </a:glow>
                </a:effectLst>
              </a:rPr>
              <a:t>      making </a:t>
            </a:r>
            <a:r>
              <a:rPr lang="en-US" sz="3200" dirty="0">
                <a:effectLst>
                  <a:glow rad="101600">
                    <a:schemeClr val="bg1">
                      <a:alpha val="75000"/>
                    </a:schemeClr>
                  </a:glow>
                </a:effectLst>
              </a:rPr>
              <a:t>it possible to refer to them</a:t>
            </a:r>
            <a:r>
              <a:rPr lang="en-US" sz="3200" dirty="0" smtClean="0">
                <a:effectLst>
                  <a:glow rad="101600">
                    <a:schemeClr val="bg1">
                      <a:alpha val="75000"/>
                    </a:schemeClr>
                  </a:glow>
                </a:effectLst>
              </a:rPr>
              <a:t>.</a:t>
            </a:r>
            <a:endParaRPr lang="en-US" sz="3200" dirty="0">
              <a:effectLst>
                <a:glow rad="101600">
                  <a:schemeClr val="bg1">
                    <a:alpha val="75000"/>
                  </a:schemeClr>
                </a:glow>
              </a:effectLst>
            </a:endParaRPr>
          </a:p>
        </p:txBody>
      </p:sp>
    </p:spTree>
    <p:extLst>
      <p:ext uri="{BB962C8B-B14F-4D97-AF65-F5344CB8AC3E}">
        <p14:creationId xmlns:p14="http://schemas.microsoft.com/office/powerpoint/2010/main" val="2062415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4" y="2349682"/>
            <a:ext cx="9411048" cy="1260475"/>
          </a:xfrm>
        </p:spPr>
        <p:txBody>
          <a:bodyPr>
            <a:normAutofit/>
          </a:bodyPr>
          <a:lstStyle/>
          <a:p>
            <a:r>
              <a:rPr lang="en-US" sz="6700" dirty="0">
                <a:solidFill>
                  <a:srgbClr val="3366FF"/>
                </a:solidFill>
              </a:rPr>
              <a:t>http </a:t>
            </a:r>
            <a:r>
              <a:rPr lang="en-US" sz="6700" dirty="0">
                <a:solidFill>
                  <a:schemeClr val="bg1">
                    <a:lumMod val="50000"/>
                  </a:schemeClr>
                </a:solidFill>
              </a:rPr>
              <a:t>– </a:t>
            </a:r>
            <a:r>
              <a:rPr lang="en-US" sz="6700" dirty="0">
                <a:solidFill>
                  <a:srgbClr val="008000"/>
                </a:solidFill>
              </a:rPr>
              <a:t>PURL </a:t>
            </a:r>
            <a:r>
              <a:rPr lang="en-US" sz="6700" dirty="0">
                <a:solidFill>
                  <a:srgbClr val="7F7F7F"/>
                </a:solidFill>
              </a:rPr>
              <a:t>– </a:t>
            </a:r>
            <a:r>
              <a:rPr lang="en-US" sz="6700" dirty="0">
                <a:solidFill>
                  <a:srgbClr val="FF0000"/>
                </a:solidFill>
              </a:rPr>
              <a:t>UUID </a:t>
            </a:r>
          </a:p>
        </p:txBody>
      </p:sp>
      <p:sp>
        <p:nvSpPr>
          <p:cNvPr id="3" name="Content Placeholder 2"/>
          <p:cNvSpPr>
            <a:spLocks noGrp="1"/>
          </p:cNvSpPr>
          <p:nvPr>
            <p:ph idx="1"/>
          </p:nvPr>
        </p:nvSpPr>
        <p:spPr>
          <a:xfrm>
            <a:off x="534434" y="3879074"/>
            <a:ext cx="9933743" cy="861953"/>
          </a:xfrm>
        </p:spPr>
        <p:txBody>
          <a:bodyPr>
            <a:normAutofit/>
          </a:bodyPr>
          <a:lstStyle/>
          <a:p>
            <a:pPr marL="0" indent="0">
              <a:buNone/>
            </a:pPr>
            <a:r>
              <a:rPr lang="en-US" sz="2600" dirty="0">
                <a:solidFill>
                  <a:srgbClr val="0000FF"/>
                </a:solidFill>
                <a:effectLst>
                  <a:glow rad="152400">
                    <a:schemeClr val="bg1">
                      <a:alpha val="75000"/>
                    </a:schemeClr>
                  </a:glow>
                </a:effectLst>
              </a:rPr>
              <a:t>http://</a:t>
            </a:r>
            <a:r>
              <a:rPr lang="en-US" sz="2600" dirty="0" err="1">
                <a:solidFill>
                  <a:srgbClr val="008000"/>
                </a:solidFill>
                <a:effectLst>
                  <a:glow rad="152400">
                    <a:schemeClr val="bg1">
                      <a:alpha val="75000"/>
                    </a:schemeClr>
                  </a:glow>
                </a:effectLst>
              </a:rPr>
              <a:t>purl.org</a:t>
            </a:r>
            <a:r>
              <a:rPr lang="en-US" sz="2600" dirty="0">
                <a:solidFill>
                  <a:srgbClr val="008000"/>
                </a:solidFill>
                <a:effectLst>
                  <a:glow rad="152400">
                    <a:schemeClr val="bg1">
                      <a:alpha val="75000"/>
                    </a:schemeClr>
                  </a:glow>
                </a:effectLst>
              </a:rPr>
              <a:t>/</a:t>
            </a:r>
            <a:r>
              <a:rPr lang="en-US" sz="2600" dirty="0" err="1">
                <a:solidFill>
                  <a:srgbClr val="008000"/>
                </a:solidFill>
                <a:effectLst>
                  <a:glow rad="152400">
                    <a:schemeClr val="bg1">
                      <a:alpha val="75000"/>
                    </a:schemeClr>
                  </a:glow>
                </a:effectLst>
              </a:rPr>
              <a:t>nhmuio</a:t>
            </a:r>
            <a:r>
              <a:rPr lang="en-US" sz="2600" dirty="0">
                <a:solidFill>
                  <a:srgbClr val="008000"/>
                </a:solidFill>
                <a:effectLst>
                  <a:glow rad="152400">
                    <a:schemeClr val="bg1">
                      <a:alpha val="75000"/>
                    </a:schemeClr>
                  </a:glow>
                </a:effectLst>
              </a:rPr>
              <a:t>/id/</a:t>
            </a:r>
            <a:r>
              <a:rPr lang="hu-HU" sz="2600" dirty="0">
                <a:solidFill>
                  <a:srgbClr val="FF0000"/>
                </a:solidFill>
                <a:effectLst>
                  <a:glow rad="152400">
                    <a:schemeClr val="bg1">
                      <a:alpha val="75000"/>
                    </a:schemeClr>
                  </a:glow>
                </a:effectLst>
              </a:rPr>
              <a:t>41d9cbb4-4590-4265-8079-ca44d46d27c3</a:t>
            </a:r>
          </a:p>
          <a:p>
            <a:endParaRPr lang="en-US" sz="2300" dirty="0"/>
          </a:p>
        </p:txBody>
      </p:sp>
    </p:spTree>
    <p:extLst>
      <p:ext uri="{BB962C8B-B14F-4D97-AF65-F5344CB8AC3E}">
        <p14:creationId xmlns:p14="http://schemas.microsoft.com/office/powerpoint/2010/main" val="3193372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1 at 09.25.08 .png"/>
          <p:cNvPicPr>
            <a:picLocks noChangeAspect="1"/>
          </p:cNvPicPr>
          <p:nvPr/>
        </p:nvPicPr>
        <p:blipFill rotWithShape="1">
          <a:blip r:embed="rId3" cstate="email">
            <a:extLst>
              <a:ext uri="{28A0092B-C50C-407E-A947-70E740481C1C}">
                <a14:useLocalDpi xmlns:a14="http://schemas.microsoft.com/office/drawing/2010/main"/>
              </a:ext>
            </a:extLst>
          </a:blip>
          <a:srcRect t="-2"/>
          <a:stretch/>
        </p:blipFill>
        <p:spPr>
          <a:xfrm>
            <a:off x="214304" y="1624135"/>
            <a:ext cx="10139362" cy="5428800"/>
          </a:xfrm>
          <a:prstGeom prst="rect">
            <a:avLst/>
          </a:prstGeom>
        </p:spPr>
      </p:pic>
      <p:sp>
        <p:nvSpPr>
          <p:cNvPr id="2" name="Rectangle 1"/>
          <p:cNvSpPr/>
          <p:nvPr/>
        </p:nvSpPr>
        <p:spPr>
          <a:xfrm>
            <a:off x="810508" y="813410"/>
            <a:ext cx="8637889" cy="844564"/>
          </a:xfrm>
          <a:prstGeom prst="rect">
            <a:avLst/>
          </a:prstGeom>
        </p:spPr>
        <p:txBody>
          <a:bodyPr wrap="square" lIns="104872" tIns="52438" rIns="104872" bIns="52438">
            <a:spAutoFit/>
          </a:bodyPr>
          <a:lstStyle/>
          <a:p>
            <a:r>
              <a:rPr lang="en-US" sz="2400" dirty="0">
                <a:solidFill>
                  <a:srgbClr val="0000FF"/>
                </a:solidFill>
                <a:effectLst>
                  <a:glow rad="152400">
                    <a:schemeClr val="bg1">
                      <a:alpha val="75000"/>
                    </a:schemeClr>
                  </a:glow>
                </a:effectLst>
              </a:rPr>
              <a:t>http://</a:t>
            </a:r>
            <a:r>
              <a:rPr lang="en-US" sz="2400" dirty="0" err="1">
                <a:solidFill>
                  <a:srgbClr val="008000"/>
                </a:solidFill>
                <a:effectLst>
                  <a:glow rad="152400">
                    <a:schemeClr val="bg1">
                      <a:alpha val="75000"/>
                    </a:schemeClr>
                  </a:glow>
                </a:effectLst>
              </a:rPr>
              <a:t>purl.org</a:t>
            </a:r>
            <a:r>
              <a:rPr lang="en-US" sz="2400" dirty="0">
                <a:solidFill>
                  <a:srgbClr val="008000"/>
                </a:solidFill>
                <a:effectLst>
                  <a:glow rad="152400">
                    <a:schemeClr val="bg1">
                      <a:alpha val="75000"/>
                    </a:schemeClr>
                  </a:glow>
                </a:effectLst>
              </a:rPr>
              <a:t>/</a:t>
            </a:r>
            <a:r>
              <a:rPr lang="en-US" sz="2400" dirty="0" err="1">
                <a:solidFill>
                  <a:srgbClr val="008000"/>
                </a:solidFill>
                <a:effectLst>
                  <a:glow rad="152400">
                    <a:schemeClr val="bg1">
                      <a:alpha val="75000"/>
                    </a:schemeClr>
                  </a:glow>
                </a:effectLst>
              </a:rPr>
              <a:t>nhmuio</a:t>
            </a:r>
            <a:r>
              <a:rPr lang="en-US" sz="2400" dirty="0">
                <a:solidFill>
                  <a:srgbClr val="008000"/>
                </a:solidFill>
                <a:effectLst>
                  <a:glow rad="152400">
                    <a:schemeClr val="bg1">
                      <a:alpha val="75000"/>
                    </a:schemeClr>
                  </a:glow>
                </a:effectLst>
              </a:rPr>
              <a:t>/id/</a:t>
            </a:r>
            <a:r>
              <a:rPr lang="en-US" sz="2400" dirty="0">
                <a:solidFill>
                  <a:srgbClr val="FF0000"/>
                </a:solidFill>
                <a:effectLst>
                  <a:glow rad="152400">
                    <a:schemeClr val="bg1">
                      <a:alpha val="75000"/>
                    </a:schemeClr>
                  </a:glow>
                </a:effectLst>
              </a:rPr>
              <a:t>UUID</a:t>
            </a:r>
            <a:r>
              <a:rPr lang="en-US" sz="2400" dirty="0">
                <a:solidFill>
                  <a:srgbClr val="008000"/>
                </a:solidFill>
                <a:effectLst>
                  <a:glow rad="152400">
                    <a:schemeClr val="bg1">
                      <a:alpha val="75000"/>
                    </a:schemeClr>
                  </a:glow>
                </a:effectLst>
              </a:rPr>
              <a:t>    </a:t>
            </a:r>
            <a:r>
              <a:rPr lang="en-US" sz="2400" dirty="0">
                <a:solidFill>
                  <a:srgbClr val="000000"/>
                </a:solidFill>
                <a:effectLst>
                  <a:glow rad="152400">
                    <a:schemeClr val="bg1">
                      <a:alpha val="75000"/>
                    </a:schemeClr>
                  </a:glow>
                </a:effectLst>
                <a:sym typeface="Wingdings"/>
              </a:rPr>
              <a:t></a:t>
            </a:r>
            <a:r>
              <a:rPr lang="en-US" sz="2400" dirty="0">
                <a:solidFill>
                  <a:srgbClr val="008000"/>
                </a:solidFill>
                <a:effectLst>
                  <a:glow rad="152400">
                    <a:schemeClr val="bg1">
                      <a:alpha val="75000"/>
                    </a:schemeClr>
                  </a:glow>
                </a:effectLst>
                <a:sym typeface="Wingdings"/>
              </a:rPr>
              <a:t>    </a:t>
            </a:r>
            <a:r>
              <a:rPr lang="en-US" sz="2400" dirty="0">
                <a:effectLst>
                  <a:glow rad="152400">
                    <a:schemeClr val="bg1">
                      <a:alpha val="75000"/>
                    </a:schemeClr>
                  </a:glow>
                </a:effectLst>
                <a:sym typeface="Wingdings"/>
              </a:rPr>
              <a:t>http://gbif.no/resolver/</a:t>
            </a:r>
            <a:r>
              <a:rPr lang="en-US" sz="2400" dirty="0">
                <a:solidFill>
                  <a:srgbClr val="FF0000"/>
                </a:solidFill>
                <a:effectLst>
                  <a:glow rad="152400">
                    <a:schemeClr val="bg1">
                      <a:alpha val="75000"/>
                    </a:schemeClr>
                  </a:glow>
                </a:effectLst>
                <a:sym typeface="Wingdings"/>
              </a:rPr>
              <a:t>UUID  </a:t>
            </a:r>
            <a:endParaRPr lang="en-US" sz="2400" dirty="0">
              <a:solidFill>
                <a:srgbClr val="FF0000"/>
              </a:solidFill>
            </a:endParaRPr>
          </a:p>
        </p:txBody>
      </p:sp>
    </p:spTree>
    <p:extLst>
      <p:ext uri="{BB962C8B-B14F-4D97-AF65-F5344CB8AC3E}">
        <p14:creationId xmlns:p14="http://schemas.microsoft.com/office/powerpoint/2010/main" val="387931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1 at 09.26.08 .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3706" y="119718"/>
            <a:ext cx="9129879" cy="7443137"/>
          </a:xfrm>
          <a:prstGeom prst="rect">
            <a:avLst/>
          </a:prstGeom>
        </p:spPr>
      </p:pic>
      <p:sp>
        <p:nvSpPr>
          <p:cNvPr id="2" name="Oval 1"/>
          <p:cNvSpPr/>
          <p:nvPr/>
        </p:nvSpPr>
        <p:spPr>
          <a:xfrm>
            <a:off x="7372145" y="95748"/>
            <a:ext cx="380661" cy="371110"/>
          </a:xfrm>
          <a:prstGeom prst="ellipse">
            <a:avLst/>
          </a:prstGeom>
          <a:noFill/>
          <a:ln w="25400">
            <a:solidFill>
              <a:schemeClr val="accent6"/>
            </a:solidFill>
          </a:ln>
        </p:spPr>
        <p:style>
          <a:lnRef idx="1">
            <a:schemeClr val="accent1"/>
          </a:lnRef>
          <a:fillRef idx="3">
            <a:schemeClr val="accent1"/>
          </a:fillRef>
          <a:effectRef idx="2">
            <a:schemeClr val="accent1"/>
          </a:effectRef>
          <a:fontRef idx="minor">
            <a:schemeClr val="lt1"/>
          </a:fontRef>
        </p:style>
        <p:txBody>
          <a:bodyPr lIns="104872" tIns="52438" rIns="104872" bIns="52438" rtlCol="0" anchor="ctr"/>
          <a:lstStyle/>
          <a:p>
            <a:pPr algn="ctr"/>
            <a:endParaRPr lang="en-US"/>
          </a:p>
        </p:txBody>
      </p:sp>
      <p:cxnSp>
        <p:nvCxnSpPr>
          <p:cNvPr id="5" name="Straight Arrow Connector 4"/>
          <p:cNvCxnSpPr/>
          <p:nvPr/>
        </p:nvCxnSpPr>
        <p:spPr>
          <a:xfrm flipV="1">
            <a:off x="8303776" y="466858"/>
            <a:ext cx="268318" cy="74605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253550" y="1291397"/>
            <a:ext cx="2613436" cy="830964"/>
          </a:xfrm>
          <a:prstGeom prst="rect">
            <a:avLst/>
          </a:prstGeom>
        </p:spPr>
        <p:txBody>
          <a:bodyPr wrap="square" lIns="91408" tIns="45704" rIns="91408" bIns="45704">
            <a:spAutoFit/>
          </a:bodyPr>
          <a:lstStyle/>
          <a:p>
            <a:r>
              <a:rPr lang="en-US" sz="2400" dirty="0">
                <a:solidFill>
                  <a:schemeClr val="accent6"/>
                </a:solidFill>
              </a:rPr>
              <a:t>Including machine readable formats</a:t>
            </a:r>
          </a:p>
        </p:txBody>
      </p:sp>
    </p:spTree>
    <p:extLst>
      <p:ext uri="{BB962C8B-B14F-4D97-AF65-F5344CB8AC3E}">
        <p14:creationId xmlns:p14="http://schemas.microsoft.com/office/powerpoint/2010/main" val="422351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41d9cbb4-4590-4265-8079-ca44d46d27c3 (Eina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88637"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8039" y="100266"/>
            <a:ext cx="10476320" cy="385115"/>
          </a:xfrm>
          <a:prstGeom prst="rect">
            <a:avLst/>
          </a:prstGeom>
          <a:effectLst>
            <a:glow rad="152400">
              <a:schemeClr val="bg1">
                <a:alpha val="75000"/>
              </a:schemeClr>
            </a:glow>
          </a:effectLst>
        </p:spPr>
        <p:txBody>
          <a:bodyPr lIns="91832" tIns="45915" rIns="91832" bIns="45915">
            <a:spAutoFit/>
          </a:bodyPr>
          <a:lstStyle/>
          <a:p>
            <a:pPr defTabSz="521331">
              <a:spcBef>
                <a:spcPct val="30000"/>
              </a:spcBef>
              <a:defRPr/>
            </a:pPr>
            <a:r>
              <a:rPr lang="hu-HU" sz="1900" dirty="0">
                <a:effectLst>
                  <a:glow rad="152400">
                    <a:schemeClr val="bg1">
                      <a:alpha val="75000"/>
                    </a:schemeClr>
                  </a:glow>
                </a:effectLst>
              </a:rPr>
              <a:t>Catalog number: O-L-000014</a:t>
            </a:r>
            <a:r>
              <a:rPr lang="en-US" sz="1900" dirty="0">
                <a:effectLst>
                  <a:glow rad="152400">
                    <a:schemeClr val="bg1">
                      <a:alpha val="75000"/>
                    </a:schemeClr>
                  </a:glow>
                </a:effectLst>
              </a:rPr>
              <a:t> </a:t>
            </a:r>
            <a:r>
              <a:rPr lang="en-US" sz="1900" dirty="0" smtClean="0">
                <a:effectLst>
                  <a:glow rad="152400">
                    <a:schemeClr val="bg1">
                      <a:alpha val="75000"/>
                    </a:schemeClr>
                  </a:glow>
                </a:effectLst>
              </a:rPr>
              <a:t>        </a:t>
            </a:r>
            <a:r>
              <a:rPr lang="en-US" sz="1900" dirty="0">
                <a:effectLst>
                  <a:glow rad="152400">
                    <a:schemeClr val="bg1">
                      <a:alpha val="75000"/>
                    </a:schemeClr>
                  </a:glow>
                </a:effectLst>
              </a:rPr>
              <a:t>http://purl.org/nhmuio/id/</a:t>
            </a:r>
            <a:r>
              <a:rPr lang="hu-HU" sz="1900" dirty="0">
                <a:effectLst>
                  <a:glow rad="152400">
                    <a:schemeClr val="bg1">
                      <a:alpha val="75000"/>
                    </a:schemeClr>
                  </a:glow>
                </a:effectLst>
              </a:rPr>
              <a:t>41d9cbb4-4590-4265-8079-ca44d46d27c3</a:t>
            </a:r>
          </a:p>
        </p:txBody>
      </p:sp>
    </p:spTree>
    <p:extLst>
      <p:ext uri="{BB962C8B-B14F-4D97-AF65-F5344CB8AC3E}">
        <p14:creationId xmlns:p14="http://schemas.microsoft.com/office/powerpoint/2010/main" val="2872868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30726" y="4122738"/>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4432" y="302869"/>
            <a:ext cx="5533118" cy="931335"/>
          </a:xfrm>
          <a:extLst/>
        </p:spPr>
        <p:txBody>
          <a:bodyPr/>
          <a:lstStyle/>
          <a:p>
            <a:pPr defTabSz="520726">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QR Code</a:t>
            </a:r>
          </a:p>
        </p:txBody>
      </p:sp>
      <p:sp>
        <p:nvSpPr>
          <p:cNvPr id="37891" name="Content Placeholder 2"/>
          <p:cNvSpPr>
            <a:spLocks noGrp="1"/>
          </p:cNvSpPr>
          <p:nvPr>
            <p:ph idx="1"/>
          </p:nvPr>
        </p:nvSpPr>
        <p:spPr>
          <a:xfrm>
            <a:off x="435231" y="1609061"/>
            <a:ext cx="7388383" cy="5341938"/>
          </a:xfrm>
        </p:spPr>
        <p:txBody>
          <a:bodyPr>
            <a:normAutofit fontScale="92500"/>
          </a:bodyPr>
          <a:lstStyle/>
          <a:p>
            <a:r>
              <a:rPr lang="en-US" sz="3200" dirty="0">
                <a:latin typeface="Calibri" charset="0"/>
                <a:ea typeface="ＭＳ Ｐゴシック" charset="0"/>
              </a:rPr>
              <a:t>Quick Response Code (QR code).</a:t>
            </a:r>
          </a:p>
          <a:p>
            <a:r>
              <a:rPr lang="en-US" sz="3200" dirty="0">
                <a:latin typeface="Calibri" charset="0"/>
                <a:ea typeface="ＭＳ Ｐゴシック" charset="0"/>
              </a:rPr>
              <a:t>A type of matrix barcode (or two-dimensional code).</a:t>
            </a:r>
          </a:p>
          <a:p>
            <a:r>
              <a:rPr lang="en-US" sz="3200" dirty="0">
                <a:latin typeface="Calibri" charset="0"/>
                <a:ea typeface="ＭＳ Ｐゴシック" charset="0"/>
              </a:rPr>
              <a:t>Popular due to its </a:t>
            </a:r>
            <a:r>
              <a:rPr lang="en-US" sz="3200" b="1" dirty="0">
                <a:latin typeface="Calibri" charset="0"/>
                <a:ea typeface="ＭＳ Ｐゴシック" charset="0"/>
              </a:rPr>
              <a:t>fast readability </a:t>
            </a:r>
            <a:r>
              <a:rPr lang="en-US" sz="3200" dirty="0">
                <a:latin typeface="Calibri" charset="0"/>
                <a:ea typeface="ＭＳ Ｐゴシック" charset="0"/>
              </a:rPr>
              <a:t>and large </a:t>
            </a:r>
            <a:r>
              <a:rPr lang="en-US" sz="3200" b="1" dirty="0">
                <a:latin typeface="Calibri" charset="0"/>
                <a:ea typeface="ＭＳ Ｐゴシック" charset="0"/>
              </a:rPr>
              <a:t>storage capacity</a:t>
            </a:r>
            <a:r>
              <a:rPr lang="en-US" sz="3200" dirty="0">
                <a:latin typeface="Calibri" charset="0"/>
                <a:ea typeface="ＭＳ Ｐゴシック" charset="0"/>
              </a:rPr>
              <a:t>.</a:t>
            </a:r>
          </a:p>
          <a:p>
            <a:r>
              <a:rPr lang="en-US" sz="3200" dirty="0">
                <a:latin typeface="Calibri" charset="0"/>
                <a:ea typeface="ＭＳ Ｐゴシック" charset="0"/>
              </a:rPr>
              <a:t>The use of QR Codes is </a:t>
            </a:r>
            <a:r>
              <a:rPr lang="en-US" sz="3200" b="1" dirty="0">
                <a:latin typeface="Calibri" charset="0"/>
                <a:ea typeface="ＭＳ Ｐゴシック" charset="0"/>
              </a:rPr>
              <a:t>free of any license</a:t>
            </a:r>
            <a:r>
              <a:rPr lang="en-US" sz="3200" dirty="0">
                <a:latin typeface="Calibri" charset="0"/>
                <a:ea typeface="ＭＳ Ｐゴシック" charset="0"/>
              </a:rPr>
              <a:t>.</a:t>
            </a:r>
          </a:p>
          <a:p>
            <a:r>
              <a:rPr lang="en-US" sz="3200" dirty="0">
                <a:latin typeface="Calibri" charset="0"/>
                <a:ea typeface="ＭＳ Ｐゴシック" charset="0"/>
              </a:rPr>
              <a:t>The QR Code is </a:t>
            </a:r>
            <a:r>
              <a:rPr lang="en-US" sz="3200" b="1" dirty="0">
                <a:latin typeface="Calibri" charset="0"/>
                <a:ea typeface="ＭＳ Ｐゴシック" charset="0"/>
              </a:rPr>
              <a:t>clearly defined </a:t>
            </a:r>
            <a:r>
              <a:rPr lang="en-US" sz="3200" dirty="0">
                <a:latin typeface="Calibri" charset="0"/>
                <a:ea typeface="ＭＳ Ｐゴシック" charset="0"/>
              </a:rPr>
              <a:t>and published as an ISO standard.</a:t>
            </a:r>
          </a:p>
          <a:p>
            <a:r>
              <a:rPr lang="en-US" sz="3200" dirty="0">
                <a:latin typeface="Calibri" charset="0"/>
                <a:ea typeface="ＭＳ Ｐゴシック" charset="0"/>
              </a:rPr>
              <a:t>Invented in Japan by the Toyota subsidiary Denso Wave in </a:t>
            </a:r>
            <a:r>
              <a:rPr lang="en-US" sz="3200" b="1" dirty="0">
                <a:latin typeface="Calibri" charset="0"/>
                <a:ea typeface="ＭＳ Ｐゴシック" charset="0"/>
              </a:rPr>
              <a:t>1994</a:t>
            </a:r>
            <a:r>
              <a:rPr lang="en-US" sz="3200" dirty="0">
                <a:latin typeface="Calibri" charset="0"/>
                <a:ea typeface="ＭＳ Ｐゴシック" charset="0"/>
              </a:rPr>
              <a:t>.</a:t>
            </a:r>
          </a:p>
        </p:txBody>
      </p:sp>
      <p:pic>
        <p:nvPicPr>
          <p:cNvPr id="7" name="Picture 9" descr="O-L-000014k.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5776" y="0"/>
            <a:ext cx="2582862"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QR Code (Wikipedia entry).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61722" y="98770"/>
            <a:ext cx="1768926" cy="166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290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5" descr="d91e8253-0ac1-4681-ac69-e50070af86a2.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2475" y="2319338"/>
            <a:ext cx="9842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0" name="Picture 3" descr="d91e8253-0ac1-4681-ac69-e50070af86a2 (digitazatio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 y="0"/>
            <a:ext cx="5603875" cy="759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7" descr="d91e8253-0ac1-4681-ac69-e50070af86a2 (1).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03887" y="0"/>
            <a:ext cx="5084763" cy="537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91e8253-0ac1-4681-ac69-e50070af86a2, O-L-000015_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3887" y="4489450"/>
            <a:ext cx="5084763" cy="3073400"/>
          </a:xfrm>
          <a:prstGeom prst="rect">
            <a:avLst/>
          </a:prstGeom>
          <a:ln>
            <a:solidFill>
              <a:schemeClr val="bg1">
                <a:lumMod val="50000"/>
              </a:schemeClr>
            </a:solidFill>
          </a:ln>
        </p:spPr>
      </p:pic>
      <p:sp>
        <p:nvSpPr>
          <p:cNvPr id="2" name="Rectangle 1"/>
          <p:cNvSpPr/>
          <p:nvPr/>
        </p:nvSpPr>
        <p:spPr>
          <a:xfrm>
            <a:off x="72639" y="67825"/>
            <a:ext cx="5388155" cy="308170"/>
          </a:xfrm>
          <a:prstGeom prst="rect">
            <a:avLst/>
          </a:prstGeom>
        </p:spPr>
        <p:txBody>
          <a:bodyPr wrap="square" lIns="91832" tIns="45915" rIns="91832" bIns="45915">
            <a:spAutoFit/>
          </a:bodyPr>
          <a:lstStyle/>
          <a:p>
            <a:pPr defTabSz="521331">
              <a:spcBef>
                <a:spcPct val="30000"/>
              </a:spcBef>
              <a:defRPr/>
            </a:pPr>
            <a:r>
              <a:rPr lang="en-US" sz="1400" dirty="0">
                <a:effectLst>
                  <a:glow rad="101600">
                    <a:schemeClr val="bg1">
                      <a:alpha val="75000"/>
                    </a:schemeClr>
                  </a:glow>
                </a:effectLst>
              </a:rPr>
              <a:t>http://purl.org/nhmuio/id/d91e8253-0ac1-4681-ac69-e50070af86a2</a:t>
            </a:r>
            <a:endParaRPr lang="hu-HU" sz="1400" dirty="0">
              <a:effectLst>
                <a:glow rad="101600">
                  <a:schemeClr val="bg1">
                    <a:alpha val="75000"/>
                  </a:schemeClr>
                </a:glow>
              </a:effectLst>
            </a:endParaRPr>
          </a:p>
        </p:txBody>
      </p:sp>
      <p:sp>
        <p:nvSpPr>
          <p:cNvPr id="7" name="Oval 6"/>
          <p:cNvSpPr/>
          <p:nvPr/>
        </p:nvSpPr>
        <p:spPr>
          <a:xfrm>
            <a:off x="1725617" y="6480210"/>
            <a:ext cx="869951" cy="788987"/>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lIns="91832" tIns="45915" rIns="91832" bIns="45915" anchor="ctr"/>
          <a:lstStyle/>
          <a:p>
            <a:pPr algn="ctr" defTabSz="521331">
              <a:defRPr/>
            </a:pPr>
            <a:endParaRPr lang="en-US"/>
          </a:p>
        </p:txBody>
      </p:sp>
      <p:sp>
        <p:nvSpPr>
          <p:cNvPr id="8" name="Oval 7"/>
          <p:cNvSpPr/>
          <p:nvPr/>
        </p:nvSpPr>
        <p:spPr>
          <a:xfrm>
            <a:off x="6340482" y="2575985"/>
            <a:ext cx="869951" cy="788987"/>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lIns="91832" tIns="45915" rIns="91832" bIns="45915" anchor="ctr"/>
          <a:lstStyle/>
          <a:p>
            <a:pPr algn="ctr" defTabSz="521331">
              <a:defRPr/>
            </a:pPr>
            <a:endParaRPr lang="en-US"/>
          </a:p>
        </p:txBody>
      </p:sp>
    </p:spTree>
    <p:extLst>
      <p:ext uri="{BB962C8B-B14F-4D97-AF65-F5344CB8AC3E}">
        <p14:creationId xmlns:p14="http://schemas.microsoft.com/office/powerpoint/2010/main" val="2848459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descr="IMG_209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4795" y="0"/>
            <a:ext cx="5543856" cy="758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4" name="Picture 1" descr="NHM_symbol_gronn cut.gif"/>
          <p:cNvPicPr>
            <a:picLocks noChangeAspect="1"/>
          </p:cNvPicPr>
          <p:nvPr/>
        </p:nvPicPr>
        <p:blipFill>
          <a:blip r:embed="rId4">
            <a:alphaModFix amt="50000"/>
            <a:extLst>
              <a:ext uri="{28A0092B-C50C-407E-A947-70E740481C1C}">
                <a14:useLocalDpi xmlns:a14="http://schemas.microsoft.com/office/drawing/2010/main"/>
              </a:ext>
            </a:extLst>
          </a:blip>
          <a:srcRect/>
          <a:stretch>
            <a:fillRect/>
          </a:stretch>
        </p:blipFill>
        <p:spPr bwMode="auto">
          <a:xfrm>
            <a:off x="125422" y="4019559"/>
            <a:ext cx="3552826"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 descr="iPhone QRCode.jpg"/>
          <p:cNvPicPr>
            <a:picLocks noChangeAspect="1"/>
          </p:cNvPicPr>
          <p:nvPr/>
        </p:nvPicPr>
        <p:blipFill>
          <a:blip r:embed="rId5" cstate="email">
            <a:alphaModFix amt="80000"/>
            <a:extLst>
              <a:ext uri="{28A0092B-C50C-407E-A947-70E740481C1C}">
                <a14:useLocalDpi xmlns:a14="http://schemas.microsoft.com/office/drawing/2010/main"/>
              </a:ext>
            </a:extLst>
          </a:blip>
          <a:srcRect/>
          <a:stretch>
            <a:fillRect/>
          </a:stretch>
        </p:blipFill>
        <p:spPr bwMode="auto">
          <a:xfrm>
            <a:off x="1810952" y="4542231"/>
            <a:ext cx="2865011" cy="2896670"/>
          </a:xfrm>
          <a:prstGeom prst="rect">
            <a:avLst/>
          </a:prstGeom>
          <a:ln>
            <a:noFill/>
          </a:ln>
          <a:effectLst>
            <a:softEdge rad="112500"/>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79989" y="127135"/>
            <a:ext cx="4732042" cy="4329827"/>
          </a:xfrm>
          <a:prstGeom prst="rect">
            <a:avLst/>
          </a:prstGeom>
        </p:spPr>
        <p:txBody>
          <a:bodyPr wrap="square" lIns="104825" tIns="52413" rIns="104825" bIns="52413">
            <a:spAutoFit/>
          </a:bodyPr>
          <a:lstStyle/>
          <a:p>
            <a:pPr defTabSz="522309">
              <a:defRPr/>
            </a:pPr>
            <a:r>
              <a:rPr lang="en-US" sz="2800" dirty="0"/>
              <a:t>UUID QR codes for museum objects at NHM-UiO provides:</a:t>
            </a:r>
          </a:p>
          <a:p>
            <a:pPr defTabSz="522309">
              <a:defRPr/>
            </a:pPr>
            <a:endParaRPr lang="en-US" sz="2300" dirty="0"/>
          </a:p>
          <a:p>
            <a:pPr marL="327580" indent="-327580" defTabSz="522309">
              <a:spcAft>
                <a:spcPts val="689"/>
              </a:spcAft>
              <a:buFont typeface="Arial"/>
              <a:buChar char="•"/>
              <a:defRPr/>
            </a:pPr>
            <a:r>
              <a:rPr lang="en-US" sz="2300" b="1" dirty="0"/>
              <a:t>Machine-readable </a:t>
            </a:r>
            <a:r>
              <a:rPr lang="en-US" sz="2300" b="1" dirty="0" smtClean="0"/>
              <a:t>identifiers</a:t>
            </a:r>
            <a:r>
              <a:rPr lang="en-US" sz="2300" dirty="0"/>
              <a:t> </a:t>
            </a:r>
            <a:r>
              <a:rPr lang="en-US" sz="2300" dirty="0" smtClean="0"/>
              <a:t>(using a simple smart phone - or a barcode reader)</a:t>
            </a:r>
            <a:endParaRPr lang="en-US" sz="2300" dirty="0"/>
          </a:p>
          <a:p>
            <a:pPr marL="327580" indent="-327580" defTabSz="522309">
              <a:spcAft>
                <a:spcPts val="689"/>
              </a:spcAft>
              <a:buFont typeface="Arial"/>
              <a:buChar char="•"/>
              <a:defRPr/>
            </a:pPr>
            <a:r>
              <a:rPr lang="en-US" sz="2300" dirty="0"/>
              <a:t>Allows for new and efficient </a:t>
            </a:r>
            <a:r>
              <a:rPr lang="en-US" sz="2300" b="1" dirty="0"/>
              <a:t>workflows</a:t>
            </a:r>
            <a:r>
              <a:rPr lang="en-US" sz="2300" dirty="0"/>
              <a:t> for collection management.</a:t>
            </a:r>
          </a:p>
          <a:p>
            <a:pPr marL="327580" indent="-327580" defTabSz="522309">
              <a:spcAft>
                <a:spcPts val="689"/>
              </a:spcAft>
              <a:buFont typeface="Arial"/>
              <a:buChar char="•"/>
              <a:defRPr/>
            </a:pPr>
            <a:r>
              <a:rPr lang="en-US" sz="2300" dirty="0"/>
              <a:t>Deployment for </a:t>
            </a:r>
            <a:r>
              <a:rPr lang="en-US" sz="2300" b="1" dirty="0"/>
              <a:t>stable identifiers </a:t>
            </a:r>
            <a:r>
              <a:rPr lang="en-US" sz="2300" dirty="0"/>
              <a:t>appropriate for data-basing.</a:t>
            </a:r>
          </a:p>
        </p:txBody>
      </p:sp>
    </p:spTree>
    <p:extLst>
      <p:ext uri="{BB962C8B-B14F-4D97-AF65-F5344CB8AC3E}">
        <p14:creationId xmlns:p14="http://schemas.microsoft.com/office/powerpoint/2010/main" val="2065305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IMG_034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 y="3724986"/>
            <a:ext cx="5250926" cy="383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5" descr="IMG_034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0927" y="3724986"/>
            <a:ext cx="5437712" cy="383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5795576" y="4896106"/>
            <a:ext cx="578995" cy="545509"/>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8069" name="Picture 14" descr="IMG_033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0927" y="0"/>
            <a:ext cx="54377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G_0337.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 y="-7580"/>
            <a:ext cx="5250926" cy="396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1" descr="digitarium_en.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70396" y="3625813"/>
            <a:ext cx="2561069" cy="6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11690" y="1027217"/>
            <a:ext cx="578995" cy="545509"/>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2312659" y="1725123"/>
            <a:ext cx="578995" cy="545509"/>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3202038" y="2355295"/>
            <a:ext cx="578995" cy="545509"/>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2912633" y="143726"/>
            <a:ext cx="5800436" cy="707886"/>
          </a:xfrm>
          <a:prstGeom prst="rect">
            <a:avLst/>
          </a:prstGeom>
        </p:spPr>
        <p:txBody>
          <a:bodyPr wrap="none">
            <a:spAutoFit/>
          </a:bodyPr>
          <a:lstStyle/>
          <a:p>
            <a:pPr>
              <a:defRPr/>
            </a:pPr>
            <a:r>
              <a:rPr lang="en-US" sz="4000" dirty="0" smtClean="0">
                <a:effectLst>
                  <a:glow rad="101600">
                    <a:schemeClr val="bg1">
                      <a:alpha val="75000"/>
                    </a:schemeClr>
                  </a:glow>
                </a:effectLst>
              </a:rPr>
              <a:t>Efficient workflow routines</a:t>
            </a:r>
            <a:endParaRPr lang="en-US" sz="4000" dirty="0"/>
          </a:p>
        </p:txBody>
      </p:sp>
    </p:spTree>
    <p:extLst>
      <p:ext uri="{BB962C8B-B14F-4D97-AF65-F5344CB8AC3E}">
        <p14:creationId xmlns:p14="http://schemas.microsoft.com/office/powerpoint/2010/main" val="3766494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4 at 15.29.39 .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154671" cy="7562850"/>
          </a:xfrm>
          <a:prstGeom prst="rect">
            <a:avLst/>
          </a:prstGeom>
        </p:spPr>
      </p:pic>
      <p:pic>
        <p:nvPicPr>
          <p:cNvPr id="2" name="Picture 1" descr="Screen Shot 2014-04-03 at 14.02.53 .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4679" y="0"/>
            <a:ext cx="9533967" cy="7562850"/>
          </a:xfrm>
          <a:prstGeom prst="rect">
            <a:avLst/>
          </a:prstGeom>
        </p:spPr>
      </p:pic>
      <p:sp>
        <p:nvSpPr>
          <p:cNvPr id="3" name="Rectangle 2"/>
          <p:cNvSpPr/>
          <p:nvPr/>
        </p:nvSpPr>
        <p:spPr>
          <a:xfrm rot="16200000">
            <a:off x="-1758228" y="3443768"/>
            <a:ext cx="4664838" cy="675325"/>
          </a:xfrm>
          <a:prstGeom prst="rect">
            <a:avLst/>
          </a:prstGeom>
        </p:spPr>
        <p:txBody>
          <a:bodyPr wrap="none" lIns="104911" tIns="52457" rIns="104911" bIns="52457">
            <a:spAutoFit/>
          </a:bodyPr>
          <a:lstStyle/>
          <a:p>
            <a:r>
              <a:rPr lang="en-US" sz="3700" dirty="0">
                <a:solidFill>
                  <a:srgbClr val="FFFFFF"/>
                </a:solidFill>
              </a:rPr>
              <a:t>http:/</a:t>
            </a:r>
            <a:r>
              <a:rPr lang="en-US" sz="3700" dirty="0" smtClean="0">
                <a:solidFill>
                  <a:srgbClr val="FFFFFF"/>
                </a:solidFill>
              </a:rPr>
              <a:t>/</a:t>
            </a:r>
            <a:r>
              <a:rPr lang="en-US" sz="3700" dirty="0" err="1" smtClean="0">
                <a:solidFill>
                  <a:srgbClr val="FFFFFF"/>
                </a:solidFill>
              </a:rPr>
              <a:t>gbif.no</a:t>
            </a:r>
            <a:r>
              <a:rPr lang="en-US" sz="3700" dirty="0">
                <a:solidFill>
                  <a:srgbClr val="FFFFFF"/>
                </a:solidFill>
              </a:rPr>
              <a:t>/dugnad</a:t>
            </a:r>
            <a:r>
              <a:rPr lang="en-US" sz="3700" dirty="0" smtClean="0">
                <a:solidFill>
                  <a:srgbClr val="FFFFFF"/>
                </a:solidFill>
              </a:rPr>
              <a:t>/</a:t>
            </a:r>
            <a:endParaRPr lang="en-US" sz="3700" dirty="0">
              <a:solidFill>
                <a:srgbClr val="FFFFFF"/>
              </a:solidFill>
            </a:endParaRPr>
          </a:p>
        </p:txBody>
      </p:sp>
    </p:spTree>
    <p:extLst>
      <p:ext uri="{BB962C8B-B14F-4D97-AF65-F5344CB8AC3E}">
        <p14:creationId xmlns:p14="http://schemas.microsoft.com/office/powerpoint/2010/main" val="1755563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125413" y="4019560"/>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4433" y="526458"/>
            <a:ext cx="4911915" cy="823794"/>
          </a:xfrm>
          <a:extLst/>
        </p:spPr>
        <p:txBody>
          <a:bodyPr/>
          <a:lstStyle/>
          <a:p>
            <a:pPr defTabSz="520532">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Data </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paper</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endParaRPr>
          </a:p>
        </p:txBody>
      </p:sp>
      <p:sp>
        <p:nvSpPr>
          <p:cNvPr id="91139" name="Content Placeholder 2"/>
          <p:cNvSpPr>
            <a:spLocks noGrp="1"/>
          </p:cNvSpPr>
          <p:nvPr>
            <p:ph idx="1"/>
          </p:nvPr>
        </p:nvSpPr>
        <p:spPr>
          <a:xfrm>
            <a:off x="404817" y="2407324"/>
            <a:ext cx="7673975" cy="4598813"/>
          </a:xfrm>
        </p:spPr>
        <p:txBody>
          <a:bodyPr>
            <a:noAutofit/>
          </a:bodyPr>
          <a:lstStyle/>
          <a:p>
            <a:r>
              <a:rPr lang="en-US" sz="2800" i="1" dirty="0">
                <a:latin typeface="Calibri" charset="0"/>
                <a:ea typeface="ＭＳ Ｐゴシック" charset="0"/>
              </a:rPr>
              <a:t>Peer review </a:t>
            </a:r>
            <a:r>
              <a:rPr lang="en-US" sz="2800" dirty="0">
                <a:latin typeface="Calibri" charset="0"/>
                <a:ea typeface="ＭＳ Ｐゴシック" charset="0"/>
              </a:rPr>
              <a:t>option for biodiversity </a:t>
            </a:r>
            <a:r>
              <a:rPr lang="en-US" sz="2800" dirty="0" smtClean="0">
                <a:latin typeface="Calibri" charset="0"/>
                <a:ea typeface="ＭＳ Ｐゴシック" charset="0"/>
              </a:rPr>
              <a:t>data sets.</a:t>
            </a:r>
            <a:endParaRPr lang="en-US" sz="2800" dirty="0">
              <a:latin typeface="Calibri" charset="0"/>
              <a:ea typeface="ＭＳ Ｐゴシック" charset="0"/>
            </a:endParaRPr>
          </a:p>
          <a:p>
            <a:r>
              <a:rPr lang="en-US" sz="2800" dirty="0">
                <a:latin typeface="Calibri" charset="0"/>
                <a:ea typeface="ＭＳ Ｐゴシック" charset="0"/>
              </a:rPr>
              <a:t>Authors get scientific </a:t>
            </a:r>
            <a:r>
              <a:rPr lang="en-US" sz="2800" b="1" dirty="0">
                <a:latin typeface="Calibri" charset="0"/>
                <a:ea typeface="ＭＳ Ｐゴシック" charset="0"/>
              </a:rPr>
              <a:t>credit</a:t>
            </a:r>
            <a:r>
              <a:rPr lang="en-US" sz="2800" dirty="0">
                <a:latin typeface="Calibri" charset="0"/>
                <a:ea typeface="ＭＳ Ｐゴシック" charset="0"/>
              </a:rPr>
              <a:t> for data publication.</a:t>
            </a:r>
          </a:p>
          <a:p>
            <a:r>
              <a:rPr lang="en-US" sz="2800" dirty="0">
                <a:latin typeface="Calibri" charset="0"/>
                <a:ea typeface="ＭＳ Ｐゴシック" charset="0"/>
              </a:rPr>
              <a:t>Meeting concerns over </a:t>
            </a:r>
            <a:r>
              <a:rPr lang="en-US" sz="2800" b="1" dirty="0">
                <a:latin typeface="Calibri" charset="0"/>
                <a:ea typeface="ＭＳ Ｐゴシック" charset="0"/>
              </a:rPr>
              <a:t>data quality</a:t>
            </a:r>
            <a:r>
              <a:rPr lang="en-US" sz="2800" dirty="0">
                <a:latin typeface="Calibri" charset="0"/>
                <a:ea typeface="ＭＳ Ｐゴシック" charset="0"/>
              </a:rPr>
              <a:t>.</a:t>
            </a:r>
          </a:p>
          <a:p>
            <a:r>
              <a:rPr lang="en-US" sz="2800" dirty="0">
                <a:latin typeface="Calibri" charset="0"/>
                <a:ea typeface="ＭＳ Ｐゴシック" charset="0"/>
              </a:rPr>
              <a:t>Meeting concerns over </a:t>
            </a:r>
            <a:r>
              <a:rPr lang="en-US" sz="2800" b="1" dirty="0">
                <a:latin typeface="Calibri" charset="0"/>
                <a:ea typeface="ＭＳ Ｐゴシック" charset="0"/>
              </a:rPr>
              <a:t>data citation </a:t>
            </a:r>
            <a:r>
              <a:rPr lang="en-US" sz="2800" dirty="0">
                <a:latin typeface="Calibri" charset="0"/>
                <a:ea typeface="ＭＳ Ｐゴシック" charset="0"/>
              </a:rPr>
              <a:t>mechanism.</a:t>
            </a:r>
          </a:p>
          <a:p>
            <a:endParaRPr lang="en-US" sz="2800" dirty="0">
              <a:latin typeface="Calibri" charset="0"/>
              <a:ea typeface="ＭＳ Ｐゴシック" charset="0"/>
            </a:endParaRPr>
          </a:p>
          <a:p>
            <a:r>
              <a:rPr lang="en-US" sz="2800" i="1" dirty="0">
                <a:latin typeface="Calibri" charset="0"/>
                <a:ea typeface="ＭＳ Ｐゴシック" charset="0"/>
              </a:rPr>
              <a:t>Towards</a:t>
            </a:r>
            <a:r>
              <a:rPr lang="en-US" sz="2800" dirty="0">
                <a:latin typeface="Calibri" charset="0"/>
                <a:ea typeface="ＭＳ Ｐゴシック" charset="0"/>
              </a:rPr>
              <a:t> </a:t>
            </a:r>
            <a:r>
              <a:rPr lang="en-US" sz="2800" dirty="0">
                <a:latin typeface="Calibri" charset="0"/>
                <a:ea typeface="ＭＳ Ｐゴシック" charset="0"/>
                <a:sym typeface="Wingdings" charset="0"/>
              </a:rPr>
              <a:t> </a:t>
            </a:r>
            <a:r>
              <a:rPr lang="en-US" sz="2800" dirty="0">
                <a:latin typeface="Calibri" charset="0"/>
                <a:ea typeface="ＭＳ Ｐゴシック" charset="0"/>
              </a:rPr>
              <a:t>Each data set published through GBIF accompanied by a </a:t>
            </a:r>
            <a:r>
              <a:rPr lang="en-US" sz="2800" b="1" dirty="0">
                <a:latin typeface="Calibri" charset="0"/>
                <a:ea typeface="ＭＳ Ｐゴシック" charset="0"/>
              </a:rPr>
              <a:t>data paper</a:t>
            </a:r>
            <a:r>
              <a:rPr lang="en-US" sz="2800" dirty="0">
                <a:latin typeface="Calibri" charset="0"/>
                <a:ea typeface="ＭＳ Ｐゴシック" charset="0"/>
              </a:rPr>
              <a:t>…?</a:t>
            </a:r>
          </a:p>
        </p:txBody>
      </p:sp>
      <p:pic>
        <p:nvPicPr>
          <p:cNvPr id="91141" name="Picture 5" descr="frog.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64527" y="1138534"/>
            <a:ext cx="2258376" cy="34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ENSOFT Biodiversity Data Journal (BDJ).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5803" y="395093"/>
            <a:ext cx="6980117" cy="1677625"/>
          </a:xfrm>
          <a:prstGeom prst="rect">
            <a:avLst/>
          </a:prstGeom>
          <a:noFill/>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rot="20316906">
            <a:off x="5982346" y="5658248"/>
            <a:ext cx="43624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solidFill>
                  <a:srgbClr val="0000FF"/>
                </a:solidFill>
              </a:rPr>
              <a:t>Data set identifier</a:t>
            </a:r>
          </a:p>
          <a:p>
            <a:r>
              <a:rPr lang="en-US" sz="3200" dirty="0" smtClean="0">
                <a:solidFill>
                  <a:srgbClr val="0000FF"/>
                </a:solidFill>
              </a:rPr>
              <a:t>DOI </a:t>
            </a:r>
            <a:r>
              <a:rPr lang="en-US" sz="3200" dirty="0" smtClean="0">
                <a:solidFill>
                  <a:srgbClr val="0000FF"/>
                </a:solidFill>
                <a:sym typeface="Wingdings"/>
              </a:rPr>
              <a:t> </a:t>
            </a:r>
            <a:r>
              <a:rPr lang="en-US" sz="3200" dirty="0" err="1" smtClean="0">
                <a:solidFill>
                  <a:srgbClr val="0000FF"/>
                </a:solidFill>
              </a:rPr>
              <a:t>dwc:datasetID</a:t>
            </a:r>
            <a:r>
              <a:rPr lang="en-US" sz="3200" dirty="0" smtClean="0">
                <a:solidFill>
                  <a:srgbClr val="0000FF"/>
                </a:solidFill>
              </a:rPr>
              <a:t> …?</a:t>
            </a:r>
            <a:endParaRPr lang="en-US" sz="3200" dirty="0">
              <a:solidFill>
                <a:srgbClr val="0000FF"/>
              </a:solidFill>
            </a:endParaRPr>
          </a:p>
        </p:txBody>
      </p:sp>
    </p:spTree>
    <p:extLst>
      <p:ext uri="{BB962C8B-B14F-4D97-AF65-F5344CB8AC3E}">
        <p14:creationId xmlns:p14="http://schemas.microsoft.com/office/powerpoint/2010/main" val="2610028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6" y="119622"/>
            <a:ext cx="9619774" cy="1260475"/>
          </a:xfrm>
        </p:spPr>
        <p:txBody>
          <a:bodyPr/>
          <a:lstStyle/>
          <a:p>
            <a:r>
              <a:rPr lang="en-US" dirty="0" smtClean="0"/>
              <a:t>Name ambiguity: George</a:t>
            </a:r>
            <a:endParaRPr lang="en-US" dirty="0"/>
          </a:p>
        </p:txBody>
      </p:sp>
      <p:pic>
        <p:nvPicPr>
          <p:cNvPr id="4" name="Picture 3" descr="imag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6750" y="4125517"/>
            <a:ext cx="1271950" cy="191379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346" y="4165410"/>
            <a:ext cx="1296362" cy="194027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49103" y="2843010"/>
            <a:ext cx="1435354" cy="1933703"/>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5708" y="4173336"/>
            <a:ext cx="1511411" cy="1827570"/>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18168" y="5672949"/>
            <a:ext cx="1424634" cy="1529410"/>
          </a:xfrm>
          <a:prstGeom prst="rect">
            <a:avLst/>
          </a:prstGeom>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20111" y="1332582"/>
            <a:ext cx="2015243" cy="1425337"/>
          </a:xfrm>
          <a:prstGeom prst="rect">
            <a:avLst/>
          </a:prstGeom>
        </p:spPr>
      </p:pic>
      <p:pic>
        <p:nvPicPr>
          <p:cNvPr id="18" name="Pictur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9345" y="1583880"/>
            <a:ext cx="2327229" cy="2428321"/>
          </a:xfrm>
          <a:prstGeom prst="rect">
            <a:avLst/>
          </a:prstGeom>
        </p:spPr>
      </p:pic>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111" y="1885335"/>
            <a:ext cx="1553613" cy="2183400"/>
          </a:xfrm>
          <a:prstGeom prst="rect">
            <a:avLst/>
          </a:prstGeom>
        </p:spPr>
      </p:pic>
      <p:pic>
        <p:nvPicPr>
          <p:cNvPr id="20" name="Picture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39101" y="4173336"/>
            <a:ext cx="1403700" cy="1418294"/>
          </a:xfrm>
          <a:prstGeom prst="rect">
            <a:avLst/>
          </a:prstGeom>
        </p:spPr>
      </p:pic>
      <p:pic>
        <p:nvPicPr>
          <p:cNvPr id="21" name="Picture 2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81128" y="4845998"/>
            <a:ext cx="1399266" cy="1491265"/>
          </a:xfrm>
          <a:prstGeom prst="rect">
            <a:avLst/>
          </a:prstGeom>
        </p:spPr>
      </p:pic>
      <p:pic>
        <p:nvPicPr>
          <p:cNvPr id="22" name="Picture 2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31458" y="4247031"/>
            <a:ext cx="1337505" cy="2055781"/>
          </a:xfrm>
          <a:prstGeom prst="rect">
            <a:avLst/>
          </a:prstGeom>
        </p:spPr>
      </p:pic>
      <p:pic>
        <p:nvPicPr>
          <p:cNvPr id="23" name="Picture 2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702039" y="4126255"/>
            <a:ext cx="965338" cy="1556534"/>
          </a:xfrm>
          <a:prstGeom prst="rect">
            <a:avLst/>
          </a:prstGeom>
        </p:spPr>
      </p:pic>
      <p:pic>
        <p:nvPicPr>
          <p:cNvPr id="24" name="Picture 2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02039" y="5715752"/>
            <a:ext cx="928382" cy="1392620"/>
          </a:xfrm>
          <a:prstGeom prst="rect">
            <a:avLst/>
          </a:prstGeom>
        </p:spPr>
      </p:pic>
      <p:pic>
        <p:nvPicPr>
          <p:cNvPr id="25" name="Picture 2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480783" y="6064848"/>
            <a:ext cx="1246336" cy="1427970"/>
          </a:xfrm>
          <a:prstGeom prst="rect">
            <a:avLst/>
          </a:prstGeom>
        </p:spPr>
      </p:pic>
      <p:pic>
        <p:nvPicPr>
          <p:cNvPr id="26" name="Picture 2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34436" y="6092723"/>
            <a:ext cx="924413" cy="1301331"/>
          </a:xfrm>
          <a:prstGeom prst="rect">
            <a:avLst/>
          </a:prstGeom>
        </p:spPr>
      </p:pic>
      <p:pic>
        <p:nvPicPr>
          <p:cNvPr id="27" name="Picture 2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240646" y="6450880"/>
            <a:ext cx="1376600" cy="927820"/>
          </a:xfrm>
          <a:prstGeom prst="rect">
            <a:avLst/>
          </a:prstGeom>
        </p:spPr>
      </p:pic>
      <p:pic>
        <p:nvPicPr>
          <p:cNvPr id="28" name="Picture 2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737429" y="6104995"/>
            <a:ext cx="1598890" cy="1077143"/>
          </a:xfrm>
          <a:prstGeom prst="rect">
            <a:avLst/>
          </a:prstGeom>
        </p:spPr>
      </p:pic>
      <p:pic>
        <p:nvPicPr>
          <p:cNvPr id="29" name="Picture 28"/>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5795216" y="1332582"/>
            <a:ext cx="2550785" cy="1075104"/>
          </a:xfrm>
          <a:prstGeom prst="rect">
            <a:avLst/>
          </a:prstGeom>
        </p:spPr>
      </p:pic>
      <p:pic>
        <p:nvPicPr>
          <p:cNvPr id="11" name="Picture 10"/>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685905" y="2513507"/>
            <a:ext cx="1962944" cy="1487514"/>
          </a:xfrm>
          <a:prstGeom prst="rect">
            <a:avLst/>
          </a:prstGeom>
        </p:spPr>
      </p:pic>
      <p:pic>
        <p:nvPicPr>
          <p:cNvPr id="8" name="Picture 7"/>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831265" y="2798040"/>
            <a:ext cx="2007879" cy="1217252"/>
          </a:xfrm>
          <a:prstGeom prst="rect">
            <a:avLst/>
          </a:prstGeom>
        </p:spPr>
      </p:pic>
      <p:pic>
        <p:nvPicPr>
          <p:cNvPr id="30" name="Picture 2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808493" y="6450880"/>
            <a:ext cx="1584057" cy="960316"/>
          </a:xfrm>
          <a:prstGeom prst="rect">
            <a:avLst/>
          </a:prstGeom>
        </p:spPr>
      </p:pic>
    </p:spTree>
    <p:extLst>
      <p:ext uri="{BB962C8B-B14F-4D97-AF65-F5344CB8AC3E}">
        <p14:creationId xmlns:p14="http://schemas.microsoft.com/office/powerpoint/2010/main" val="324947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6" y="526458"/>
            <a:ext cx="7847938" cy="823794"/>
          </a:xfrm>
          <a:extLst/>
        </p:spPr>
        <p:txBody>
          <a:bodyPr/>
          <a:lstStyle/>
          <a:p>
            <a:pPr defTabSz="520532">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Biodiversity Data Journal</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endParaRPr>
          </a:p>
        </p:txBody>
      </p:sp>
      <p:pic>
        <p:nvPicPr>
          <p:cNvPr id="95234" name="Picture 3" descr="Screen Shot 2013-10-20 at 11.27.30 .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 y="0"/>
            <a:ext cx="106886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0676" y="4133860"/>
            <a:ext cx="4645025" cy="3154363"/>
          </a:xfrm>
          <a:prstGeom prst="rect">
            <a:avLst/>
          </a:prstGeom>
        </p:spPr>
        <p:txBody>
          <a:bodyPr>
            <a:spAutoFit/>
          </a:bodyPr>
          <a:lstStyle/>
          <a:p>
            <a:pPr>
              <a:defRPr/>
            </a:pPr>
            <a:r>
              <a:rPr lang="en-US" sz="2800" dirty="0">
                <a:latin typeface="Calibri" charset="0"/>
              </a:rPr>
              <a:t>Why publish your data</a:t>
            </a:r>
          </a:p>
          <a:p>
            <a:pPr>
              <a:defRPr/>
            </a:pPr>
            <a:endParaRPr lang="en-US" sz="1000" dirty="0">
              <a:latin typeface="Calibri" charset="0"/>
            </a:endParaRPr>
          </a:p>
          <a:p>
            <a:pPr marL="285750" indent="-285750">
              <a:buFont typeface="Arial"/>
              <a:buChar char="•"/>
              <a:defRPr/>
            </a:pPr>
            <a:r>
              <a:rPr lang="en-US" sz="2000" dirty="0">
                <a:latin typeface="Calibri" charset="0"/>
              </a:rPr>
              <a:t>Citable publication</a:t>
            </a:r>
          </a:p>
          <a:p>
            <a:pPr marL="285750" indent="-285750">
              <a:buFont typeface="Arial"/>
              <a:buChar char="•"/>
              <a:defRPr/>
            </a:pPr>
            <a:r>
              <a:rPr lang="en-US" sz="2000" dirty="0">
                <a:latin typeface="Calibri" charset="0"/>
              </a:rPr>
              <a:t>Establish scientific priority</a:t>
            </a:r>
          </a:p>
          <a:p>
            <a:pPr marL="285750" indent="-285750">
              <a:buFont typeface="Arial"/>
              <a:buChar char="•"/>
              <a:defRPr/>
            </a:pPr>
            <a:r>
              <a:rPr lang="en-US" sz="2000" dirty="0">
                <a:latin typeface="Calibri" charset="0"/>
              </a:rPr>
              <a:t>Increase collaboration</a:t>
            </a:r>
          </a:p>
          <a:p>
            <a:pPr marL="285750" indent="-285750">
              <a:buFont typeface="Arial"/>
              <a:buChar char="•"/>
              <a:defRPr/>
            </a:pPr>
            <a:r>
              <a:rPr lang="en-US" sz="2000" dirty="0">
                <a:latin typeface="Calibri" charset="0"/>
              </a:rPr>
              <a:t>Link data to bigger network</a:t>
            </a:r>
          </a:p>
          <a:p>
            <a:pPr marL="285750" indent="-285750">
              <a:buFont typeface="Arial"/>
              <a:buChar char="•"/>
              <a:defRPr/>
            </a:pPr>
            <a:r>
              <a:rPr lang="en-US" sz="2000" dirty="0">
                <a:latin typeface="Calibri" charset="0"/>
              </a:rPr>
              <a:t>Re-use and multiply effect</a:t>
            </a:r>
          </a:p>
          <a:p>
            <a:pPr marL="285750" indent="-285750">
              <a:buFont typeface="Arial"/>
              <a:buChar char="•"/>
              <a:defRPr/>
            </a:pPr>
            <a:r>
              <a:rPr lang="en-US" sz="2000" dirty="0">
                <a:latin typeface="Calibri" charset="0"/>
              </a:rPr>
              <a:t>Respond to funding requirements</a:t>
            </a:r>
          </a:p>
          <a:p>
            <a:pPr marL="285750" indent="-285750">
              <a:buFont typeface="Arial"/>
              <a:buChar char="•"/>
              <a:defRPr/>
            </a:pPr>
            <a:endParaRPr lang="en-US" sz="2000" dirty="0">
              <a:latin typeface="Calibri" charset="0"/>
            </a:endParaRPr>
          </a:p>
          <a:p>
            <a:pPr>
              <a:defRPr/>
            </a:pPr>
            <a:r>
              <a:rPr lang="en-US" sz="2000" dirty="0">
                <a:latin typeface="Calibri" charset="0"/>
                <a:hlinkClick r:id="rId4"/>
              </a:rPr>
              <a:t>http://biodiversitydatajournal.com/</a:t>
            </a:r>
            <a:r>
              <a:rPr lang="en-US" sz="2000" dirty="0">
                <a:latin typeface="Calibri" charset="0"/>
              </a:rPr>
              <a:t> </a:t>
            </a:r>
          </a:p>
        </p:txBody>
      </p:sp>
      <p:pic>
        <p:nvPicPr>
          <p:cNvPr id="95237" name="Picture 8" descr="frog.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942178" y="2665373"/>
            <a:ext cx="236537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10" descr="logo_sfp.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516435" y="5299076"/>
            <a:ext cx="84931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11" descr="logo_vibrant.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009898" y="5357824"/>
            <a:ext cx="13620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12" descr="logo_pensoft.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909563" y="4133851"/>
            <a:ext cx="25542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Rectangle 13"/>
          <p:cNvSpPr>
            <a:spLocks noChangeArrowheads="1"/>
          </p:cNvSpPr>
          <p:nvPr/>
        </p:nvSpPr>
        <p:spPr bwMode="auto">
          <a:xfrm>
            <a:off x="4810129" y="6481762"/>
            <a:ext cx="52588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200" dirty="0">
                <a:solidFill>
                  <a:schemeClr val="tx1">
                    <a:lumMod val="50000"/>
                    <a:lumOff val="50000"/>
                  </a:schemeClr>
                </a:solidFill>
              </a:rPr>
              <a:t>Smith V, </a:t>
            </a:r>
            <a:r>
              <a:rPr lang="en-US" sz="1200" dirty="0" err="1">
                <a:solidFill>
                  <a:schemeClr val="tx1">
                    <a:lumMod val="50000"/>
                    <a:lumOff val="50000"/>
                  </a:schemeClr>
                </a:solidFill>
              </a:rPr>
              <a:t>Georgiev</a:t>
            </a:r>
            <a:r>
              <a:rPr lang="en-US" sz="1200" dirty="0">
                <a:solidFill>
                  <a:schemeClr val="tx1">
                    <a:lumMod val="50000"/>
                    <a:lumOff val="50000"/>
                  </a:schemeClr>
                </a:solidFill>
              </a:rPr>
              <a:t> T, </a:t>
            </a:r>
            <a:r>
              <a:rPr lang="en-US" sz="1200" dirty="0" err="1">
                <a:solidFill>
                  <a:schemeClr val="tx1">
                    <a:lumMod val="50000"/>
                    <a:lumOff val="50000"/>
                  </a:schemeClr>
                </a:solidFill>
              </a:rPr>
              <a:t>Stoev</a:t>
            </a:r>
            <a:r>
              <a:rPr lang="en-US" sz="1200" dirty="0">
                <a:solidFill>
                  <a:schemeClr val="tx1">
                    <a:lumMod val="50000"/>
                    <a:lumOff val="50000"/>
                  </a:schemeClr>
                </a:solidFill>
              </a:rPr>
              <a:t> P, </a:t>
            </a:r>
            <a:r>
              <a:rPr lang="en-US" sz="1200" dirty="0" err="1">
                <a:solidFill>
                  <a:schemeClr val="tx1">
                    <a:lumMod val="50000"/>
                    <a:lumOff val="50000"/>
                  </a:schemeClr>
                </a:solidFill>
              </a:rPr>
              <a:t>Biserkov</a:t>
            </a:r>
            <a:r>
              <a:rPr lang="en-US" sz="1200" dirty="0">
                <a:solidFill>
                  <a:schemeClr val="tx1">
                    <a:lumMod val="50000"/>
                    <a:lumOff val="50000"/>
                  </a:schemeClr>
                </a:solidFill>
              </a:rPr>
              <a:t> J, Miller J, Livermore L, Baker E, </a:t>
            </a:r>
            <a:r>
              <a:rPr lang="en-US" sz="1200" dirty="0" err="1">
                <a:solidFill>
                  <a:schemeClr val="tx1">
                    <a:lumMod val="50000"/>
                    <a:lumOff val="50000"/>
                  </a:schemeClr>
                </a:solidFill>
              </a:rPr>
              <a:t>Mietchen</a:t>
            </a:r>
            <a:r>
              <a:rPr lang="en-US" sz="1200" dirty="0">
                <a:solidFill>
                  <a:schemeClr val="tx1">
                    <a:lumMod val="50000"/>
                    <a:lumOff val="50000"/>
                  </a:schemeClr>
                </a:solidFill>
              </a:rPr>
              <a:t> D, </a:t>
            </a:r>
            <a:r>
              <a:rPr lang="en-US" sz="1200" dirty="0" err="1">
                <a:solidFill>
                  <a:schemeClr val="tx1">
                    <a:lumMod val="50000"/>
                    <a:lumOff val="50000"/>
                  </a:schemeClr>
                </a:solidFill>
              </a:rPr>
              <a:t>Couvreur</a:t>
            </a:r>
            <a:r>
              <a:rPr lang="en-US" sz="1200" dirty="0">
                <a:solidFill>
                  <a:schemeClr val="tx1">
                    <a:lumMod val="50000"/>
                    <a:lumOff val="50000"/>
                  </a:schemeClr>
                </a:solidFill>
              </a:rPr>
              <a:t> T, Mueller G, </a:t>
            </a:r>
            <a:r>
              <a:rPr lang="en-US" sz="1200" dirty="0" err="1">
                <a:solidFill>
                  <a:schemeClr val="tx1">
                    <a:lumMod val="50000"/>
                    <a:lumOff val="50000"/>
                  </a:schemeClr>
                </a:solidFill>
              </a:rPr>
              <a:t>Dikow</a:t>
            </a:r>
            <a:r>
              <a:rPr lang="en-US" sz="1200" dirty="0">
                <a:solidFill>
                  <a:schemeClr val="tx1">
                    <a:lumMod val="50000"/>
                    <a:lumOff val="50000"/>
                  </a:schemeClr>
                </a:solidFill>
              </a:rPr>
              <a:t> T, </a:t>
            </a:r>
            <a:r>
              <a:rPr lang="en-US" sz="1200" dirty="0" err="1">
                <a:solidFill>
                  <a:schemeClr val="tx1">
                    <a:lumMod val="50000"/>
                    <a:lumOff val="50000"/>
                  </a:schemeClr>
                </a:solidFill>
              </a:rPr>
              <a:t>Helgen</a:t>
            </a:r>
            <a:r>
              <a:rPr lang="en-US" sz="1200" dirty="0">
                <a:solidFill>
                  <a:schemeClr val="tx1">
                    <a:lumMod val="50000"/>
                    <a:lumOff val="50000"/>
                  </a:schemeClr>
                </a:solidFill>
              </a:rPr>
              <a:t> K, Frank J, Agosti D, Roberts D, Penev L (2013) Beyond dead trees: integrating the scientific process in the Biodiversity Data Journal. Biodiversity Data Journal 1: e995. DOI: 10.3897/BDJ.1.e995</a:t>
            </a:r>
          </a:p>
        </p:txBody>
      </p:sp>
    </p:spTree>
    <p:extLst>
      <p:ext uri="{BB962C8B-B14F-4D97-AF65-F5344CB8AC3E}">
        <p14:creationId xmlns:p14="http://schemas.microsoft.com/office/powerpoint/2010/main" val="4194828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33396" y="514859"/>
            <a:ext cx="9722523" cy="2305332"/>
          </a:xfrm>
        </p:spPr>
        <p:txBody>
          <a:bodyPr>
            <a:normAutofit/>
          </a:bodyPr>
          <a:lstStyle/>
          <a:p>
            <a:pPr marL="90487" algn="l">
              <a:spcBef>
                <a:spcPts val="0"/>
              </a:spcBef>
              <a:spcAft>
                <a:spcPts val="1800"/>
              </a:spcAft>
            </a:pPr>
            <a:r>
              <a:rPr lang="en-GB" sz="4400" dirty="0" smtClean="0"/>
              <a:t>Globally unique identifiers are one of the three core components in the TDWG technical architecture.</a:t>
            </a:r>
            <a:endParaRPr lang="en-GB" sz="4400" dirty="0"/>
          </a:p>
        </p:txBody>
      </p:sp>
      <p:pic>
        <p:nvPicPr>
          <p:cNvPr id="2" name="Picture 1" descr="Screen Shot 2013-10-23 at 12.09.08 .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8687" y="3196651"/>
            <a:ext cx="7321375" cy="4115939"/>
          </a:xfrm>
          <a:prstGeom prst="rect">
            <a:avLst/>
          </a:prstGeom>
        </p:spPr>
      </p:pic>
    </p:spTree>
    <p:extLst>
      <p:ext uri="{BB962C8B-B14F-4D97-AF65-F5344CB8AC3E}">
        <p14:creationId xmlns:p14="http://schemas.microsoft.com/office/powerpoint/2010/main" val="204985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8-27 at 21.08.16 .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0688639" cy="3882938"/>
          </a:xfrm>
          <a:prstGeom prst="rect">
            <a:avLst/>
          </a:prstGeom>
        </p:spPr>
      </p:pic>
      <p:pic>
        <p:nvPicPr>
          <p:cNvPr id="18433" name="Picture 5" descr="NHM_symbol_gronn cut.gif"/>
          <p:cNvPicPr>
            <a:picLocks noChangeAspect="1"/>
          </p:cNvPicPr>
          <p:nvPr/>
        </p:nvPicPr>
        <p:blipFill>
          <a:blip r:embed="rId4">
            <a:alphaModFix amt="25000"/>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rcRect/>
          <a:stretch>
            <a:fillRect/>
          </a:stretch>
        </p:blipFill>
        <p:spPr bwMode="auto">
          <a:xfrm>
            <a:off x="1" y="4122738"/>
            <a:ext cx="3552826"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4"/>
          <p:cNvSpPr>
            <a:spLocks noChangeArrowheads="1"/>
          </p:cNvSpPr>
          <p:nvPr/>
        </p:nvSpPr>
        <p:spPr bwMode="auto">
          <a:xfrm>
            <a:off x="8402457" y="334268"/>
            <a:ext cx="2088350" cy="74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963" tIns="50982" rIns="101963" bIns="50982">
            <a:spAutoFit/>
          </a:bodyPr>
          <a:lstStyle/>
          <a:p>
            <a:pPr algn="r"/>
            <a:r>
              <a:rPr lang="nb-NO" i="1" dirty="0">
                <a:solidFill>
                  <a:srgbClr val="CCFFCC"/>
                </a:solidFill>
              </a:rPr>
              <a:t>Status </a:t>
            </a:r>
            <a:endParaRPr lang="nb-NO" i="1" dirty="0" smtClean="0">
              <a:solidFill>
                <a:srgbClr val="CCFFCC"/>
              </a:solidFill>
            </a:endParaRPr>
          </a:p>
          <a:p>
            <a:pPr algn="r"/>
            <a:r>
              <a:rPr lang="nb-NO" i="1" dirty="0" smtClean="0">
                <a:solidFill>
                  <a:srgbClr val="CCFFCC"/>
                </a:solidFill>
              </a:rPr>
              <a:t>27. August </a:t>
            </a:r>
            <a:r>
              <a:rPr lang="nb-NO" i="1" dirty="0">
                <a:solidFill>
                  <a:srgbClr val="CCFFCC"/>
                </a:solidFill>
              </a:rPr>
              <a:t>2014</a:t>
            </a:r>
          </a:p>
        </p:txBody>
      </p:sp>
      <p:sp>
        <p:nvSpPr>
          <p:cNvPr id="18436" name="Rectangle 1"/>
          <p:cNvSpPr>
            <a:spLocks noChangeArrowheads="1"/>
          </p:cNvSpPr>
          <p:nvPr/>
        </p:nvSpPr>
        <p:spPr bwMode="auto">
          <a:xfrm>
            <a:off x="651036" y="3882943"/>
            <a:ext cx="9525516" cy="416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009" tIns="51002" rIns="102009" bIns="51002">
            <a:spAutoFit/>
          </a:bodyPr>
          <a:lstStyle/>
          <a:p>
            <a:r>
              <a:rPr lang="en-US" sz="5400" dirty="0">
                <a:solidFill>
                  <a:srgbClr val="FF0000"/>
                </a:solidFill>
              </a:rPr>
              <a:t>GBIF enables </a:t>
            </a:r>
            <a:r>
              <a:rPr lang="en-US" sz="5400" i="1" dirty="0">
                <a:solidFill>
                  <a:srgbClr val="FF0000"/>
                </a:solidFill>
              </a:rPr>
              <a:t>free and open access to biodiversity data </a:t>
            </a:r>
            <a:r>
              <a:rPr lang="en-US" sz="5400" dirty="0">
                <a:solidFill>
                  <a:srgbClr val="FF0000"/>
                </a:solidFill>
              </a:rPr>
              <a:t>online. </a:t>
            </a:r>
          </a:p>
          <a:p>
            <a:endParaRPr lang="en-US" dirty="0"/>
          </a:p>
          <a:p>
            <a:r>
              <a:rPr lang="en-US" sz="2700" dirty="0"/>
              <a:t>We are an international government-initiated and funded initiative focused on making biodiversity data available to all and anyone, for scientific research, conservation and sustainable development.</a:t>
            </a:r>
          </a:p>
        </p:txBody>
      </p:sp>
    </p:spTree>
    <p:extLst>
      <p:ext uri="{BB962C8B-B14F-4D97-AF65-F5344CB8AC3E}">
        <p14:creationId xmlns:p14="http://schemas.microsoft.com/office/powerpoint/2010/main" val="3000278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6117" y="786317"/>
            <a:ext cx="8776021" cy="734114"/>
          </a:xfrm>
          <a:prstGeom prst="rect">
            <a:avLst/>
          </a:prstGeom>
          <a:noFill/>
        </p:spPr>
        <p:txBody>
          <a:bodyPr wrap="square" lIns="102175" tIns="51087" rIns="102175" bIns="51087">
            <a:spAutoFit/>
          </a:bodyPr>
          <a:lstStyle/>
          <a:p>
            <a:pPr algn="ctr" defTabSz="510873">
              <a:defRPr/>
            </a:pPr>
            <a:r>
              <a:rPr lang="en-US" sz="4100" dirty="0">
                <a:solidFill>
                  <a:schemeClr val="tx1">
                    <a:lumMod val="50000"/>
                    <a:lumOff val="50000"/>
                  </a:schemeClr>
                </a:solidFill>
              </a:rPr>
              <a:t>GBIF provides a data discovery system</a:t>
            </a:r>
          </a:p>
        </p:txBody>
      </p:sp>
      <p:pic>
        <p:nvPicPr>
          <p:cNvPr id="2" name="Picture 1" descr="Screen Shot 2013-10-15 at 09.57.23 .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8693" y="2220992"/>
            <a:ext cx="2667000" cy="2416175"/>
          </a:xfrm>
          <a:prstGeom prst="rect">
            <a:avLst/>
          </a:prstGeom>
          <a:effectLst>
            <a:outerShdw blurRad="50800" dist="38100" dir="2700000" algn="tl" rotWithShape="0">
              <a:srgbClr val="000000">
                <a:alpha val="43000"/>
              </a:srgbClr>
            </a:outerShdw>
          </a:effectLst>
        </p:spPr>
      </p:pic>
      <p:pic>
        <p:nvPicPr>
          <p:cNvPr id="34820" name="Picture 4" descr="Untitled.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4329" y="5120309"/>
            <a:ext cx="8668117" cy="21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3-10-15 at 10.00.42 .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4319" y="2235278"/>
            <a:ext cx="2800350" cy="2416175"/>
          </a:xfrm>
          <a:prstGeom prst="rect">
            <a:avLst/>
          </a:prstGeom>
          <a:ln>
            <a:solidFill>
              <a:schemeClr val="bg1">
                <a:lumMod val="50000"/>
              </a:schemeClr>
            </a:solidFill>
          </a:ln>
          <a:effectLst>
            <a:outerShdw blurRad="50800" dist="38100" dir="2700000" algn="tl" rotWithShape="0">
              <a:srgbClr val="000000">
                <a:alpha val="43000"/>
              </a:srgbClr>
            </a:outerShdw>
          </a:effectLst>
        </p:spPr>
      </p:pic>
      <p:cxnSp>
        <p:nvCxnSpPr>
          <p:cNvPr id="8" name="Straight Arrow Connector 7"/>
          <p:cNvCxnSpPr/>
          <p:nvPr/>
        </p:nvCxnSpPr>
        <p:spPr>
          <a:xfrm flipV="1">
            <a:off x="4413330" y="3335416"/>
            <a:ext cx="1441450" cy="23813"/>
          </a:xfrm>
          <a:prstGeom prst="straightConnector1">
            <a:avLst/>
          </a:prstGeom>
          <a:ln w="635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265444" y="4727653"/>
            <a:ext cx="1269931" cy="318615"/>
          </a:xfrm>
          <a:prstGeom prst="rect">
            <a:avLst/>
          </a:prstGeom>
        </p:spPr>
        <p:txBody>
          <a:bodyPr wrap="none" lIns="102175" tIns="51087" rIns="102175" bIns="51087">
            <a:spAutoFit/>
          </a:bodyPr>
          <a:lstStyle/>
          <a:p>
            <a:pPr defTabSz="510873">
              <a:defRPr/>
            </a:pPr>
            <a:r>
              <a:rPr lang="en-US" sz="1400" dirty="0">
                <a:solidFill>
                  <a:schemeClr val="tx1">
                    <a:lumMod val="50000"/>
                    <a:lumOff val="50000"/>
                  </a:schemeClr>
                </a:solidFill>
              </a:rPr>
              <a:t>global registry</a:t>
            </a:r>
            <a:endParaRPr lang="en-US" sz="1400" dirty="0"/>
          </a:p>
        </p:txBody>
      </p:sp>
      <p:sp>
        <p:nvSpPr>
          <p:cNvPr id="13" name="Rectangle 12"/>
          <p:cNvSpPr/>
          <p:nvPr/>
        </p:nvSpPr>
        <p:spPr>
          <a:xfrm>
            <a:off x="6913646" y="4730828"/>
            <a:ext cx="1036184" cy="318615"/>
          </a:xfrm>
          <a:prstGeom prst="rect">
            <a:avLst/>
          </a:prstGeom>
        </p:spPr>
        <p:txBody>
          <a:bodyPr wrap="none" lIns="102175" tIns="51087" rIns="102175" bIns="51087">
            <a:spAutoFit/>
          </a:bodyPr>
          <a:lstStyle/>
          <a:p>
            <a:pPr defTabSz="510873">
              <a:defRPr/>
            </a:pPr>
            <a:r>
              <a:rPr lang="en-US" sz="1400" dirty="0">
                <a:solidFill>
                  <a:schemeClr val="tx1">
                    <a:lumMod val="50000"/>
                    <a:lumOff val="50000"/>
                  </a:schemeClr>
                </a:solidFill>
              </a:rPr>
              <a:t>data portal</a:t>
            </a:r>
            <a:endParaRPr lang="en-US" sz="1400" dirty="0"/>
          </a:p>
        </p:txBody>
      </p:sp>
    </p:spTree>
    <p:extLst>
      <p:ext uri="{BB962C8B-B14F-4D97-AF65-F5344CB8AC3E}">
        <p14:creationId xmlns:p14="http://schemas.microsoft.com/office/powerpoint/2010/main" val="514169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6"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4122738"/>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1" descr="larson-oct-1987.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0058" y="205811"/>
            <a:ext cx="5634152" cy="69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6653588" y="902859"/>
            <a:ext cx="3633787" cy="35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3" rIns="91326" bIns="45663">
            <a:spAutoFit/>
          </a:bodyPr>
          <a:lstStyle/>
          <a:p>
            <a:r>
              <a:rPr lang="en-US" sz="2900" dirty="0"/>
              <a:t>Thanks for listening!</a:t>
            </a:r>
          </a:p>
          <a:p>
            <a:endParaRPr lang="en-US" dirty="0"/>
          </a:p>
          <a:p>
            <a:endParaRPr lang="en-US" dirty="0" smtClean="0"/>
          </a:p>
          <a:p>
            <a:endParaRPr lang="en-US" dirty="0"/>
          </a:p>
          <a:p>
            <a:endParaRPr lang="en-US" dirty="0" smtClean="0"/>
          </a:p>
          <a:p>
            <a:endParaRPr lang="en-US" dirty="0"/>
          </a:p>
          <a:p>
            <a:endParaRPr lang="en-US" dirty="0"/>
          </a:p>
          <a:p>
            <a:endParaRPr lang="en-US" dirty="0"/>
          </a:p>
          <a:p>
            <a:r>
              <a:rPr lang="en-US" sz="1600" dirty="0"/>
              <a:t>Dag Endresen</a:t>
            </a:r>
          </a:p>
          <a:p>
            <a:r>
              <a:rPr lang="en-US" sz="1600" dirty="0"/>
              <a:t>dag.endresen@nhm.uio.no</a:t>
            </a:r>
          </a:p>
          <a:p>
            <a:endParaRPr lang="en-US" sz="1600" dirty="0"/>
          </a:p>
        </p:txBody>
      </p:sp>
      <p:pic>
        <p:nvPicPr>
          <p:cNvPr id="9" name="Picture 8" descr="UiO_NHM_A_ENG.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3588" y="2875001"/>
            <a:ext cx="3611190" cy="443865"/>
          </a:xfrm>
          <a:prstGeom prst="rect">
            <a:avLst/>
          </a:prstGeom>
          <a:solidFill>
            <a:schemeClr val="bg1"/>
          </a:solidFill>
        </p:spPr>
      </p:pic>
      <p:pic>
        <p:nvPicPr>
          <p:cNvPr id="10" name="Picture 9" descr="GBIF Norway.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66113" y="1622169"/>
            <a:ext cx="3698665" cy="1019117"/>
          </a:xfrm>
          <a:prstGeom prst="rect">
            <a:avLst/>
          </a:prstGeom>
        </p:spPr>
      </p:pic>
    </p:spTree>
    <p:extLst>
      <p:ext uri="{BB962C8B-B14F-4D97-AF65-F5344CB8AC3E}">
        <p14:creationId xmlns:p14="http://schemas.microsoft.com/office/powerpoint/2010/main" val="128430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4122738"/>
            <a:ext cx="3552826"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50783" y="961890"/>
            <a:ext cx="9188439" cy="5361944"/>
          </a:xfrm>
          <a:prstGeom prst="rect">
            <a:avLst/>
          </a:prstGeom>
        </p:spPr>
        <p:txBody>
          <a:bodyPr wrap="square" lIns="91910" tIns="45956" rIns="91910" bIns="45956">
            <a:spAutoFit/>
          </a:bodyPr>
          <a:lstStyle/>
          <a:p>
            <a:pPr defTabSz="521331">
              <a:spcBef>
                <a:spcPct val="30000"/>
              </a:spcBef>
              <a:defRPr/>
            </a:pPr>
            <a:r>
              <a:rPr lang="en-US" sz="4000" b="1" dirty="0" smtClean="0">
                <a:effectLst>
                  <a:glow rad="101600">
                    <a:schemeClr val="bg1">
                      <a:alpha val="75000"/>
                    </a:schemeClr>
                  </a:glow>
                </a:effectLst>
              </a:rPr>
              <a:t>What </a:t>
            </a:r>
            <a:r>
              <a:rPr lang="en-US" sz="4000" b="1" dirty="0">
                <a:effectLst>
                  <a:glow rad="101600">
                    <a:schemeClr val="bg1">
                      <a:alpha val="75000"/>
                    </a:schemeClr>
                  </a:glow>
                </a:effectLst>
              </a:rPr>
              <a:t>is an identifier:</a:t>
            </a:r>
          </a:p>
          <a:p>
            <a:pPr defTabSz="521331">
              <a:spcBef>
                <a:spcPct val="30000"/>
              </a:spcBef>
              <a:defRPr/>
            </a:pPr>
            <a:endParaRPr lang="en-US" sz="2800" dirty="0">
              <a:effectLst>
                <a:glow rad="101600">
                  <a:schemeClr val="bg1">
                    <a:alpha val="75000"/>
                  </a:schemeClr>
                </a:glow>
              </a:effectLst>
            </a:endParaRPr>
          </a:p>
          <a:p>
            <a:pPr defTabSz="521331">
              <a:spcBef>
                <a:spcPct val="30000"/>
              </a:spcBef>
              <a:defRPr/>
            </a:pPr>
            <a:r>
              <a:rPr lang="en-US" sz="2800" dirty="0">
                <a:effectLst>
                  <a:glow rad="101600">
                    <a:schemeClr val="bg1">
                      <a:alpha val="75000"/>
                    </a:schemeClr>
                  </a:glow>
                </a:effectLst>
              </a:rPr>
              <a:t>“</a:t>
            </a:r>
            <a:r>
              <a:rPr lang="en-US" sz="2800" i="1" dirty="0">
                <a:effectLst>
                  <a:glow rad="101600">
                    <a:schemeClr val="bg1">
                      <a:alpha val="75000"/>
                    </a:schemeClr>
                  </a:glow>
                </a:effectLst>
              </a:rPr>
              <a:t>Each identifier refers to </a:t>
            </a:r>
            <a:r>
              <a:rPr lang="en-US" sz="2800" b="1" i="1" dirty="0">
                <a:solidFill>
                  <a:srgbClr val="0000FF"/>
                </a:solidFill>
                <a:effectLst>
                  <a:glow rad="101600">
                    <a:schemeClr val="bg1">
                      <a:alpha val="75000"/>
                    </a:schemeClr>
                  </a:glow>
                </a:effectLst>
              </a:rPr>
              <a:t>one</a:t>
            </a:r>
            <a:r>
              <a:rPr lang="en-US" sz="2800" i="1" dirty="0">
                <a:solidFill>
                  <a:srgbClr val="0000FF"/>
                </a:solidFill>
                <a:effectLst>
                  <a:glow rad="101600">
                    <a:schemeClr val="bg1">
                      <a:alpha val="75000"/>
                    </a:schemeClr>
                  </a:glow>
                </a:effectLst>
              </a:rPr>
              <a:t> </a:t>
            </a:r>
            <a:r>
              <a:rPr lang="en-US" sz="2800" i="1" dirty="0">
                <a:effectLst>
                  <a:glow rad="101600">
                    <a:schemeClr val="bg1">
                      <a:alpha val="75000"/>
                    </a:schemeClr>
                  </a:glow>
                </a:effectLst>
              </a:rPr>
              <a:t>and only one thing</a:t>
            </a:r>
            <a:r>
              <a:rPr lang="en-US" sz="2800" dirty="0">
                <a:effectLst>
                  <a:glow rad="101600">
                    <a:schemeClr val="bg1">
                      <a:alpha val="75000"/>
                    </a:schemeClr>
                  </a:glow>
                </a:effectLst>
              </a:rPr>
              <a:t>” (Coyle 2006).</a:t>
            </a:r>
          </a:p>
          <a:p>
            <a:pPr defTabSz="521331">
              <a:spcBef>
                <a:spcPct val="30000"/>
              </a:spcBef>
              <a:defRPr/>
            </a:pPr>
            <a:endParaRPr lang="en-US" sz="2800" dirty="0">
              <a:effectLst>
                <a:glow rad="101600">
                  <a:schemeClr val="bg1">
                    <a:alpha val="75000"/>
                  </a:schemeClr>
                </a:glow>
              </a:effectLst>
            </a:endParaRPr>
          </a:p>
          <a:p>
            <a:pPr defTabSz="521331">
              <a:spcBef>
                <a:spcPct val="30000"/>
              </a:spcBef>
              <a:defRPr/>
            </a:pPr>
            <a:r>
              <a:rPr lang="en-US" sz="2800" dirty="0">
                <a:effectLst>
                  <a:glow rad="101600">
                    <a:schemeClr val="bg1">
                      <a:alpha val="75000"/>
                    </a:schemeClr>
                  </a:glow>
                </a:effectLst>
              </a:rPr>
              <a:t>“</a:t>
            </a:r>
            <a:r>
              <a:rPr lang="en-US" sz="2800" i="1" dirty="0">
                <a:effectLst>
                  <a:glow rad="101600">
                    <a:schemeClr val="bg1">
                      <a:alpha val="75000"/>
                    </a:schemeClr>
                  </a:glow>
                </a:effectLst>
              </a:rPr>
              <a:t>An </a:t>
            </a:r>
            <a:r>
              <a:rPr lang="en-US" sz="2800" b="1" i="1" dirty="0">
                <a:solidFill>
                  <a:srgbClr val="0000FF"/>
                </a:solidFill>
                <a:effectLst>
                  <a:glow rad="101600">
                    <a:schemeClr val="bg1">
                      <a:alpha val="75000"/>
                    </a:schemeClr>
                  </a:glow>
                </a:effectLst>
              </a:rPr>
              <a:t>association</a:t>
            </a:r>
            <a:r>
              <a:rPr lang="en-US" sz="2800" i="1" dirty="0">
                <a:solidFill>
                  <a:srgbClr val="0000FF"/>
                </a:solidFill>
                <a:effectLst>
                  <a:glow rad="101600">
                    <a:schemeClr val="bg1">
                      <a:alpha val="75000"/>
                    </a:schemeClr>
                  </a:glow>
                </a:effectLst>
              </a:rPr>
              <a:t> </a:t>
            </a:r>
            <a:r>
              <a:rPr lang="en-US" sz="2800" i="1" dirty="0">
                <a:effectLst>
                  <a:glow rad="101600">
                    <a:schemeClr val="bg1">
                      <a:alpha val="75000"/>
                    </a:schemeClr>
                  </a:glow>
                </a:effectLst>
              </a:rPr>
              <a:t>between a string and a thing</a:t>
            </a:r>
            <a:r>
              <a:rPr lang="en-US" sz="2800" dirty="0">
                <a:effectLst>
                  <a:glow rad="101600">
                    <a:schemeClr val="bg1">
                      <a:alpha val="75000"/>
                    </a:schemeClr>
                  </a:glow>
                </a:effectLst>
              </a:rPr>
              <a:t>” (Kunze 2003).</a:t>
            </a:r>
          </a:p>
          <a:p>
            <a:pPr defTabSz="521331">
              <a:spcBef>
                <a:spcPct val="30000"/>
              </a:spcBef>
              <a:defRPr/>
            </a:pPr>
            <a:endParaRPr lang="en-US" sz="2800" dirty="0">
              <a:effectLst>
                <a:glow rad="101600">
                  <a:schemeClr val="bg1">
                    <a:alpha val="75000"/>
                  </a:schemeClr>
                </a:glow>
              </a:effectLst>
            </a:endParaRPr>
          </a:p>
          <a:p>
            <a:pPr defTabSz="521331">
              <a:spcBef>
                <a:spcPct val="30000"/>
              </a:spcBef>
              <a:defRPr/>
            </a:pPr>
            <a:r>
              <a:rPr lang="en-US" sz="2800" dirty="0">
                <a:effectLst>
                  <a:glow rad="101600">
                    <a:schemeClr val="bg1">
                      <a:alpha val="75000"/>
                    </a:schemeClr>
                  </a:glow>
                </a:effectLst>
              </a:rPr>
              <a:t>“</a:t>
            </a:r>
            <a:r>
              <a:rPr lang="en-US" sz="2800" i="1" dirty="0">
                <a:effectLst>
                  <a:glow rad="101600">
                    <a:schemeClr val="bg1">
                      <a:alpha val="75000"/>
                    </a:schemeClr>
                  </a:glow>
                </a:effectLst>
              </a:rPr>
              <a:t>A </a:t>
            </a:r>
            <a:r>
              <a:rPr lang="en-US" sz="2800" b="1" i="1" dirty="0">
                <a:solidFill>
                  <a:srgbClr val="0000FF"/>
                </a:solidFill>
                <a:effectLst>
                  <a:glow rad="101600">
                    <a:schemeClr val="bg1">
                      <a:alpha val="75000"/>
                    </a:schemeClr>
                  </a:glow>
                </a:effectLst>
              </a:rPr>
              <a:t>stated association </a:t>
            </a:r>
            <a:r>
              <a:rPr lang="en-US" sz="2800" i="1" dirty="0">
                <a:effectLst>
                  <a:glow rad="101600">
                    <a:schemeClr val="bg1">
                      <a:alpha val="75000"/>
                    </a:schemeClr>
                  </a:glow>
                </a:effectLst>
              </a:rPr>
              <a:t>between a symbol and a thing; that the symbol may be used to </a:t>
            </a:r>
            <a:r>
              <a:rPr lang="en-US" sz="2800" b="1" i="1" dirty="0">
                <a:solidFill>
                  <a:srgbClr val="0000FF"/>
                </a:solidFill>
                <a:effectLst>
                  <a:glow rad="101600">
                    <a:schemeClr val="bg1">
                      <a:alpha val="75000"/>
                    </a:schemeClr>
                  </a:glow>
                </a:effectLst>
              </a:rPr>
              <a:t>unambiguously</a:t>
            </a:r>
            <a:r>
              <a:rPr lang="en-US" sz="2800" i="1" dirty="0">
                <a:solidFill>
                  <a:srgbClr val="0000FF"/>
                </a:solidFill>
                <a:effectLst>
                  <a:glow rad="101600">
                    <a:schemeClr val="bg1">
                      <a:alpha val="75000"/>
                    </a:schemeClr>
                  </a:glow>
                </a:effectLst>
              </a:rPr>
              <a:t> </a:t>
            </a:r>
            <a:r>
              <a:rPr lang="en-US" sz="2800" i="1" dirty="0">
                <a:effectLst>
                  <a:glow rad="101600">
                    <a:schemeClr val="bg1">
                      <a:alpha val="75000"/>
                    </a:schemeClr>
                  </a:glow>
                </a:effectLst>
              </a:rPr>
              <a:t>refer to the thing within a given </a:t>
            </a:r>
            <a:r>
              <a:rPr lang="en-US" sz="2800" b="1" i="1" dirty="0">
                <a:solidFill>
                  <a:srgbClr val="0000FF"/>
                </a:solidFill>
                <a:effectLst>
                  <a:glow rad="101600">
                    <a:schemeClr val="bg1">
                      <a:alpha val="75000"/>
                    </a:schemeClr>
                  </a:glow>
                </a:effectLst>
              </a:rPr>
              <a:t>context</a:t>
            </a:r>
            <a:r>
              <a:rPr lang="en-US" sz="2800" dirty="0">
                <a:effectLst>
                  <a:glow rad="101600">
                    <a:schemeClr val="bg1">
                      <a:alpha val="75000"/>
                    </a:schemeClr>
                  </a:glow>
                </a:effectLst>
              </a:rPr>
              <a:t>” (Campbell 2007).</a:t>
            </a:r>
          </a:p>
        </p:txBody>
      </p:sp>
    </p:spTree>
    <p:extLst>
      <p:ext uri="{BB962C8B-B14F-4D97-AF65-F5344CB8AC3E}">
        <p14:creationId xmlns:p14="http://schemas.microsoft.com/office/powerpoint/2010/main" val="397135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parking-lot-03-jp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688638" cy="7562850"/>
          </a:xfrm>
          <a:prstGeom prst="rect">
            <a:avLst/>
          </a:prstGeom>
        </p:spPr>
      </p:pic>
      <p:pic>
        <p:nvPicPr>
          <p:cNvPr id="3" name="Picture 2" descr="4194.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28500">
            <a:off x="240978" y="4564267"/>
            <a:ext cx="5634152" cy="1266532"/>
          </a:xfrm>
          <a:prstGeom prst="rect">
            <a:avLst/>
          </a:prstGeom>
        </p:spPr>
      </p:pic>
    </p:spTree>
    <p:extLst>
      <p:ext uri="{BB962C8B-B14F-4D97-AF65-F5344CB8AC3E}">
        <p14:creationId xmlns:p14="http://schemas.microsoft.com/office/powerpoint/2010/main" val="271656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NHM_symbol_gronn cut.gif"/>
          <p:cNvPicPr>
            <a:picLocks noChangeAspect="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4136280"/>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1182" y="461697"/>
            <a:ext cx="6934341" cy="6718763"/>
          </a:xfrm>
          <a:prstGeom prst="rect">
            <a:avLst/>
          </a:prstGeom>
        </p:spPr>
        <p:txBody>
          <a:bodyPr wrap="square">
            <a:spAutoFit/>
          </a:bodyPr>
          <a:lstStyle/>
          <a:p>
            <a:pPr>
              <a:spcBef>
                <a:spcPct val="30000"/>
              </a:spcBef>
              <a:defRPr/>
            </a:pPr>
            <a:r>
              <a:rPr lang="en-US" sz="3200" b="1" dirty="0">
                <a:effectLst>
                  <a:glow rad="101600">
                    <a:schemeClr val="bg1">
                      <a:alpha val="75000"/>
                    </a:schemeClr>
                  </a:glow>
                </a:effectLst>
              </a:rPr>
              <a:t>When is the identifier “good enough”</a:t>
            </a:r>
            <a:endParaRPr lang="en-US" b="1" dirty="0">
              <a:effectLst>
                <a:glow rad="101600">
                  <a:schemeClr val="bg1">
                    <a:alpha val="75000"/>
                  </a:schemeClr>
                </a:glow>
              </a:effectLst>
            </a:endParaRPr>
          </a:p>
          <a:p>
            <a:pPr>
              <a:spcBef>
                <a:spcPct val="30000"/>
              </a:spcBef>
              <a:defRPr/>
            </a:pPr>
            <a:endParaRPr lang="en-US" dirty="0">
              <a:effectLst>
                <a:glow rad="101600">
                  <a:schemeClr val="bg1">
                    <a:alpha val="75000"/>
                  </a:schemeClr>
                </a:glow>
              </a:effectLst>
            </a:endParaRPr>
          </a:p>
          <a:p>
            <a:pPr>
              <a:spcBef>
                <a:spcPct val="30000"/>
              </a:spcBef>
              <a:defRPr/>
            </a:pPr>
            <a:r>
              <a:rPr lang="en-US" dirty="0">
                <a:effectLst>
                  <a:glow rad="101600">
                    <a:schemeClr val="bg1">
                      <a:alpha val="75000"/>
                    </a:schemeClr>
                  </a:glow>
                </a:effectLst>
              </a:rPr>
              <a:t>Unique and persistent - </a:t>
            </a:r>
            <a:r>
              <a:rPr lang="en-US" b="1" dirty="0">
                <a:effectLst>
                  <a:glow rad="101600">
                    <a:schemeClr val="bg1">
                      <a:alpha val="75000"/>
                    </a:schemeClr>
                  </a:glow>
                </a:effectLst>
              </a:rPr>
              <a:t>within a given context</a:t>
            </a:r>
            <a:r>
              <a:rPr lang="en-US" dirty="0">
                <a:effectLst>
                  <a:glow rad="101600">
                    <a:schemeClr val="bg1">
                      <a:alpha val="75000"/>
                    </a:schemeClr>
                  </a:glow>
                </a:effectLst>
              </a:rPr>
              <a:t>.</a:t>
            </a:r>
          </a:p>
          <a:p>
            <a:pPr>
              <a:spcBef>
                <a:spcPct val="30000"/>
              </a:spcBef>
              <a:defRPr/>
            </a:pPr>
            <a:endParaRPr lang="en-US" dirty="0">
              <a:effectLst>
                <a:glow rad="101600">
                  <a:schemeClr val="bg1">
                    <a:alpha val="75000"/>
                  </a:schemeClr>
                </a:glow>
              </a:effectLst>
            </a:endParaRPr>
          </a:p>
          <a:p>
            <a:pPr>
              <a:spcBef>
                <a:spcPct val="30000"/>
              </a:spcBef>
              <a:defRPr/>
            </a:pPr>
            <a:r>
              <a:rPr lang="en-US" dirty="0">
                <a:effectLst>
                  <a:glow rad="101600">
                    <a:schemeClr val="bg1">
                      <a:alpha val="75000"/>
                    </a:schemeClr>
                  </a:glow>
                </a:effectLst>
              </a:rPr>
              <a:t>“</a:t>
            </a:r>
            <a:r>
              <a:rPr lang="en-US" i="1" dirty="0">
                <a:effectLst>
                  <a:glow rad="101600">
                    <a:schemeClr val="bg1">
                      <a:alpha val="75000"/>
                    </a:schemeClr>
                  </a:glow>
                </a:effectLst>
              </a:rPr>
              <a:t>The common experience is that an identifier is created within a system or </a:t>
            </a:r>
            <a:r>
              <a:rPr lang="en-US" b="1" i="1" dirty="0">
                <a:effectLst>
                  <a:glow rad="101600">
                    <a:schemeClr val="bg1">
                      <a:alpha val="75000"/>
                    </a:schemeClr>
                  </a:glow>
                </a:effectLst>
              </a:rPr>
              <a:t>within a context</a:t>
            </a:r>
            <a:r>
              <a:rPr lang="en-US" i="1" dirty="0">
                <a:effectLst>
                  <a:glow rad="101600">
                    <a:schemeClr val="bg1">
                      <a:alpha val="75000"/>
                    </a:schemeClr>
                  </a:glow>
                </a:effectLst>
              </a:rPr>
              <a:t>, and that at a later date it needs to be used in another </a:t>
            </a:r>
            <a:r>
              <a:rPr lang="en-US" b="1" i="1" dirty="0">
                <a:effectLst>
                  <a:glow rad="101600">
                    <a:schemeClr val="bg1">
                      <a:alpha val="75000"/>
                    </a:schemeClr>
                  </a:glow>
                </a:effectLst>
              </a:rPr>
              <a:t>or larger context</a:t>
            </a:r>
            <a:r>
              <a:rPr lang="en-US" dirty="0">
                <a:effectLst>
                  <a:glow rad="101600">
                    <a:schemeClr val="bg1">
                      <a:alpha val="75000"/>
                    </a:schemeClr>
                  </a:glow>
                </a:effectLst>
              </a:rPr>
              <a:t>” (Coyle 2006).</a:t>
            </a:r>
          </a:p>
          <a:p>
            <a:pPr>
              <a:spcBef>
                <a:spcPct val="30000"/>
              </a:spcBef>
              <a:defRPr/>
            </a:pPr>
            <a:endParaRPr lang="en-US" dirty="0">
              <a:effectLst>
                <a:glow rad="101600">
                  <a:schemeClr val="bg1">
                    <a:alpha val="75000"/>
                  </a:schemeClr>
                </a:glow>
              </a:effectLst>
            </a:endParaRPr>
          </a:p>
          <a:p>
            <a:pPr>
              <a:spcBef>
                <a:spcPct val="30000"/>
              </a:spcBef>
              <a:defRPr/>
            </a:pPr>
            <a:r>
              <a:rPr lang="en-US" sz="3200" dirty="0" smtClean="0">
                <a:effectLst>
                  <a:glow rad="101600">
                    <a:schemeClr val="bg1">
                      <a:alpha val="75000"/>
                    </a:schemeClr>
                  </a:glow>
                </a:effectLst>
              </a:rPr>
              <a:t>Expanding context</a:t>
            </a:r>
            <a:r>
              <a:rPr lang="en-US" sz="3200" dirty="0">
                <a:effectLst>
                  <a:glow rad="101600">
                    <a:schemeClr val="bg1">
                      <a:alpha val="75000"/>
                    </a:schemeClr>
                  </a:glow>
                </a:effectLst>
              </a:rPr>
              <a:t>:</a:t>
            </a:r>
          </a:p>
          <a:p>
            <a:pPr marL="285750" indent="-285750">
              <a:spcBef>
                <a:spcPct val="30000"/>
              </a:spcBef>
              <a:buFont typeface="Arial"/>
              <a:buChar char="•"/>
              <a:defRPr/>
            </a:pPr>
            <a:r>
              <a:rPr lang="en-US" dirty="0">
                <a:effectLst>
                  <a:glow rad="101600">
                    <a:schemeClr val="bg1">
                      <a:alpha val="75000"/>
                    </a:schemeClr>
                  </a:glow>
                </a:effectLst>
              </a:rPr>
              <a:t>Within one </a:t>
            </a:r>
            <a:r>
              <a:rPr lang="en-US" b="1" dirty="0">
                <a:effectLst>
                  <a:glow rad="101600">
                    <a:schemeClr val="bg1">
                      <a:alpha val="75000"/>
                    </a:schemeClr>
                  </a:glow>
                </a:effectLst>
              </a:rPr>
              <a:t>museum</a:t>
            </a:r>
            <a:r>
              <a:rPr lang="en-US" dirty="0">
                <a:effectLst>
                  <a:glow rad="101600">
                    <a:schemeClr val="bg1">
                      <a:alpha val="75000"/>
                    </a:schemeClr>
                  </a:glow>
                </a:effectLst>
              </a:rPr>
              <a:t> collection (</a:t>
            </a:r>
            <a:r>
              <a:rPr lang="en-US" dirty="0" smtClean="0">
                <a:effectLst>
                  <a:glow rad="101600">
                    <a:schemeClr val="bg1">
                      <a:alpha val="75000"/>
                    </a:schemeClr>
                  </a:glow>
                </a:effectLst>
              </a:rPr>
              <a:t>catalog </a:t>
            </a:r>
            <a:r>
              <a:rPr lang="en-US" dirty="0">
                <a:effectLst>
                  <a:glow rad="101600">
                    <a:schemeClr val="bg1">
                      <a:alpha val="75000"/>
                    </a:schemeClr>
                  </a:glow>
                </a:effectLst>
              </a:rPr>
              <a:t>number).</a:t>
            </a:r>
          </a:p>
          <a:p>
            <a:pPr marL="285750" indent="-285750">
              <a:spcBef>
                <a:spcPct val="30000"/>
              </a:spcBef>
              <a:buFont typeface="Arial"/>
              <a:buChar char="•"/>
              <a:defRPr/>
            </a:pPr>
            <a:r>
              <a:rPr lang="en-US" dirty="0">
                <a:effectLst>
                  <a:glow rad="101600">
                    <a:schemeClr val="bg1">
                      <a:alpha val="75000"/>
                    </a:schemeClr>
                  </a:glow>
                </a:effectLst>
              </a:rPr>
              <a:t>Within a </a:t>
            </a:r>
            <a:r>
              <a:rPr lang="en-US" b="1" dirty="0">
                <a:effectLst>
                  <a:glow rad="101600">
                    <a:schemeClr val="bg1">
                      <a:alpha val="75000"/>
                    </a:schemeClr>
                  </a:glow>
                </a:effectLst>
              </a:rPr>
              <a:t>network</a:t>
            </a:r>
            <a:r>
              <a:rPr lang="en-US" dirty="0">
                <a:effectLst>
                  <a:glow rad="101600">
                    <a:schemeClr val="bg1">
                      <a:alpha val="75000"/>
                    </a:schemeClr>
                  </a:glow>
                </a:effectLst>
              </a:rPr>
              <a:t> between museum collections (collection code + catalogue number).</a:t>
            </a:r>
          </a:p>
          <a:p>
            <a:pPr marL="285750" indent="-285750">
              <a:spcBef>
                <a:spcPct val="30000"/>
              </a:spcBef>
              <a:buFont typeface="Arial"/>
              <a:buChar char="•"/>
              <a:defRPr/>
            </a:pPr>
            <a:r>
              <a:rPr lang="en-US" dirty="0">
                <a:effectLst>
                  <a:glow rad="101600">
                    <a:schemeClr val="bg1">
                      <a:alpha val="75000"/>
                    </a:schemeClr>
                  </a:glow>
                </a:effectLst>
              </a:rPr>
              <a:t>Within biodiversity </a:t>
            </a:r>
            <a:r>
              <a:rPr lang="en-US" b="1" dirty="0">
                <a:effectLst>
                  <a:glow rad="101600">
                    <a:schemeClr val="bg1">
                      <a:alpha val="75000"/>
                    </a:schemeClr>
                  </a:glow>
                </a:effectLst>
              </a:rPr>
              <a:t>information network </a:t>
            </a:r>
            <a:r>
              <a:rPr lang="en-US" dirty="0">
                <a:effectLst>
                  <a:glow rad="101600">
                    <a:schemeClr val="bg1">
                      <a:alpha val="75000"/>
                    </a:schemeClr>
                  </a:glow>
                </a:effectLst>
              </a:rPr>
              <a:t>(institution code + collection/dataset code + catalogue number).</a:t>
            </a:r>
          </a:p>
          <a:p>
            <a:pPr marL="285750" indent="-285750">
              <a:spcBef>
                <a:spcPct val="30000"/>
              </a:spcBef>
              <a:buFont typeface="Arial"/>
              <a:buChar char="•"/>
              <a:defRPr/>
            </a:pPr>
            <a:r>
              <a:rPr lang="en-US" dirty="0">
                <a:effectLst>
                  <a:glow rad="101600">
                    <a:schemeClr val="bg1">
                      <a:alpha val="75000"/>
                    </a:schemeClr>
                  </a:glow>
                </a:effectLst>
              </a:rPr>
              <a:t>At the </a:t>
            </a:r>
            <a:r>
              <a:rPr lang="en-US" b="1" dirty="0">
                <a:effectLst>
                  <a:glow rad="101600">
                    <a:schemeClr val="bg1">
                      <a:alpha val="75000"/>
                    </a:schemeClr>
                  </a:glow>
                </a:effectLst>
              </a:rPr>
              <a:t>Internet</a:t>
            </a:r>
            <a:r>
              <a:rPr lang="en-US" dirty="0">
                <a:effectLst>
                  <a:glow rad="101600">
                    <a:schemeClr val="bg1">
                      <a:alpha val="75000"/>
                    </a:schemeClr>
                  </a:glow>
                </a:effectLst>
              </a:rPr>
              <a:t> (e.g. http URI, DOI, LSID, etc…)</a:t>
            </a:r>
          </a:p>
          <a:p>
            <a:pPr marL="285750" indent="-285750">
              <a:spcBef>
                <a:spcPct val="30000"/>
              </a:spcBef>
              <a:buFont typeface="Arial"/>
              <a:buChar char="•"/>
              <a:defRPr/>
            </a:pPr>
            <a:r>
              <a:rPr lang="en-US" dirty="0">
                <a:effectLst>
                  <a:glow rad="101600">
                    <a:schemeClr val="bg1">
                      <a:alpha val="75000"/>
                    </a:schemeClr>
                  </a:glow>
                </a:effectLst>
              </a:rPr>
              <a:t>… larger contexts are possible to imagine in the future!?</a:t>
            </a:r>
          </a:p>
        </p:txBody>
      </p:sp>
      <p:pic>
        <p:nvPicPr>
          <p:cNvPr id="3" name="Picture 2" descr="clip_image002_0000 copy.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68151" y="0"/>
            <a:ext cx="3020487" cy="7562850"/>
          </a:xfrm>
          <a:prstGeom prst="rect">
            <a:avLst/>
          </a:prstGeom>
        </p:spPr>
      </p:pic>
    </p:spTree>
    <p:extLst>
      <p:ext uri="{BB962C8B-B14F-4D97-AF65-F5344CB8AC3E}">
        <p14:creationId xmlns:p14="http://schemas.microsoft.com/office/powerpoint/2010/main" val="894516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panding-servic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5629" y="834711"/>
            <a:ext cx="10183009" cy="6728139"/>
          </a:xfrm>
          <a:prstGeom prst="rect">
            <a:avLst/>
          </a:prstGeom>
        </p:spPr>
      </p:pic>
    </p:spTree>
    <p:extLst>
      <p:ext uri="{BB962C8B-B14F-4D97-AF65-F5344CB8AC3E}">
        <p14:creationId xmlns:p14="http://schemas.microsoft.com/office/powerpoint/2010/main" val="268576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NHM_symbol_gronn cut.gif"/>
          <p:cNvPicPr>
            <a:picLocks noChangeAspect="1"/>
          </p:cNvPicPr>
          <p:nvPr/>
        </p:nvPicPr>
        <p:blipFill>
          <a:blip r:embed="rId2">
            <a:alphaModFix amt="50000"/>
            <a:extLst>
              <a:ext uri="{28A0092B-C50C-407E-A947-70E740481C1C}">
                <a14:useLocalDpi xmlns:a14="http://schemas.microsoft.com/office/drawing/2010/main"/>
              </a:ext>
            </a:extLst>
          </a:blip>
          <a:srcRect/>
          <a:stretch>
            <a:fillRect/>
          </a:stretch>
        </p:blipFill>
        <p:spPr bwMode="auto">
          <a:xfrm>
            <a:off x="0" y="4136280"/>
            <a:ext cx="3552825" cy="344011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6699" y="302877"/>
            <a:ext cx="10257046" cy="1260475"/>
          </a:xfrm>
        </p:spPr>
        <p:txBody>
          <a:bodyPr>
            <a:normAutofit/>
          </a:bodyPr>
          <a:lstStyle/>
          <a:p>
            <a:r>
              <a:rPr lang="en-US" dirty="0" smtClean="0"/>
              <a:t>Identify the </a:t>
            </a:r>
            <a:r>
              <a:rPr lang="en-US" i="1" dirty="0" smtClean="0"/>
              <a:t>thing</a:t>
            </a:r>
            <a:r>
              <a:rPr lang="en-US" dirty="0" smtClean="0"/>
              <a:t> that you care about</a:t>
            </a:r>
            <a:endParaRPr lang="en-US" dirty="0"/>
          </a:p>
        </p:txBody>
      </p:sp>
      <p:sp>
        <p:nvSpPr>
          <p:cNvPr id="3" name="Content Placeholder 2"/>
          <p:cNvSpPr>
            <a:spLocks noGrp="1"/>
          </p:cNvSpPr>
          <p:nvPr>
            <p:ph idx="1"/>
          </p:nvPr>
        </p:nvSpPr>
        <p:spPr>
          <a:xfrm>
            <a:off x="534436" y="2028924"/>
            <a:ext cx="9619774" cy="4726888"/>
          </a:xfrm>
        </p:spPr>
        <p:txBody>
          <a:bodyPr/>
          <a:lstStyle/>
          <a:p>
            <a:r>
              <a:rPr lang="en-US" dirty="0" smtClean="0"/>
              <a:t>The specimen itself (the physical entity)</a:t>
            </a:r>
          </a:p>
          <a:p>
            <a:r>
              <a:rPr lang="en-US" dirty="0" smtClean="0"/>
              <a:t>Image of the specimen</a:t>
            </a:r>
          </a:p>
          <a:p>
            <a:r>
              <a:rPr lang="en-US" dirty="0" smtClean="0"/>
              <a:t>Description of the specimen</a:t>
            </a:r>
          </a:p>
          <a:p>
            <a:r>
              <a:rPr lang="en-US" dirty="0" smtClean="0"/>
              <a:t>Location where the specimen was captured</a:t>
            </a:r>
          </a:p>
          <a:p>
            <a:r>
              <a:rPr lang="en-US" dirty="0" smtClean="0"/>
              <a:t>The occurrence event when the specimen was captured…</a:t>
            </a:r>
            <a:endParaRPr lang="en-US" dirty="0"/>
          </a:p>
        </p:txBody>
      </p:sp>
    </p:spTree>
    <p:extLst>
      <p:ext uri="{BB962C8B-B14F-4D97-AF65-F5344CB8AC3E}">
        <p14:creationId xmlns:p14="http://schemas.microsoft.com/office/powerpoint/2010/main" val="408690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4" y="27699"/>
            <a:ext cx="10688638" cy="770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b="1" dirty="0"/>
              <a:t>Record-level Terms</a:t>
            </a:r>
          </a:p>
          <a:p>
            <a:r>
              <a:rPr lang="en-US" sz="1100" dirty="0" err="1"/>
              <a:t>dcterms:type</a:t>
            </a:r>
            <a:r>
              <a:rPr lang="en-US" sz="1100" dirty="0"/>
              <a:t> | </a:t>
            </a:r>
            <a:r>
              <a:rPr lang="en-US" sz="1100" dirty="0" err="1"/>
              <a:t>dcterms:modified</a:t>
            </a:r>
            <a:r>
              <a:rPr lang="en-US" sz="1100" dirty="0"/>
              <a:t> | </a:t>
            </a:r>
            <a:r>
              <a:rPr lang="en-US" sz="1100" dirty="0" err="1"/>
              <a:t>dcterms:language</a:t>
            </a:r>
            <a:r>
              <a:rPr lang="en-US" sz="1100" dirty="0"/>
              <a:t> | </a:t>
            </a:r>
            <a:r>
              <a:rPr lang="en-US" sz="1100" dirty="0" err="1"/>
              <a:t>dcterms:rights</a:t>
            </a:r>
            <a:r>
              <a:rPr lang="en-US" sz="1100" dirty="0"/>
              <a:t> | </a:t>
            </a:r>
            <a:r>
              <a:rPr lang="en-US" sz="1100" dirty="0" err="1"/>
              <a:t>dcterms:rightsHolder</a:t>
            </a:r>
            <a:r>
              <a:rPr lang="en-US" sz="1100" dirty="0"/>
              <a:t> | </a:t>
            </a:r>
            <a:r>
              <a:rPr lang="en-US" sz="1100" dirty="0" err="1"/>
              <a:t>dcterms:accessRights</a:t>
            </a:r>
            <a:r>
              <a:rPr lang="en-US" sz="1100" dirty="0"/>
              <a:t> | </a:t>
            </a:r>
            <a:r>
              <a:rPr lang="en-US" sz="1100" dirty="0" err="1"/>
              <a:t>dcterms:bibliographicCitation</a:t>
            </a:r>
            <a:r>
              <a:rPr lang="en-US" sz="1100" dirty="0"/>
              <a:t> | </a:t>
            </a:r>
            <a:r>
              <a:rPr lang="en-US" sz="1100" dirty="0" err="1"/>
              <a:t>dcterms:references</a:t>
            </a:r>
            <a:r>
              <a:rPr lang="en-US" sz="1100" dirty="0"/>
              <a:t> | </a:t>
            </a:r>
            <a:r>
              <a:rPr lang="en-US" sz="1100" b="1" dirty="0" err="1">
                <a:solidFill>
                  <a:srgbClr val="0000FF"/>
                </a:solidFill>
              </a:rPr>
              <a:t>institutionID</a:t>
            </a:r>
            <a:r>
              <a:rPr lang="en-US" sz="1100" dirty="0">
                <a:solidFill>
                  <a:srgbClr val="0000FF"/>
                </a:solidFill>
              </a:rPr>
              <a:t> </a:t>
            </a:r>
            <a:r>
              <a:rPr lang="en-US" sz="1100" dirty="0"/>
              <a:t>| </a:t>
            </a:r>
            <a:r>
              <a:rPr lang="en-US" sz="1100" b="1" dirty="0" err="1">
                <a:solidFill>
                  <a:srgbClr val="0000FF"/>
                </a:solidFill>
              </a:rPr>
              <a:t>collectionID</a:t>
            </a:r>
            <a:r>
              <a:rPr lang="en-US" sz="1100" dirty="0">
                <a:solidFill>
                  <a:srgbClr val="0000FF"/>
                </a:solidFill>
              </a:rPr>
              <a:t> </a:t>
            </a:r>
            <a:r>
              <a:rPr lang="en-US" sz="1100" dirty="0"/>
              <a:t>| </a:t>
            </a:r>
            <a:r>
              <a:rPr lang="en-US" sz="1100" b="1" dirty="0">
                <a:solidFill>
                  <a:srgbClr val="0000FF"/>
                </a:solidFill>
              </a:rPr>
              <a:t>datasetID</a:t>
            </a:r>
            <a:r>
              <a:rPr lang="en-US" sz="1100" dirty="0">
                <a:solidFill>
                  <a:srgbClr val="0000FF"/>
                </a:solidFill>
              </a:rPr>
              <a:t> </a:t>
            </a:r>
            <a:r>
              <a:rPr lang="en-US" sz="1100" dirty="0"/>
              <a:t>| </a:t>
            </a:r>
            <a:r>
              <a:rPr lang="en-US" sz="1100" b="1" dirty="0" err="1">
                <a:solidFill>
                  <a:srgbClr val="FF0000"/>
                </a:solidFill>
              </a:rPr>
              <a:t>institutionCode</a:t>
            </a:r>
            <a:r>
              <a:rPr lang="en-US" sz="1100" dirty="0">
                <a:solidFill>
                  <a:srgbClr val="FF0000"/>
                </a:solidFill>
              </a:rPr>
              <a:t> </a:t>
            </a:r>
            <a:r>
              <a:rPr lang="en-US" sz="1100" dirty="0"/>
              <a:t>| </a:t>
            </a:r>
            <a:r>
              <a:rPr lang="en-US" sz="1100" b="1" dirty="0" err="1">
                <a:solidFill>
                  <a:srgbClr val="FF0000"/>
                </a:solidFill>
              </a:rPr>
              <a:t>collectionCode</a:t>
            </a:r>
            <a:r>
              <a:rPr lang="en-US" sz="1100" dirty="0">
                <a:solidFill>
                  <a:srgbClr val="FF0000"/>
                </a:solidFill>
              </a:rPr>
              <a:t> </a:t>
            </a:r>
            <a:r>
              <a:rPr lang="en-US" sz="1100" dirty="0"/>
              <a:t>| </a:t>
            </a:r>
            <a:r>
              <a:rPr lang="en-US" sz="1100" b="1" dirty="0" err="1">
                <a:solidFill>
                  <a:srgbClr val="FF0000"/>
                </a:solidFill>
              </a:rPr>
              <a:t>datasetName</a:t>
            </a:r>
            <a:r>
              <a:rPr lang="en-US" sz="1100" dirty="0">
                <a:solidFill>
                  <a:srgbClr val="FF0000"/>
                </a:solidFill>
              </a:rPr>
              <a:t> </a:t>
            </a:r>
            <a:r>
              <a:rPr lang="en-US" sz="1100" dirty="0"/>
              <a:t>| </a:t>
            </a:r>
            <a:r>
              <a:rPr lang="en-US" sz="1100" dirty="0" err="1"/>
              <a:t>ownerInstitutionCode</a:t>
            </a:r>
            <a:r>
              <a:rPr lang="en-US" sz="1100" dirty="0"/>
              <a:t> | </a:t>
            </a:r>
            <a:r>
              <a:rPr lang="en-US" sz="1100" dirty="0" err="1"/>
              <a:t>basisOfRecord</a:t>
            </a:r>
            <a:r>
              <a:rPr lang="en-US" sz="1100" dirty="0"/>
              <a:t> | </a:t>
            </a:r>
            <a:r>
              <a:rPr lang="en-US" sz="1100" dirty="0" err="1"/>
              <a:t>informationWithheld</a:t>
            </a:r>
            <a:r>
              <a:rPr lang="en-US" sz="1100" dirty="0"/>
              <a:t> | </a:t>
            </a:r>
            <a:r>
              <a:rPr lang="en-US" sz="1100" dirty="0" err="1"/>
              <a:t>dataGeneralizations</a:t>
            </a:r>
            <a:r>
              <a:rPr lang="en-US" sz="1100" dirty="0"/>
              <a:t> | </a:t>
            </a:r>
            <a:r>
              <a:rPr lang="en-US" sz="1100" dirty="0" err="1"/>
              <a:t>dynamicProperties</a:t>
            </a:r>
            <a:endParaRPr lang="en-US" sz="1100" dirty="0"/>
          </a:p>
          <a:p>
            <a:endParaRPr lang="en-US" sz="1100" dirty="0"/>
          </a:p>
          <a:p>
            <a:r>
              <a:rPr lang="en-US" sz="1100" b="1" dirty="0"/>
              <a:t>Occurrence</a:t>
            </a:r>
          </a:p>
          <a:p>
            <a:r>
              <a:rPr lang="en-US" sz="1100" b="1" dirty="0">
                <a:solidFill>
                  <a:srgbClr val="0000FF"/>
                </a:solidFill>
              </a:rPr>
              <a:t>occurrenceID</a:t>
            </a:r>
            <a:r>
              <a:rPr lang="en-US" sz="1100" dirty="0"/>
              <a:t> | </a:t>
            </a:r>
            <a:r>
              <a:rPr lang="en-US" sz="1100" b="1" dirty="0" err="1">
                <a:solidFill>
                  <a:srgbClr val="FF0000"/>
                </a:solidFill>
              </a:rPr>
              <a:t>catalogNumber</a:t>
            </a:r>
            <a:r>
              <a:rPr lang="en-US" sz="1100" dirty="0">
                <a:solidFill>
                  <a:srgbClr val="FF0000"/>
                </a:solidFill>
              </a:rPr>
              <a:t> </a:t>
            </a:r>
            <a:r>
              <a:rPr lang="en-US" sz="1100" dirty="0"/>
              <a:t>| </a:t>
            </a:r>
            <a:r>
              <a:rPr lang="en-US" sz="1100" dirty="0" err="1"/>
              <a:t>occurrenceRemarks</a:t>
            </a:r>
            <a:r>
              <a:rPr lang="en-US" sz="1100" dirty="0"/>
              <a:t> | </a:t>
            </a:r>
            <a:r>
              <a:rPr lang="en-US" sz="1100" b="1" dirty="0" err="1">
                <a:solidFill>
                  <a:srgbClr val="FF0000"/>
                </a:solidFill>
              </a:rPr>
              <a:t>recordNumber</a:t>
            </a:r>
            <a:r>
              <a:rPr lang="en-US" sz="1100" dirty="0">
                <a:solidFill>
                  <a:srgbClr val="FF0000"/>
                </a:solidFill>
              </a:rPr>
              <a:t> </a:t>
            </a:r>
            <a:r>
              <a:rPr lang="en-US" sz="1100" dirty="0"/>
              <a:t>| </a:t>
            </a:r>
            <a:r>
              <a:rPr lang="en-US" sz="1100" dirty="0" err="1"/>
              <a:t>recordedBy</a:t>
            </a:r>
            <a:r>
              <a:rPr lang="en-US" sz="1100" dirty="0"/>
              <a:t> | </a:t>
            </a:r>
            <a:r>
              <a:rPr lang="en-US" sz="1100" b="1" dirty="0" err="1">
                <a:solidFill>
                  <a:srgbClr val="0000FF"/>
                </a:solidFill>
              </a:rPr>
              <a:t>individualID</a:t>
            </a:r>
            <a:r>
              <a:rPr lang="en-US" sz="1100" dirty="0">
                <a:solidFill>
                  <a:srgbClr val="0000FF"/>
                </a:solidFill>
              </a:rPr>
              <a:t> </a:t>
            </a:r>
            <a:r>
              <a:rPr lang="en-US" sz="1100" dirty="0"/>
              <a:t>| </a:t>
            </a:r>
            <a:r>
              <a:rPr lang="en-US" sz="1100" dirty="0" err="1"/>
              <a:t>individualCount</a:t>
            </a:r>
            <a:r>
              <a:rPr lang="en-US" sz="1100" dirty="0"/>
              <a:t> | sex | </a:t>
            </a:r>
            <a:r>
              <a:rPr lang="en-US" sz="1100" dirty="0" err="1"/>
              <a:t>lifeStage</a:t>
            </a:r>
            <a:r>
              <a:rPr lang="en-US" sz="1100" dirty="0"/>
              <a:t> | </a:t>
            </a:r>
            <a:r>
              <a:rPr lang="en-US" sz="1100" dirty="0" err="1"/>
              <a:t>reproductiveCondition</a:t>
            </a:r>
            <a:r>
              <a:rPr lang="en-US" sz="1100" dirty="0"/>
              <a:t> | behavior | </a:t>
            </a:r>
            <a:r>
              <a:rPr lang="en-US" sz="1100" dirty="0" err="1"/>
              <a:t>establishmentMeans</a:t>
            </a:r>
            <a:r>
              <a:rPr lang="en-US" sz="1100" dirty="0"/>
              <a:t> | </a:t>
            </a:r>
            <a:r>
              <a:rPr lang="en-US" sz="1100" dirty="0" err="1"/>
              <a:t>occurrenceStatus</a:t>
            </a:r>
            <a:r>
              <a:rPr lang="en-US" sz="1100" dirty="0"/>
              <a:t> | preparations | disposition | </a:t>
            </a:r>
            <a:r>
              <a:rPr lang="en-US" sz="1100" dirty="0" err="1"/>
              <a:t>otherCatalogNumbers</a:t>
            </a:r>
            <a:r>
              <a:rPr lang="en-US" sz="1100" dirty="0"/>
              <a:t> | </a:t>
            </a:r>
            <a:r>
              <a:rPr lang="en-US" sz="1100" dirty="0" err="1"/>
              <a:t>previousIdentifications</a:t>
            </a:r>
            <a:r>
              <a:rPr lang="en-US" sz="1100" dirty="0"/>
              <a:t> | </a:t>
            </a:r>
            <a:r>
              <a:rPr lang="en-US" sz="1100" dirty="0" err="1"/>
              <a:t>associatedMedia</a:t>
            </a:r>
            <a:r>
              <a:rPr lang="en-US" sz="1100" dirty="0"/>
              <a:t> | </a:t>
            </a:r>
            <a:r>
              <a:rPr lang="en-US" sz="1100" dirty="0" err="1"/>
              <a:t>associatedReferences</a:t>
            </a:r>
            <a:r>
              <a:rPr lang="en-US" sz="1100" dirty="0"/>
              <a:t> | </a:t>
            </a:r>
            <a:r>
              <a:rPr lang="en-US" sz="1100" dirty="0" err="1"/>
              <a:t>associatedOccurrences</a:t>
            </a:r>
            <a:r>
              <a:rPr lang="en-US" sz="1100" dirty="0"/>
              <a:t> | </a:t>
            </a:r>
            <a:r>
              <a:rPr lang="en-US" sz="1100" dirty="0" err="1"/>
              <a:t>associatedSequences</a:t>
            </a:r>
            <a:r>
              <a:rPr lang="en-US" sz="1100" dirty="0"/>
              <a:t> | </a:t>
            </a:r>
            <a:r>
              <a:rPr lang="en-US" sz="1100" dirty="0" err="1"/>
              <a:t>associatedTaxa</a:t>
            </a:r>
            <a:endParaRPr lang="en-US" sz="1100" dirty="0"/>
          </a:p>
          <a:p>
            <a:endParaRPr lang="en-US" sz="1100" dirty="0" smtClean="0"/>
          </a:p>
          <a:p>
            <a:r>
              <a:rPr lang="en-US" sz="1100" dirty="0" smtClean="0"/>
              <a:t>MaterialSample</a:t>
            </a:r>
          </a:p>
          <a:p>
            <a:r>
              <a:rPr lang="en-US" sz="1100" dirty="0" err="1" smtClean="0"/>
              <a:t>materialSampleID</a:t>
            </a:r>
            <a:endParaRPr lang="en-US" sz="1100" dirty="0" smtClean="0"/>
          </a:p>
          <a:p>
            <a:endParaRPr lang="en-US" sz="1100" dirty="0"/>
          </a:p>
          <a:p>
            <a:r>
              <a:rPr lang="en-US" sz="1100" b="1" dirty="0"/>
              <a:t>Event</a:t>
            </a:r>
          </a:p>
          <a:p>
            <a:r>
              <a:rPr lang="en-US" sz="1100" b="1" dirty="0" err="1">
                <a:solidFill>
                  <a:srgbClr val="0000FF"/>
                </a:solidFill>
              </a:rPr>
              <a:t>eventID</a:t>
            </a:r>
            <a:r>
              <a:rPr lang="en-US" sz="1100" dirty="0">
                <a:solidFill>
                  <a:srgbClr val="0000FF"/>
                </a:solidFill>
              </a:rPr>
              <a:t> </a:t>
            </a:r>
            <a:r>
              <a:rPr lang="en-US" sz="1100" dirty="0"/>
              <a:t>| </a:t>
            </a:r>
            <a:r>
              <a:rPr lang="en-US" sz="1100" dirty="0" err="1"/>
              <a:t>samplingProtocol</a:t>
            </a:r>
            <a:r>
              <a:rPr lang="en-US" sz="1100" dirty="0"/>
              <a:t> | </a:t>
            </a:r>
            <a:r>
              <a:rPr lang="en-US" sz="1100" dirty="0" err="1"/>
              <a:t>samplingEffort</a:t>
            </a:r>
            <a:r>
              <a:rPr lang="en-US" sz="1100" dirty="0"/>
              <a:t> | </a:t>
            </a:r>
            <a:r>
              <a:rPr lang="en-US" sz="1100" dirty="0" err="1"/>
              <a:t>eventDate</a:t>
            </a:r>
            <a:r>
              <a:rPr lang="en-US" sz="1100" dirty="0"/>
              <a:t> | </a:t>
            </a:r>
            <a:r>
              <a:rPr lang="en-US" sz="1100" dirty="0" err="1"/>
              <a:t>eventTime</a:t>
            </a:r>
            <a:r>
              <a:rPr lang="en-US" sz="1100" dirty="0"/>
              <a:t> | </a:t>
            </a:r>
            <a:r>
              <a:rPr lang="en-US" sz="1100" dirty="0" err="1"/>
              <a:t>startDayOfYear</a:t>
            </a:r>
            <a:r>
              <a:rPr lang="en-US" sz="1100" dirty="0"/>
              <a:t> | </a:t>
            </a:r>
            <a:r>
              <a:rPr lang="en-US" sz="1100" dirty="0" err="1"/>
              <a:t>endDayOfYear</a:t>
            </a:r>
            <a:r>
              <a:rPr lang="en-US" sz="1100" dirty="0"/>
              <a:t> | year | month | day | </a:t>
            </a:r>
            <a:r>
              <a:rPr lang="en-US" sz="1100" dirty="0" err="1"/>
              <a:t>verbatimEventDate</a:t>
            </a:r>
            <a:r>
              <a:rPr lang="en-US" sz="1100" dirty="0"/>
              <a:t> | habitat | </a:t>
            </a:r>
            <a:r>
              <a:rPr lang="en-US" sz="1100" b="1" dirty="0" err="1">
                <a:solidFill>
                  <a:srgbClr val="FF0000"/>
                </a:solidFill>
              </a:rPr>
              <a:t>fieldNumber</a:t>
            </a:r>
            <a:r>
              <a:rPr lang="en-US" sz="1100" dirty="0">
                <a:solidFill>
                  <a:srgbClr val="FF0000"/>
                </a:solidFill>
              </a:rPr>
              <a:t> </a:t>
            </a:r>
            <a:r>
              <a:rPr lang="en-US" sz="1100" dirty="0"/>
              <a:t>| </a:t>
            </a:r>
            <a:r>
              <a:rPr lang="en-US" sz="1100" dirty="0" err="1"/>
              <a:t>fieldNotes</a:t>
            </a:r>
            <a:r>
              <a:rPr lang="en-US" sz="1100" dirty="0"/>
              <a:t> | </a:t>
            </a:r>
            <a:r>
              <a:rPr lang="en-US" sz="1100" dirty="0" err="1"/>
              <a:t>eventRemarks</a:t>
            </a:r>
            <a:endParaRPr lang="en-US" sz="1100" dirty="0"/>
          </a:p>
          <a:p>
            <a:endParaRPr lang="en-US" sz="1100" dirty="0"/>
          </a:p>
          <a:p>
            <a:r>
              <a:rPr lang="en-US" sz="1100" b="1" dirty="0" err="1"/>
              <a:t>dcterms:Location</a:t>
            </a:r>
            <a:endParaRPr lang="en-US" sz="1100" b="1" dirty="0"/>
          </a:p>
          <a:p>
            <a:r>
              <a:rPr lang="en-US" sz="1100" b="1" dirty="0" err="1">
                <a:solidFill>
                  <a:srgbClr val="0000FF"/>
                </a:solidFill>
              </a:rPr>
              <a:t>locationID</a:t>
            </a:r>
            <a:r>
              <a:rPr lang="en-US" sz="1100" dirty="0">
                <a:solidFill>
                  <a:srgbClr val="0000FF"/>
                </a:solidFill>
              </a:rPr>
              <a:t> </a:t>
            </a:r>
            <a:r>
              <a:rPr lang="en-US" sz="1100" dirty="0"/>
              <a:t>| </a:t>
            </a:r>
            <a:r>
              <a:rPr lang="en-US" sz="1100" b="1" dirty="0" err="1">
                <a:solidFill>
                  <a:srgbClr val="0000FF"/>
                </a:solidFill>
              </a:rPr>
              <a:t>higherGeographyID</a:t>
            </a:r>
            <a:r>
              <a:rPr lang="en-US" sz="1100" dirty="0">
                <a:solidFill>
                  <a:srgbClr val="0000FF"/>
                </a:solidFill>
              </a:rPr>
              <a:t> </a:t>
            </a:r>
            <a:r>
              <a:rPr lang="en-US" sz="1100" dirty="0"/>
              <a:t>| </a:t>
            </a:r>
            <a:r>
              <a:rPr lang="en-US" sz="1100" b="1" dirty="0" err="1">
                <a:solidFill>
                  <a:srgbClr val="FF0000"/>
                </a:solidFill>
              </a:rPr>
              <a:t>higherGeography</a:t>
            </a:r>
            <a:r>
              <a:rPr lang="en-US" sz="1100" dirty="0">
                <a:solidFill>
                  <a:srgbClr val="FF0000"/>
                </a:solidFill>
              </a:rPr>
              <a:t> </a:t>
            </a:r>
            <a:r>
              <a:rPr lang="en-US" sz="1100" dirty="0"/>
              <a:t>| continent | </a:t>
            </a:r>
            <a:r>
              <a:rPr lang="en-US" sz="1100" dirty="0" err="1"/>
              <a:t>waterBody</a:t>
            </a:r>
            <a:r>
              <a:rPr lang="en-US" sz="1100" dirty="0"/>
              <a:t> | </a:t>
            </a:r>
            <a:r>
              <a:rPr lang="en-US" sz="1100" dirty="0" err="1"/>
              <a:t>islandGroup</a:t>
            </a:r>
            <a:r>
              <a:rPr lang="en-US" sz="1100" dirty="0"/>
              <a:t> | island | country | </a:t>
            </a:r>
            <a:r>
              <a:rPr lang="en-US" sz="1100" dirty="0" err="1"/>
              <a:t>countryCode</a:t>
            </a:r>
            <a:r>
              <a:rPr lang="en-US" sz="1100" dirty="0"/>
              <a:t> | </a:t>
            </a:r>
            <a:r>
              <a:rPr lang="en-US" sz="1100" dirty="0" err="1"/>
              <a:t>stateProvince</a:t>
            </a:r>
            <a:r>
              <a:rPr lang="en-US" sz="1100" dirty="0"/>
              <a:t> | county | municipality | </a:t>
            </a:r>
            <a:r>
              <a:rPr lang="en-US" sz="1100" b="1" dirty="0">
                <a:solidFill>
                  <a:srgbClr val="FF0000"/>
                </a:solidFill>
              </a:rPr>
              <a:t>locality</a:t>
            </a:r>
            <a:r>
              <a:rPr lang="en-US" sz="1100" dirty="0">
                <a:solidFill>
                  <a:srgbClr val="FF0000"/>
                </a:solidFill>
              </a:rPr>
              <a:t> </a:t>
            </a:r>
            <a:r>
              <a:rPr lang="en-US" sz="1100" dirty="0"/>
              <a:t>| </a:t>
            </a:r>
            <a:r>
              <a:rPr lang="en-US" sz="1100" dirty="0" err="1"/>
              <a:t>verbatimLocality</a:t>
            </a:r>
            <a:r>
              <a:rPr lang="en-US" sz="1100" dirty="0"/>
              <a:t> | </a:t>
            </a:r>
            <a:r>
              <a:rPr lang="en-US" sz="1100" dirty="0" err="1"/>
              <a:t>verbatimElevation</a:t>
            </a:r>
            <a:r>
              <a:rPr lang="en-US" sz="1100" dirty="0"/>
              <a:t> | </a:t>
            </a:r>
            <a:r>
              <a:rPr lang="en-US" sz="1100" dirty="0" err="1"/>
              <a:t>minimumElevationInMeters</a:t>
            </a:r>
            <a:r>
              <a:rPr lang="en-US" sz="1100" dirty="0"/>
              <a:t> | </a:t>
            </a:r>
            <a:r>
              <a:rPr lang="en-US" sz="1100" dirty="0" err="1"/>
              <a:t>maximumElevationInMeters</a:t>
            </a:r>
            <a:r>
              <a:rPr lang="en-US" sz="1100" dirty="0"/>
              <a:t> | </a:t>
            </a:r>
            <a:r>
              <a:rPr lang="en-US" sz="1100" dirty="0" err="1"/>
              <a:t>verbatimDepth</a:t>
            </a:r>
            <a:r>
              <a:rPr lang="en-US" sz="1100" dirty="0"/>
              <a:t> | </a:t>
            </a:r>
            <a:r>
              <a:rPr lang="en-US" sz="1100" dirty="0" err="1"/>
              <a:t>minimumDepthInMeters</a:t>
            </a:r>
            <a:r>
              <a:rPr lang="en-US" sz="1100" dirty="0"/>
              <a:t> | </a:t>
            </a:r>
            <a:r>
              <a:rPr lang="en-US" sz="1100" dirty="0" err="1"/>
              <a:t>maximumDepthInMeters</a:t>
            </a:r>
            <a:r>
              <a:rPr lang="en-US" sz="1100" dirty="0"/>
              <a:t> | </a:t>
            </a:r>
            <a:r>
              <a:rPr lang="en-US" sz="1100" dirty="0" err="1"/>
              <a:t>minimumDistanceAboveSurfaceInMeters</a:t>
            </a:r>
            <a:r>
              <a:rPr lang="en-US" sz="1100" dirty="0"/>
              <a:t> | </a:t>
            </a:r>
            <a:r>
              <a:rPr lang="en-US" sz="1100" dirty="0" err="1"/>
              <a:t>maximumDistanceAboveSurfaceInMeters</a:t>
            </a:r>
            <a:r>
              <a:rPr lang="en-US" sz="1100" dirty="0"/>
              <a:t> | </a:t>
            </a:r>
            <a:r>
              <a:rPr lang="en-US" sz="1100" dirty="0" err="1"/>
              <a:t>locationAccordingTo</a:t>
            </a:r>
            <a:r>
              <a:rPr lang="en-US" sz="1100" dirty="0"/>
              <a:t> | </a:t>
            </a:r>
            <a:r>
              <a:rPr lang="en-US" sz="1100" dirty="0" err="1"/>
              <a:t>locationRemarks</a:t>
            </a:r>
            <a:r>
              <a:rPr lang="en-US" sz="1100" dirty="0"/>
              <a:t> | </a:t>
            </a:r>
            <a:r>
              <a:rPr lang="en-US" sz="1100" dirty="0" err="1"/>
              <a:t>verbatimCoordinates</a:t>
            </a:r>
            <a:r>
              <a:rPr lang="en-US" sz="1100" dirty="0"/>
              <a:t> | </a:t>
            </a:r>
            <a:r>
              <a:rPr lang="en-US" sz="1100" dirty="0" err="1"/>
              <a:t>verbatimLatitude</a:t>
            </a:r>
            <a:r>
              <a:rPr lang="en-US" sz="1100" dirty="0"/>
              <a:t> | </a:t>
            </a:r>
            <a:r>
              <a:rPr lang="en-US" sz="1100" dirty="0" err="1"/>
              <a:t>verbatimLongitude</a:t>
            </a:r>
            <a:r>
              <a:rPr lang="en-US" sz="1100" dirty="0"/>
              <a:t> | </a:t>
            </a:r>
            <a:r>
              <a:rPr lang="en-US" sz="1100" dirty="0" err="1"/>
              <a:t>verbatimCoordinateSystem</a:t>
            </a:r>
            <a:r>
              <a:rPr lang="en-US" sz="1100" dirty="0"/>
              <a:t> | </a:t>
            </a:r>
            <a:r>
              <a:rPr lang="en-US" sz="1100" dirty="0" err="1"/>
              <a:t>verbatimSRS</a:t>
            </a:r>
            <a:r>
              <a:rPr lang="en-US" sz="1100" dirty="0"/>
              <a:t> | </a:t>
            </a:r>
            <a:r>
              <a:rPr lang="en-US" sz="1100" dirty="0" err="1"/>
              <a:t>decimalLatitude</a:t>
            </a:r>
            <a:r>
              <a:rPr lang="en-US" sz="1100" dirty="0"/>
              <a:t> | </a:t>
            </a:r>
            <a:r>
              <a:rPr lang="en-US" sz="1100" dirty="0" err="1"/>
              <a:t>decimalLongitude</a:t>
            </a:r>
            <a:r>
              <a:rPr lang="en-US" sz="1100" dirty="0"/>
              <a:t> | </a:t>
            </a:r>
            <a:r>
              <a:rPr lang="en-US" sz="1100" dirty="0" err="1"/>
              <a:t>geodeticDatum</a:t>
            </a:r>
            <a:r>
              <a:rPr lang="en-US" sz="1100" dirty="0"/>
              <a:t> | </a:t>
            </a:r>
            <a:r>
              <a:rPr lang="en-US" sz="1100" dirty="0" err="1"/>
              <a:t>coordinateUncertaintyInMeters</a:t>
            </a:r>
            <a:r>
              <a:rPr lang="en-US" sz="1100" dirty="0"/>
              <a:t> | </a:t>
            </a:r>
            <a:r>
              <a:rPr lang="en-US" sz="1100" dirty="0" err="1"/>
              <a:t>coordinatePrecision</a:t>
            </a:r>
            <a:r>
              <a:rPr lang="en-US" sz="1100" dirty="0"/>
              <a:t> | </a:t>
            </a:r>
            <a:r>
              <a:rPr lang="en-US" sz="1100" dirty="0" err="1"/>
              <a:t>pointRadiusSpatialFit</a:t>
            </a:r>
            <a:r>
              <a:rPr lang="en-US" sz="1100" dirty="0"/>
              <a:t> | </a:t>
            </a:r>
            <a:r>
              <a:rPr lang="en-US" sz="1100" dirty="0" err="1"/>
              <a:t>footprintWKT</a:t>
            </a:r>
            <a:r>
              <a:rPr lang="en-US" sz="1100" dirty="0"/>
              <a:t> | </a:t>
            </a:r>
            <a:r>
              <a:rPr lang="en-US" sz="1100" dirty="0" err="1"/>
              <a:t>footprintSRS</a:t>
            </a:r>
            <a:r>
              <a:rPr lang="en-US" sz="1100" dirty="0"/>
              <a:t> | </a:t>
            </a:r>
            <a:r>
              <a:rPr lang="en-US" sz="1100" dirty="0" err="1"/>
              <a:t>footprintSpatialFit</a:t>
            </a:r>
            <a:r>
              <a:rPr lang="en-US" sz="1100" dirty="0"/>
              <a:t> | </a:t>
            </a:r>
            <a:r>
              <a:rPr lang="en-US" sz="1100" dirty="0" err="1"/>
              <a:t>georeferencedBy</a:t>
            </a:r>
            <a:r>
              <a:rPr lang="en-US" sz="1100" dirty="0"/>
              <a:t> | </a:t>
            </a:r>
            <a:r>
              <a:rPr lang="en-US" sz="1100" dirty="0" err="1"/>
              <a:t>georeferencedDate</a:t>
            </a:r>
            <a:r>
              <a:rPr lang="en-US" sz="1100" dirty="0"/>
              <a:t> | </a:t>
            </a:r>
            <a:r>
              <a:rPr lang="en-US" sz="1100" dirty="0" err="1"/>
              <a:t>georeferenceProtocol</a:t>
            </a:r>
            <a:r>
              <a:rPr lang="en-US" sz="1100" dirty="0"/>
              <a:t> | </a:t>
            </a:r>
            <a:r>
              <a:rPr lang="en-US" sz="1100" dirty="0" err="1"/>
              <a:t>georeferenceSources</a:t>
            </a:r>
            <a:r>
              <a:rPr lang="en-US" sz="1100" dirty="0"/>
              <a:t> | </a:t>
            </a:r>
            <a:r>
              <a:rPr lang="en-US" sz="1100" dirty="0" err="1"/>
              <a:t>georeferenceVerificationStatus</a:t>
            </a:r>
            <a:r>
              <a:rPr lang="en-US" sz="1100" dirty="0"/>
              <a:t> | </a:t>
            </a:r>
            <a:r>
              <a:rPr lang="en-US" sz="1100" dirty="0" err="1"/>
              <a:t>georeferenceRemarks</a:t>
            </a:r>
            <a:endParaRPr lang="en-US" sz="1100" dirty="0"/>
          </a:p>
          <a:p>
            <a:endParaRPr lang="en-US" sz="1100" dirty="0"/>
          </a:p>
          <a:p>
            <a:r>
              <a:rPr lang="en-US" sz="1100" b="1" dirty="0" err="1"/>
              <a:t>GeologicalContext</a:t>
            </a:r>
            <a:endParaRPr lang="en-US" sz="1100" b="1" dirty="0"/>
          </a:p>
          <a:p>
            <a:r>
              <a:rPr lang="en-US" sz="1100" b="1" dirty="0" err="1">
                <a:solidFill>
                  <a:srgbClr val="0000FF"/>
                </a:solidFill>
              </a:rPr>
              <a:t>geologicalContextID</a:t>
            </a:r>
            <a:r>
              <a:rPr lang="en-US" sz="1100" dirty="0">
                <a:solidFill>
                  <a:srgbClr val="0000FF"/>
                </a:solidFill>
              </a:rPr>
              <a:t> </a:t>
            </a:r>
            <a:r>
              <a:rPr lang="en-US" sz="1100" dirty="0"/>
              <a:t>| </a:t>
            </a:r>
            <a:r>
              <a:rPr lang="en-US" sz="1100" dirty="0" err="1"/>
              <a:t>earliestEonOrLowestEonothem</a:t>
            </a:r>
            <a:r>
              <a:rPr lang="en-US" sz="1100" dirty="0"/>
              <a:t> | </a:t>
            </a:r>
            <a:r>
              <a:rPr lang="en-US" sz="1100" dirty="0" err="1"/>
              <a:t>latestEonOrHighestEonothem</a:t>
            </a:r>
            <a:r>
              <a:rPr lang="en-US" sz="1100" dirty="0"/>
              <a:t> | </a:t>
            </a:r>
            <a:r>
              <a:rPr lang="en-US" sz="1100" dirty="0" err="1"/>
              <a:t>earliestEraOrLowestErathem</a:t>
            </a:r>
            <a:r>
              <a:rPr lang="en-US" sz="1100" dirty="0"/>
              <a:t> | </a:t>
            </a:r>
            <a:r>
              <a:rPr lang="en-US" sz="1100" dirty="0" err="1"/>
              <a:t>latestEraOrHighestErathem</a:t>
            </a:r>
            <a:r>
              <a:rPr lang="en-US" sz="1100" dirty="0"/>
              <a:t> | </a:t>
            </a:r>
            <a:r>
              <a:rPr lang="en-US" sz="1100" dirty="0" err="1"/>
              <a:t>earliestPeriodOrLowestSystem</a:t>
            </a:r>
            <a:r>
              <a:rPr lang="en-US" sz="1100" dirty="0"/>
              <a:t> | </a:t>
            </a:r>
            <a:r>
              <a:rPr lang="en-US" sz="1100" dirty="0" err="1"/>
              <a:t>latestPeriodOrHighestSystem</a:t>
            </a:r>
            <a:r>
              <a:rPr lang="en-US" sz="1100" dirty="0"/>
              <a:t> | </a:t>
            </a:r>
            <a:r>
              <a:rPr lang="en-US" sz="1100" dirty="0" err="1"/>
              <a:t>earliestEpochOrLowestSeries</a:t>
            </a:r>
            <a:r>
              <a:rPr lang="en-US" sz="1100" dirty="0"/>
              <a:t> | </a:t>
            </a:r>
            <a:r>
              <a:rPr lang="en-US" sz="1100" dirty="0" err="1"/>
              <a:t>latestEpochOrHighestSeries</a:t>
            </a:r>
            <a:r>
              <a:rPr lang="en-US" sz="1100" dirty="0"/>
              <a:t> | </a:t>
            </a:r>
            <a:r>
              <a:rPr lang="en-US" sz="1100" dirty="0" err="1"/>
              <a:t>earliestAgeOrLowestStage</a:t>
            </a:r>
            <a:r>
              <a:rPr lang="en-US" sz="1100" dirty="0"/>
              <a:t> | </a:t>
            </a:r>
            <a:r>
              <a:rPr lang="en-US" sz="1100" dirty="0" err="1"/>
              <a:t>latestAgeOrHighestStage</a:t>
            </a:r>
            <a:r>
              <a:rPr lang="en-US" sz="1100" dirty="0"/>
              <a:t> | </a:t>
            </a:r>
            <a:r>
              <a:rPr lang="en-US" sz="1100" dirty="0" err="1"/>
              <a:t>lowestBiostratigraphicZone</a:t>
            </a:r>
            <a:r>
              <a:rPr lang="en-US" sz="1100" dirty="0"/>
              <a:t> | </a:t>
            </a:r>
            <a:r>
              <a:rPr lang="en-US" sz="1100" dirty="0" err="1"/>
              <a:t>highestBiostratigraphicZone</a:t>
            </a:r>
            <a:r>
              <a:rPr lang="en-US" sz="1100" dirty="0"/>
              <a:t> | </a:t>
            </a:r>
            <a:r>
              <a:rPr lang="en-US" sz="1100" dirty="0" err="1"/>
              <a:t>lithostratigraphicTerms</a:t>
            </a:r>
            <a:r>
              <a:rPr lang="en-US" sz="1100" dirty="0"/>
              <a:t> | group | formation | member | bed</a:t>
            </a:r>
          </a:p>
          <a:p>
            <a:endParaRPr lang="en-US" sz="1100" dirty="0"/>
          </a:p>
          <a:p>
            <a:r>
              <a:rPr lang="en-US" sz="1100" b="1" dirty="0"/>
              <a:t>Identification</a:t>
            </a:r>
          </a:p>
          <a:p>
            <a:r>
              <a:rPr lang="en-US" sz="1100" b="1" dirty="0" err="1">
                <a:solidFill>
                  <a:srgbClr val="0000FF"/>
                </a:solidFill>
              </a:rPr>
              <a:t>identificationID</a:t>
            </a:r>
            <a:r>
              <a:rPr lang="en-US" sz="1100" dirty="0">
                <a:solidFill>
                  <a:srgbClr val="0000FF"/>
                </a:solidFill>
              </a:rPr>
              <a:t> </a:t>
            </a:r>
            <a:r>
              <a:rPr lang="en-US" sz="1100" dirty="0"/>
              <a:t>| </a:t>
            </a:r>
            <a:r>
              <a:rPr lang="en-US" sz="1100" dirty="0" err="1"/>
              <a:t>identifiedBy</a:t>
            </a:r>
            <a:r>
              <a:rPr lang="en-US" sz="1100" dirty="0"/>
              <a:t> | </a:t>
            </a:r>
            <a:r>
              <a:rPr lang="en-US" sz="1100" dirty="0" err="1"/>
              <a:t>dateIdentified</a:t>
            </a:r>
            <a:r>
              <a:rPr lang="en-US" sz="1100" dirty="0"/>
              <a:t> | </a:t>
            </a:r>
            <a:r>
              <a:rPr lang="en-US" sz="1100" dirty="0" err="1"/>
              <a:t>identificationReferences</a:t>
            </a:r>
            <a:r>
              <a:rPr lang="en-US" sz="1100" dirty="0"/>
              <a:t> | </a:t>
            </a:r>
            <a:r>
              <a:rPr lang="en-US" sz="1100" dirty="0" err="1"/>
              <a:t>identificationVerificationStatus</a:t>
            </a:r>
            <a:r>
              <a:rPr lang="en-US" sz="1100" dirty="0"/>
              <a:t> | </a:t>
            </a:r>
            <a:r>
              <a:rPr lang="en-US" sz="1100" dirty="0" err="1"/>
              <a:t>identificationRemarks</a:t>
            </a:r>
            <a:r>
              <a:rPr lang="en-US" sz="1100" dirty="0"/>
              <a:t> | </a:t>
            </a:r>
            <a:r>
              <a:rPr lang="en-US" sz="1100" dirty="0" err="1"/>
              <a:t>identificationQualifier</a:t>
            </a:r>
            <a:r>
              <a:rPr lang="en-US" sz="1100" dirty="0"/>
              <a:t> | </a:t>
            </a:r>
            <a:r>
              <a:rPr lang="en-US" sz="1100" dirty="0" err="1"/>
              <a:t>typeStatus</a:t>
            </a:r>
            <a:endParaRPr lang="en-US" sz="1100" dirty="0"/>
          </a:p>
          <a:p>
            <a:endParaRPr lang="en-US" sz="1100" dirty="0"/>
          </a:p>
          <a:p>
            <a:r>
              <a:rPr lang="en-US" sz="1100" b="1" dirty="0"/>
              <a:t>Taxon</a:t>
            </a:r>
          </a:p>
          <a:p>
            <a:r>
              <a:rPr lang="en-US" sz="1100" b="1" dirty="0" err="1">
                <a:solidFill>
                  <a:srgbClr val="0000FF"/>
                </a:solidFill>
              </a:rPr>
              <a:t>taxonID</a:t>
            </a:r>
            <a:r>
              <a:rPr lang="en-US" sz="1100" dirty="0">
                <a:solidFill>
                  <a:srgbClr val="0000FF"/>
                </a:solidFill>
              </a:rPr>
              <a:t> </a:t>
            </a:r>
            <a:r>
              <a:rPr lang="en-US" sz="1100" dirty="0"/>
              <a:t>| </a:t>
            </a:r>
            <a:r>
              <a:rPr lang="en-US" sz="1100" b="1" dirty="0" err="1">
                <a:solidFill>
                  <a:srgbClr val="0000FF"/>
                </a:solidFill>
              </a:rPr>
              <a:t>scientificNameID</a:t>
            </a:r>
            <a:r>
              <a:rPr lang="en-US" sz="1100" dirty="0">
                <a:solidFill>
                  <a:srgbClr val="0000FF"/>
                </a:solidFill>
              </a:rPr>
              <a:t> </a:t>
            </a:r>
            <a:r>
              <a:rPr lang="en-US" sz="1100" dirty="0"/>
              <a:t>| </a:t>
            </a:r>
            <a:r>
              <a:rPr lang="en-US" sz="1100" b="1" dirty="0" err="1">
                <a:solidFill>
                  <a:srgbClr val="0000FF"/>
                </a:solidFill>
              </a:rPr>
              <a:t>acceptedNameUsageID</a:t>
            </a:r>
            <a:r>
              <a:rPr lang="en-US" sz="1100" dirty="0">
                <a:solidFill>
                  <a:srgbClr val="0000FF"/>
                </a:solidFill>
              </a:rPr>
              <a:t> </a:t>
            </a:r>
            <a:r>
              <a:rPr lang="en-US" sz="1100" dirty="0"/>
              <a:t>| </a:t>
            </a:r>
            <a:r>
              <a:rPr lang="en-US" sz="1100" b="1" dirty="0" err="1">
                <a:solidFill>
                  <a:srgbClr val="0000FF"/>
                </a:solidFill>
              </a:rPr>
              <a:t>parentNameUsageID</a:t>
            </a:r>
            <a:r>
              <a:rPr lang="en-US" sz="1100" dirty="0">
                <a:solidFill>
                  <a:srgbClr val="0000FF"/>
                </a:solidFill>
              </a:rPr>
              <a:t> </a:t>
            </a:r>
            <a:r>
              <a:rPr lang="en-US" sz="1100" dirty="0"/>
              <a:t>| </a:t>
            </a:r>
            <a:r>
              <a:rPr lang="en-US" sz="1100" b="1" dirty="0" err="1">
                <a:solidFill>
                  <a:srgbClr val="0000FF"/>
                </a:solidFill>
              </a:rPr>
              <a:t>originalNameUsageID</a:t>
            </a:r>
            <a:r>
              <a:rPr lang="en-US" sz="1100" dirty="0">
                <a:solidFill>
                  <a:srgbClr val="0000FF"/>
                </a:solidFill>
              </a:rPr>
              <a:t> </a:t>
            </a:r>
            <a:r>
              <a:rPr lang="en-US" sz="1100" dirty="0"/>
              <a:t>| </a:t>
            </a:r>
            <a:r>
              <a:rPr lang="en-US" sz="1100" b="1" dirty="0" err="1">
                <a:solidFill>
                  <a:srgbClr val="0000FF"/>
                </a:solidFill>
              </a:rPr>
              <a:t>nameAccordingToID</a:t>
            </a:r>
            <a:r>
              <a:rPr lang="en-US" sz="1100" dirty="0">
                <a:solidFill>
                  <a:srgbClr val="0000FF"/>
                </a:solidFill>
              </a:rPr>
              <a:t> </a:t>
            </a:r>
            <a:r>
              <a:rPr lang="en-US" sz="1100" dirty="0"/>
              <a:t>| </a:t>
            </a:r>
            <a:r>
              <a:rPr lang="en-US" sz="1100" b="1" dirty="0" err="1">
                <a:solidFill>
                  <a:srgbClr val="0000FF"/>
                </a:solidFill>
              </a:rPr>
              <a:t>namePublishedInID</a:t>
            </a:r>
            <a:r>
              <a:rPr lang="en-US" sz="1100" dirty="0">
                <a:solidFill>
                  <a:srgbClr val="0000FF"/>
                </a:solidFill>
              </a:rPr>
              <a:t> </a:t>
            </a:r>
            <a:r>
              <a:rPr lang="en-US" sz="1100" dirty="0"/>
              <a:t>| </a:t>
            </a:r>
            <a:r>
              <a:rPr lang="en-US" sz="1100" b="1" dirty="0" err="1">
                <a:solidFill>
                  <a:srgbClr val="0000FF"/>
                </a:solidFill>
              </a:rPr>
              <a:t>taxonConceptID</a:t>
            </a:r>
            <a:r>
              <a:rPr lang="en-US" sz="1100" dirty="0">
                <a:solidFill>
                  <a:srgbClr val="0000FF"/>
                </a:solidFill>
              </a:rPr>
              <a:t> </a:t>
            </a:r>
            <a:r>
              <a:rPr lang="en-US" sz="1100" dirty="0"/>
              <a:t>| </a:t>
            </a:r>
            <a:r>
              <a:rPr lang="en-US" sz="1100" dirty="0" err="1">
                <a:solidFill>
                  <a:srgbClr val="FF0000"/>
                </a:solidFill>
              </a:rPr>
              <a:t>scientificName</a:t>
            </a:r>
            <a:r>
              <a:rPr lang="en-US" sz="1100" dirty="0">
                <a:solidFill>
                  <a:srgbClr val="FF0000"/>
                </a:solidFill>
              </a:rPr>
              <a:t> </a:t>
            </a:r>
            <a:r>
              <a:rPr lang="en-US" sz="1100" dirty="0"/>
              <a:t>| </a:t>
            </a:r>
            <a:r>
              <a:rPr lang="en-US" sz="1100" dirty="0" err="1">
                <a:solidFill>
                  <a:srgbClr val="FF0000"/>
                </a:solidFill>
              </a:rPr>
              <a:t>acceptedNameUsage</a:t>
            </a:r>
            <a:r>
              <a:rPr lang="en-US" sz="1100" dirty="0">
                <a:solidFill>
                  <a:srgbClr val="FF0000"/>
                </a:solidFill>
              </a:rPr>
              <a:t> </a:t>
            </a:r>
            <a:r>
              <a:rPr lang="en-US" sz="1100" dirty="0"/>
              <a:t>| </a:t>
            </a:r>
            <a:r>
              <a:rPr lang="en-US" sz="1100" dirty="0" err="1">
                <a:solidFill>
                  <a:srgbClr val="FF0000"/>
                </a:solidFill>
              </a:rPr>
              <a:t>parentNameUsage</a:t>
            </a:r>
            <a:r>
              <a:rPr lang="en-US" sz="1100" dirty="0">
                <a:solidFill>
                  <a:srgbClr val="FF0000"/>
                </a:solidFill>
              </a:rPr>
              <a:t> </a:t>
            </a:r>
            <a:r>
              <a:rPr lang="en-US" sz="1100" dirty="0"/>
              <a:t>| </a:t>
            </a:r>
            <a:r>
              <a:rPr lang="en-US" sz="1100" dirty="0" err="1">
                <a:solidFill>
                  <a:srgbClr val="FF0000"/>
                </a:solidFill>
              </a:rPr>
              <a:t>originalNameUsage</a:t>
            </a:r>
            <a:r>
              <a:rPr lang="en-US" sz="1100" dirty="0">
                <a:solidFill>
                  <a:srgbClr val="FF0000"/>
                </a:solidFill>
              </a:rPr>
              <a:t> </a:t>
            </a:r>
            <a:r>
              <a:rPr lang="en-US" sz="1100" dirty="0"/>
              <a:t>| </a:t>
            </a:r>
            <a:r>
              <a:rPr lang="en-US" sz="1100" dirty="0" err="1">
                <a:solidFill>
                  <a:srgbClr val="FF0000"/>
                </a:solidFill>
              </a:rPr>
              <a:t>nameAccordingTo</a:t>
            </a:r>
            <a:r>
              <a:rPr lang="en-US" sz="1100" dirty="0">
                <a:solidFill>
                  <a:srgbClr val="FF0000"/>
                </a:solidFill>
              </a:rPr>
              <a:t> </a:t>
            </a:r>
            <a:r>
              <a:rPr lang="en-US" sz="1100" dirty="0"/>
              <a:t>| </a:t>
            </a:r>
            <a:r>
              <a:rPr lang="en-US" sz="1100" dirty="0" err="1">
                <a:solidFill>
                  <a:srgbClr val="FF0000"/>
                </a:solidFill>
              </a:rPr>
              <a:t>namePublishedIn</a:t>
            </a:r>
            <a:r>
              <a:rPr lang="en-US" sz="1100" dirty="0">
                <a:solidFill>
                  <a:srgbClr val="FF0000"/>
                </a:solidFill>
              </a:rPr>
              <a:t> </a:t>
            </a:r>
            <a:r>
              <a:rPr lang="en-US" sz="1100" dirty="0"/>
              <a:t>| </a:t>
            </a:r>
            <a:r>
              <a:rPr lang="en-US" sz="1100" dirty="0" err="1"/>
              <a:t>namePublishedInYear</a:t>
            </a:r>
            <a:r>
              <a:rPr lang="en-US" sz="1100" dirty="0"/>
              <a:t> | </a:t>
            </a:r>
            <a:r>
              <a:rPr lang="en-US" sz="1100" dirty="0" err="1"/>
              <a:t>higherClassification</a:t>
            </a:r>
            <a:r>
              <a:rPr lang="en-US" sz="1100" dirty="0"/>
              <a:t> | kingdom | phylum | class | order | family | genus | subgenus | </a:t>
            </a:r>
            <a:r>
              <a:rPr lang="en-US" sz="1100" dirty="0" err="1"/>
              <a:t>specificEpithet</a:t>
            </a:r>
            <a:r>
              <a:rPr lang="en-US" sz="1100" dirty="0"/>
              <a:t> | </a:t>
            </a:r>
            <a:r>
              <a:rPr lang="en-US" sz="1100" dirty="0" err="1"/>
              <a:t>infraspecificEpithet</a:t>
            </a:r>
            <a:r>
              <a:rPr lang="en-US" sz="1100" dirty="0"/>
              <a:t> | </a:t>
            </a:r>
            <a:r>
              <a:rPr lang="en-US" sz="1100" dirty="0" err="1"/>
              <a:t>taxonRank</a:t>
            </a:r>
            <a:r>
              <a:rPr lang="en-US" sz="1100" dirty="0"/>
              <a:t> | </a:t>
            </a:r>
            <a:r>
              <a:rPr lang="en-US" sz="1100" dirty="0" err="1"/>
              <a:t>verbatimTaxonRank</a:t>
            </a:r>
            <a:r>
              <a:rPr lang="en-US" sz="1100" dirty="0"/>
              <a:t> | </a:t>
            </a:r>
            <a:r>
              <a:rPr lang="en-US" sz="1100" dirty="0" err="1"/>
              <a:t>scientificNameAuthorship</a:t>
            </a:r>
            <a:r>
              <a:rPr lang="en-US" sz="1100" dirty="0"/>
              <a:t> | </a:t>
            </a:r>
            <a:r>
              <a:rPr lang="en-US" sz="1100" dirty="0" err="1"/>
              <a:t>vernacularName</a:t>
            </a:r>
            <a:r>
              <a:rPr lang="en-US" sz="1100" dirty="0"/>
              <a:t> | </a:t>
            </a:r>
            <a:r>
              <a:rPr lang="en-US" sz="1100" dirty="0" err="1"/>
              <a:t>nomenclaturalCode</a:t>
            </a:r>
            <a:r>
              <a:rPr lang="en-US" sz="1100" dirty="0"/>
              <a:t> | </a:t>
            </a:r>
            <a:r>
              <a:rPr lang="en-US" sz="1100" dirty="0" err="1"/>
              <a:t>taxonomicStatus</a:t>
            </a:r>
            <a:r>
              <a:rPr lang="en-US" sz="1100" dirty="0"/>
              <a:t> | </a:t>
            </a:r>
            <a:r>
              <a:rPr lang="en-US" sz="1100" dirty="0" err="1"/>
              <a:t>nomenclaturalStatus</a:t>
            </a:r>
            <a:r>
              <a:rPr lang="en-US" sz="1100" dirty="0"/>
              <a:t> | </a:t>
            </a:r>
            <a:r>
              <a:rPr lang="en-US" sz="1100" dirty="0" err="1"/>
              <a:t>taxonRemarks</a:t>
            </a:r>
            <a:endParaRPr lang="en-US" sz="1100" dirty="0"/>
          </a:p>
          <a:p>
            <a:endParaRPr lang="en-US" sz="1100" dirty="0"/>
          </a:p>
          <a:p>
            <a:r>
              <a:rPr lang="en-US" sz="1100" b="1" dirty="0" err="1"/>
              <a:t>ResourceRelationship</a:t>
            </a:r>
            <a:r>
              <a:rPr lang="en-US" sz="1100" dirty="0"/>
              <a:t> (Auxiliary Terms)</a:t>
            </a:r>
            <a:endParaRPr lang="en-US" sz="1100" b="1" dirty="0"/>
          </a:p>
          <a:p>
            <a:r>
              <a:rPr lang="en-US" sz="1100" b="1" dirty="0" err="1">
                <a:solidFill>
                  <a:srgbClr val="0000FF"/>
                </a:solidFill>
              </a:rPr>
              <a:t>resourceRelationshipID</a:t>
            </a:r>
            <a:r>
              <a:rPr lang="en-US" sz="1100" dirty="0">
                <a:solidFill>
                  <a:srgbClr val="0000FF"/>
                </a:solidFill>
              </a:rPr>
              <a:t> </a:t>
            </a:r>
            <a:r>
              <a:rPr lang="en-US" sz="1100" dirty="0"/>
              <a:t>| </a:t>
            </a:r>
            <a:r>
              <a:rPr lang="en-US" sz="1100" b="1" dirty="0" err="1">
                <a:solidFill>
                  <a:srgbClr val="0000FF"/>
                </a:solidFill>
              </a:rPr>
              <a:t>resourceID</a:t>
            </a:r>
            <a:r>
              <a:rPr lang="en-US" sz="1100" dirty="0">
                <a:solidFill>
                  <a:srgbClr val="0000FF"/>
                </a:solidFill>
              </a:rPr>
              <a:t> </a:t>
            </a:r>
            <a:r>
              <a:rPr lang="en-US" sz="1100" dirty="0"/>
              <a:t>| </a:t>
            </a:r>
            <a:r>
              <a:rPr lang="en-US" sz="1100" b="1" dirty="0" err="1">
                <a:solidFill>
                  <a:srgbClr val="0000FF"/>
                </a:solidFill>
              </a:rPr>
              <a:t>relatedResourceID</a:t>
            </a:r>
            <a:r>
              <a:rPr lang="en-US" sz="1100" dirty="0">
                <a:solidFill>
                  <a:srgbClr val="0000FF"/>
                </a:solidFill>
              </a:rPr>
              <a:t> </a:t>
            </a:r>
            <a:r>
              <a:rPr lang="en-US" sz="1100" dirty="0"/>
              <a:t>| </a:t>
            </a:r>
            <a:r>
              <a:rPr lang="en-US" sz="1100" dirty="0" err="1"/>
              <a:t>relationshipOfResource</a:t>
            </a:r>
            <a:r>
              <a:rPr lang="en-US" sz="1100" dirty="0"/>
              <a:t> | </a:t>
            </a:r>
            <a:r>
              <a:rPr lang="en-US" sz="1100" dirty="0" err="1"/>
              <a:t>relationshipAccordingTo</a:t>
            </a:r>
            <a:r>
              <a:rPr lang="en-US" sz="1100" dirty="0"/>
              <a:t> | </a:t>
            </a:r>
            <a:r>
              <a:rPr lang="en-US" sz="1100" dirty="0" err="1"/>
              <a:t>relationshipEstablishedDate</a:t>
            </a:r>
            <a:r>
              <a:rPr lang="en-US" sz="1100" dirty="0"/>
              <a:t> | </a:t>
            </a:r>
            <a:r>
              <a:rPr lang="en-US" sz="1100" dirty="0" err="1"/>
              <a:t>relationshipRemarks</a:t>
            </a:r>
            <a:endParaRPr lang="en-US" sz="1100" dirty="0"/>
          </a:p>
          <a:p>
            <a:endParaRPr lang="en-US" sz="1100" dirty="0"/>
          </a:p>
          <a:p>
            <a:r>
              <a:rPr lang="en-US" sz="1100" b="1" dirty="0"/>
              <a:t>MeasurementOrFact</a:t>
            </a:r>
            <a:r>
              <a:rPr lang="en-US" sz="1100" dirty="0"/>
              <a:t> (Auxiliary Terms)</a:t>
            </a:r>
            <a:endParaRPr lang="en-US" sz="1100" b="1" dirty="0"/>
          </a:p>
          <a:p>
            <a:r>
              <a:rPr lang="en-US" sz="1100" b="1" dirty="0" err="1">
                <a:solidFill>
                  <a:srgbClr val="0000FF"/>
                </a:solidFill>
              </a:rPr>
              <a:t>measurementID</a:t>
            </a:r>
            <a:r>
              <a:rPr lang="en-US" sz="1100" dirty="0">
                <a:solidFill>
                  <a:srgbClr val="0000FF"/>
                </a:solidFill>
              </a:rPr>
              <a:t> </a:t>
            </a:r>
            <a:r>
              <a:rPr lang="en-US" sz="1100" dirty="0"/>
              <a:t>| </a:t>
            </a:r>
            <a:r>
              <a:rPr lang="en-US" sz="1100" dirty="0" err="1"/>
              <a:t>measurementType</a:t>
            </a:r>
            <a:r>
              <a:rPr lang="en-US" sz="1100" dirty="0"/>
              <a:t> | </a:t>
            </a:r>
            <a:r>
              <a:rPr lang="en-US" sz="1100" dirty="0" err="1"/>
              <a:t>measurementValue</a:t>
            </a:r>
            <a:r>
              <a:rPr lang="en-US" sz="1100" dirty="0"/>
              <a:t> | </a:t>
            </a:r>
            <a:r>
              <a:rPr lang="en-US" sz="1100" dirty="0" err="1"/>
              <a:t>measurementAccuracy</a:t>
            </a:r>
            <a:r>
              <a:rPr lang="en-US" sz="1100" dirty="0"/>
              <a:t> | </a:t>
            </a:r>
            <a:r>
              <a:rPr lang="en-US" sz="1100" dirty="0" err="1"/>
              <a:t>measurementUnit</a:t>
            </a:r>
            <a:r>
              <a:rPr lang="en-US" sz="1100" dirty="0"/>
              <a:t> | </a:t>
            </a:r>
            <a:r>
              <a:rPr lang="en-US" sz="1100" dirty="0" err="1"/>
              <a:t>measurementDeterminedDate</a:t>
            </a:r>
            <a:r>
              <a:rPr lang="en-US" sz="1100" dirty="0"/>
              <a:t> | </a:t>
            </a:r>
            <a:r>
              <a:rPr lang="en-US" sz="1100" dirty="0" err="1"/>
              <a:t>measurementDeterminedBy</a:t>
            </a:r>
            <a:r>
              <a:rPr lang="en-US" sz="1100" dirty="0"/>
              <a:t> | </a:t>
            </a:r>
            <a:r>
              <a:rPr lang="en-US" sz="1100" dirty="0" err="1"/>
              <a:t>measurementMethod</a:t>
            </a:r>
            <a:r>
              <a:rPr lang="en-US" sz="1100" dirty="0"/>
              <a:t> | </a:t>
            </a:r>
            <a:r>
              <a:rPr lang="en-US" sz="1100" dirty="0" err="1"/>
              <a:t>measurementRemarks</a:t>
            </a:r>
            <a:endParaRPr lang="en-US" sz="1100" dirty="0"/>
          </a:p>
        </p:txBody>
      </p:sp>
      <p:sp>
        <p:nvSpPr>
          <p:cNvPr id="2" name="Rectangle 1"/>
          <p:cNvSpPr/>
          <p:nvPr/>
        </p:nvSpPr>
        <p:spPr>
          <a:xfrm rot="2997067">
            <a:off x="5744902" y="2400255"/>
            <a:ext cx="4455028" cy="1134104"/>
          </a:xfrm>
          <a:prstGeom prst="rect">
            <a:avLst/>
          </a:prstGeom>
        </p:spPr>
        <p:txBody>
          <a:bodyPr wrap="none">
            <a:spAutoFit/>
          </a:bodyPr>
          <a:lstStyle/>
          <a:p>
            <a:pPr>
              <a:defRPr/>
            </a:pPr>
            <a:r>
              <a:rPr lang="nb-NO" sz="6600" dirty="0">
                <a:effectLst>
                  <a:glow rad="101600">
                    <a:schemeClr val="bg1">
                      <a:alpha val="75000"/>
                    </a:schemeClr>
                  </a:glow>
                </a:effectLst>
              </a:rPr>
              <a:t>Darwin Core</a:t>
            </a:r>
            <a:endParaRPr lang="en-US" sz="6600" dirty="0"/>
          </a:p>
        </p:txBody>
      </p:sp>
    </p:spTree>
    <p:extLst>
      <p:ext uri="{BB962C8B-B14F-4D97-AF65-F5344CB8AC3E}">
        <p14:creationId xmlns:p14="http://schemas.microsoft.com/office/powerpoint/2010/main" val="215988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9376</TotalTime>
  <Words>2804</Words>
  <Application>Microsoft Office PowerPoint</Application>
  <PresentationFormat>Custom</PresentationFormat>
  <Paragraphs>312</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Name ambiguity: George</vt:lpstr>
      <vt:lpstr>PowerPoint Presentation</vt:lpstr>
      <vt:lpstr>PowerPoint Presentation</vt:lpstr>
      <vt:lpstr>PowerPoint Presentation</vt:lpstr>
      <vt:lpstr>PowerPoint Presentation</vt:lpstr>
      <vt:lpstr>Identify the thing that you care about</vt:lpstr>
      <vt:lpstr>PowerPoint Presentation</vt:lpstr>
      <vt:lpstr>PowerPoint Presentation</vt:lpstr>
      <vt:lpstr>PowerPoint Presentation</vt:lpstr>
      <vt:lpstr>Persistent Identifier systems</vt:lpstr>
      <vt:lpstr>PowerPoint Presentation</vt:lpstr>
      <vt:lpstr>PowerPoint Presentation</vt:lpstr>
      <vt:lpstr>Persistent Identifiers</vt:lpstr>
      <vt:lpstr>PowerPoint Presentation</vt:lpstr>
      <vt:lpstr>Universally Unique Identifier (UUID)</vt:lpstr>
      <vt:lpstr>PowerPoint Presentation</vt:lpstr>
      <vt:lpstr>PowerPoint Presentation</vt:lpstr>
      <vt:lpstr>http – PURL – UUID </vt:lpstr>
      <vt:lpstr>PowerPoint Presentation</vt:lpstr>
      <vt:lpstr>PowerPoint Presentation</vt:lpstr>
      <vt:lpstr>PowerPoint Presentation</vt:lpstr>
      <vt:lpstr>QR Code</vt:lpstr>
      <vt:lpstr>PowerPoint Presentation</vt:lpstr>
      <vt:lpstr>PowerPoint Presentation</vt:lpstr>
      <vt:lpstr>PowerPoint Presentation</vt:lpstr>
      <vt:lpstr>PowerPoint Presentation</vt:lpstr>
      <vt:lpstr>Data paper</vt:lpstr>
      <vt:lpstr>Biodiversity Data Journal</vt:lpstr>
      <vt:lpstr>PowerPoint Presentation</vt:lpstr>
      <vt:lpstr>PowerPoint Presentation</vt:lpstr>
      <vt:lpstr>PowerPoint Presentation</vt:lpstr>
      <vt:lpstr>PowerPoint Presentation</vt:lpstr>
    </vt:vector>
  </TitlesOfParts>
  <Company>Naturhistorisk museum,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 Endresen</dc:creator>
  <cp:lastModifiedBy>Eirik Rindal</cp:lastModifiedBy>
  <cp:revision>238</cp:revision>
  <cp:lastPrinted>2014-09-01T21:33:47Z</cp:lastPrinted>
  <dcterms:created xsi:type="dcterms:W3CDTF">2014-04-01T06:57:45Z</dcterms:created>
  <dcterms:modified xsi:type="dcterms:W3CDTF">2014-12-05T07:48:16Z</dcterms:modified>
</cp:coreProperties>
</file>