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88" r:id="rId3"/>
    <p:sldId id="300" r:id="rId4"/>
    <p:sldId id="258" r:id="rId5"/>
    <p:sldId id="259" r:id="rId6"/>
    <p:sldId id="260" r:id="rId7"/>
    <p:sldId id="261" r:id="rId8"/>
    <p:sldId id="262" r:id="rId9"/>
    <p:sldId id="263" r:id="rId10"/>
    <p:sldId id="264" r:id="rId11"/>
    <p:sldId id="265" r:id="rId12"/>
    <p:sldId id="313" r:id="rId13"/>
    <p:sldId id="267" r:id="rId14"/>
    <p:sldId id="314" r:id="rId15"/>
    <p:sldId id="270" r:id="rId16"/>
    <p:sldId id="269" r:id="rId17"/>
    <p:sldId id="271" r:id="rId18"/>
    <p:sldId id="319" r:id="rId19"/>
    <p:sldId id="272" r:id="rId20"/>
    <p:sldId id="276" r:id="rId21"/>
    <p:sldId id="275" r:id="rId22"/>
    <p:sldId id="328" r:id="rId23"/>
    <p:sldId id="289" r:id="rId24"/>
    <p:sldId id="293" r:id="rId25"/>
    <p:sldId id="292" r:id="rId26"/>
    <p:sldId id="294" r:id="rId27"/>
    <p:sldId id="295" r:id="rId28"/>
    <p:sldId id="291" r:id="rId29"/>
    <p:sldId id="290" r:id="rId30"/>
    <p:sldId id="296" r:id="rId31"/>
    <p:sldId id="315" r:id="rId32"/>
    <p:sldId id="317" r:id="rId33"/>
    <p:sldId id="316" r:id="rId34"/>
    <p:sldId id="297" r:id="rId35"/>
    <p:sldId id="298" r:id="rId36"/>
    <p:sldId id="274" r:id="rId37"/>
    <p:sldId id="277" r:id="rId38"/>
    <p:sldId id="273" r:id="rId39"/>
    <p:sldId id="278" r:id="rId40"/>
    <p:sldId id="299" r:id="rId41"/>
    <p:sldId id="320" r:id="rId42"/>
    <p:sldId id="279" r:id="rId43"/>
    <p:sldId id="281" r:id="rId44"/>
    <p:sldId id="280" r:id="rId45"/>
    <p:sldId id="282" r:id="rId46"/>
    <p:sldId id="318" r:id="rId47"/>
    <p:sldId id="327" r:id="rId48"/>
    <p:sldId id="326" r:id="rId49"/>
    <p:sldId id="325" r:id="rId50"/>
    <p:sldId id="308" r:id="rId51"/>
    <p:sldId id="323" r:id="rId52"/>
    <p:sldId id="310" r:id="rId53"/>
    <p:sldId id="311" r:id="rId54"/>
    <p:sldId id="324" r:id="rId55"/>
    <p:sldId id="302" r:id="rId56"/>
    <p:sldId id="322" r:id="rId57"/>
    <p:sldId id="283" r:id="rId58"/>
    <p:sldId id="284" r:id="rId59"/>
    <p:sldId id="285" r:id="rId60"/>
    <p:sldId id="286" r:id="rId61"/>
    <p:sldId id="301" r:id="rId62"/>
    <p:sldId id="321"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p:cViewPr varScale="1">
        <p:scale>
          <a:sx n="114" d="100"/>
          <a:sy n="114" d="100"/>
        </p:scale>
        <p:origin x="-156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F1A9FD-E3B7-4E04-A343-97179BCD93B8}" type="datetimeFigureOut">
              <a:rPr lang="en-US"/>
              <a:pPr>
                <a:defRPr/>
              </a:pPr>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520548F-B316-43F2-B68F-528FFBA2D0B1}" type="slidenum">
              <a:rPr lang="en-US" altLang="en-US"/>
              <a:pPr/>
              <a:t>‹#›</a:t>
            </a:fld>
            <a:endParaRPr lang="en-US" altLang="en-US"/>
          </a:p>
        </p:txBody>
      </p:sp>
    </p:spTree>
    <p:extLst>
      <p:ext uri="{BB962C8B-B14F-4D97-AF65-F5344CB8AC3E}">
        <p14:creationId xmlns:p14="http://schemas.microsoft.com/office/powerpoint/2010/main" val="6377664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3DA3A1-F00A-4E45-A6D1-8DCFC85053BE}"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76754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600" smtClean="0"/>
              <a:t>Storage and Services:</a:t>
            </a:r>
          </a:p>
          <a:p>
            <a:pPr defTabSz="914400" eaLnBrk="1" hangingPunct="1">
              <a:spcBef>
                <a:spcPct val="0"/>
              </a:spcBef>
            </a:pPr>
            <a:r>
              <a:rPr lang="en-US" altLang="en-US" sz="1600" smtClean="0"/>
              <a:t>Provide computational services for biodiversity research: VPN e.g., (Symbiota instances, cloud platform available, GeoLocate)</a:t>
            </a:r>
          </a:p>
          <a:p>
            <a:pPr defTabSz="914400" eaLnBrk="1" hangingPunct="1">
              <a:spcBef>
                <a:spcPct val="0"/>
              </a:spcBef>
            </a:pPr>
            <a:r>
              <a:rPr lang="en-US" altLang="en-US" sz="1600" smtClean="0">
                <a:solidFill>
                  <a:srgbClr val="000000"/>
                </a:solidFill>
              </a:rPr>
              <a:t>Facilitate sharing and integration of data relevant to biodiversity research</a:t>
            </a:r>
          </a:p>
          <a:p>
            <a:pPr defTabSz="914400" eaLnBrk="1" hangingPunct="1">
              <a:spcBef>
                <a:spcPct val="0"/>
              </a:spcBef>
            </a:pPr>
            <a:endParaRPr lang="en-US" altLang="en-US" smtClean="0">
              <a:solidFill>
                <a:srgbClr val="000000"/>
              </a:solidFill>
            </a:endParaRPr>
          </a:p>
          <a:p>
            <a:pPr defTabSz="914400" eaLnBrk="1" hangingPunct="1">
              <a:spcBef>
                <a:spcPct val="0"/>
              </a:spcBef>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92DF3C-B3F3-40AF-ACF0-C7713FA00953}"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6864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637B25-E5B1-43ED-BD76-C623AE112DC0}" type="slidenum">
              <a:rPr lang="en-US" altLang="en-US">
                <a:ea typeface="MS PGothic" panose="020B0600070205080204" pitchFamily="34" charset="-128"/>
              </a:rPr>
              <a:pPr/>
              <a:t>40</a:t>
            </a:fld>
            <a:endParaRPr lang="en-US" altLang="en-US">
              <a:ea typeface="MS PGothic" panose="020B0600070205080204" pitchFamily="34" charset="-128"/>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rPr>
              <a:t>A person inspects the image and delineates each area that has textual content. Additionally, the regions can be classified as primary label, annotation, barcode, etc.</a:t>
            </a:r>
          </a:p>
        </p:txBody>
      </p:sp>
    </p:spTree>
    <p:extLst>
      <p:ext uri="{BB962C8B-B14F-4D97-AF65-F5344CB8AC3E}">
        <p14:creationId xmlns:p14="http://schemas.microsoft.com/office/powerpoint/2010/main" val="205236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mtClean="0"/>
              <a:t>There are many programs out there transcribing data in various ways. There is still a lot to learn and understand about what makes one program or interface better for citizen science participation..</a:t>
            </a:r>
            <a:endParaRPr kumimoji="1" lang="ja-JP" alt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7CA88F-5765-4BF9-8BC1-DE57CD15000D}" type="slidenum">
              <a:rPr kumimoji="1" lang="ja-JP" altLang="en-US">
                <a:latin typeface="Calibri" panose="020F0502020204030204" pitchFamily="34" charset="0"/>
              </a:rPr>
              <a:pPr/>
              <a:t>49</a:t>
            </a:fld>
            <a:endParaRPr kumimoji="1" lang="ja-JP" altLang="en-US">
              <a:latin typeface="Calibri" panose="020F0502020204030204" pitchFamily="34" charset="0"/>
            </a:endParaRPr>
          </a:p>
        </p:txBody>
      </p:sp>
    </p:spTree>
    <p:extLst>
      <p:ext uri="{BB962C8B-B14F-4D97-AF65-F5344CB8AC3E}">
        <p14:creationId xmlns:p14="http://schemas.microsoft.com/office/powerpoint/2010/main" val="96526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mtClean="0"/>
              <a:t>NfN is another, slightly different platform</a:t>
            </a:r>
            <a:endParaRPr kumimoji="1" lang="ja-JP" alt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0A8A4C-58B6-4E44-B83B-2ABD7E5C2C47}" type="slidenum">
              <a:rPr kumimoji="1" lang="ja-JP" altLang="en-US">
                <a:latin typeface="Calibri" panose="020F0502020204030204" pitchFamily="34" charset="0"/>
              </a:rPr>
              <a:pPr/>
              <a:t>51</a:t>
            </a:fld>
            <a:endParaRPr kumimoji="1" lang="ja-JP" altLang="en-US">
              <a:latin typeface="Calibri" panose="020F0502020204030204" pitchFamily="34" charset="0"/>
            </a:endParaRPr>
          </a:p>
        </p:txBody>
      </p:sp>
    </p:spTree>
    <p:extLst>
      <p:ext uri="{BB962C8B-B14F-4D97-AF65-F5344CB8AC3E}">
        <p14:creationId xmlns:p14="http://schemas.microsoft.com/office/powerpoint/2010/main" val="266457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mtClean="0"/>
              <a:t>Here users are asked to submit one field at a time</a:t>
            </a:r>
            <a:endParaRPr kumimoji="1" lang="ja-JP" alt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2E33CA-7290-4D70-B03B-C321E69CE949}" type="slidenum">
              <a:rPr kumimoji="1" lang="ja-JP" altLang="en-US">
                <a:latin typeface="Calibri" panose="020F0502020204030204" pitchFamily="34" charset="0"/>
              </a:rPr>
              <a:pPr/>
              <a:t>54</a:t>
            </a:fld>
            <a:endParaRPr kumimoji="1" lang="ja-JP" altLang="en-US">
              <a:latin typeface="Calibri" panose="020F0502020204030204" pitchFamily="34" charset="0"/>
            </a:endParaRPr>
          </a:p>
        </p:txBody>
      </p:sp>
    </p:spTree>
    <p:extLst>
      <p:ext uri="{BB962C8B-B14F-4D97-AF65-F5344CB8AC3E}">
        <p14:creationId xmlns:p14="http://schemas.microsoft.com/office/powerpoint/2010/main" val="222220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idigbio.org/rss-feed.xml" TargetMode="External"/><Relationship Id="rId1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www.facebook.com/iDigBio" TargetMode="External"/><Relationship Id="rId12" Type="http://schemas.openxmlformats.org/officeDocument/2006/relationships/image" Target="../media/image10.png"/><Relationship Id="rId17" Type="http://schemas.openxmlformats.org/officeDocument/2006/relationships/image" Target="../media/image13.emf"/><Relationship Id="rId2" Type="http://schemas.openxmlformats.org/officeDocument/2006/relationships/image" Target="../media/image2.png"/><Relationship Id="rId16"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vimeo.com/idigbio" TargetMode="External"/><Relationship Id="rId5" Type="http://schemas.openxmlformats.org/officeDocument/2006/relationships/image" Target="../media/image5.png"/><Relationship Id="rId15" Type="http://schemas.openxmlformats.org/officeDocument/2006/relationships/hyperlink" Target="file:///\\localhost\webcal\::www.idigbio.org:events-calendar:export.ics"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s://twitter.com/iDigBio" TargetMode="External"/><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5925"/>
            <a:ext cx="9144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p:nvPr userDrawn="1"/>
        </p:nvSpPr>
        <p:spPr>
          <a:xfrm>
            <a:off x="3500438" y="5729288"/>
            <a:ext cx="5370512" cy="1062037"/>
          </a:xfrm>
          <a:prstGeom prst="rect">
            <a:avLst/>
          </a:prstGeom>
          <a:noFill/>
        </p:spPr>
        <p:txBody>
          <a:bodyPr>
            <a:spAutoFit/>
          </a:bodyPr>
          <a:lstStyle/>
          <a:p>
            <a:pPr fontAlgn="auto">
              <a:spcBef>
                <a:spcPts val="0"/>
              </a:spcBef>
              <a:spcAft>
                <a:spcPts val="0"/>
              </a:spcAft>
              <a:defRPr/>
            </a:pPr>
            <a:r>
              <a:rPr lang="en-US" sz="1050" i="1" dirty="0">
                <a:latin typeface="+mn-lt"/>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fontAlgn="auto">
              <a:spcBef>
                <a:spcPts val="0"/>
              </a:spcBef>
              <a:spcAft>
                <a:spcPts val="0"/>
              </a:spcAft>
              <a:defRPr/>
            </a:pPr>
            <a:endParaRPr lang="en-US" sz="1050" dirty="0">
              <a:latin typeface="+mn-lt"/>
              <a:cs typeface="+mn-cs"/>
            </a:endParaRPr>
          </a:p>
        </p:txBody>
      </p:sp>
      <p:pic>
        <p:nvPicPr>
          <p:cNvPr id="7" name="Picture 8" descr="http://www.nsf.gov/images/logos/nsf1.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28888" y="5797550"/>
            <a:ext cx="755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98438" y="5868988"/>
            <a:ext cx="8413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19175" y="5848350"/>
            <a:ext cx="6635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797050" y="5876925"/>
            <a:ext cx="687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6"/>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7013" y="123825"/>
            <a:ext cx="19351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9398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1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EFC94AF-C363-43F5-A546-42D796DF1E5A}"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CBEF226-67E0-4778-B6AC-FB2937DEB583}" type="datetimeFigureOut">
              <a:rPr lang="en-US" altLang="en-US"/>
              <a:pPr>
                <a:defRPr/>
              </a:pPr>
              <a:t>12/5/2014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9916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92DD379-2D46-40F8-B657-7B8AF9455254}"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A94D18-8546-4F8E-9343-84155E4F74A5}" type="datetimeFigureOut">
              <a:rPr lang="en-US" altLang="en-US"/>
              <a:pPr>
                <a:defRPr/>
              </a:pPr>
              <a:t>12/5/2014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0347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Rectangle 15"/>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495925"/>
            <a:ext cx="9144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p:nvPr userDrawn="1"/>
        </p:nvSpPr>
        <p:spPr>
          <a:xfrm>
            <a:off x="3500438" y="5729288"/>
            <a:ext cx="5370512" cy="1062037"/>
          </a:xfrm>
          <a:prstGeom prst="rect">
            <a:avLst/>
          </a:prstGeom>
          <a:noFill/>
        </p:spPr>
        <p:txBody>
          <a:bodyPr>
            <a:spAutoFit/>
          </a:bodyPr>
          <a:lstStyle/>
          <a:p>
            <a:pPr fontAlgn="auto">
              <a:spcBef>
                <a:spcPts val="0"/>
              </a:spcBef>
              <a:spcAft>
                <a:spcPts val="0"/>
              </a:spcAft>
              <a:defRPr/>
            </a:pPr>
            <a:r>
              <a:rPr lang="en-US" sz="1050" i="1" dirty="0">
                <a:latin typeface="+mn-lt"/>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fontAlgn="auto">
              <a:spcBef>
                <a:spcPts val="0"/>
              </a:spcBef>
              <a:spcAft>
                <a:spcPts val="0"/>
              </a:spcAft>
              <a:defRPr/>
            </a:pPr>
            <a:endParaRPr lang="en-US" sz="1050" dirty="0">
              <a:latin typeface="+mn-lt"/>
              <a:cs typeface="+mn-cs"/>
            </a:endParaRPr>
          </a:p>
        </p:txBody>
      </p:sp>
      <p:pic>
        <p:nvPicPr>
          <p:cNvPr id="6" name="Picture 8" descr="http://www.nsf.gov/images/logos/nsf1.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28888" y="5797550"/>
            <a:ext cx="755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98438" y="5868988"/>
            <a:ext cx="8413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19175" y="5848350"/>
            <a:ext cx="6635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797050" y="5876925"/>
            <a:ext cx="687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hlinkClick r:id="rId7"/>
          </p:cNvPr>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hlinkClick r:id="rId9"/>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hlinkClick r:id="rId11"/>
          </p:cNvPr>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13"/>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hlinkClick r:id="rId15"/>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6"/>
          <p:cNvSpPr txBox="1"/>
          <p:nvPr userDrawn="1"/>
        </p:nvSpPr>
        <p:spPr>
          <a:xfrm>
            <a:off x="685800" y="3503613"/>
            <a:ext cx="2124075" cy="369887"/>
          </a:xfrm>
          <a:prstGeom prst="rect">
            <a:avLst/>
          </a:prstGeom>
          <a:noFill/>
        </p:spPr>
        <p:txBody>
          <a:bodyPr>
            <a:spAutoFit/>
          </a:bodyPr>
          <a:lstStyle/>
          <a:p>
            <a:pPr fontAlgn="auto">
              <a:spcBef>
                <a:spcPts val="0"/>
              </a:spcBef>
              <a:spcAft>
                <a:spcPts val="0"/>
              </a:spcAft>
              <a:defRPr/>
            </a:pPr>
            <a:r>
              <a:rPr lang="en-US" b="1" dirty="0" err="1">
                <a:latin typeface="Helvetica"/>
                <a:cs typeface="Helvetica"/>
              </a:rPr>
              <a:t>www.idigbio.org</a:t>
            </a:r>
            <a:endParaRPr lang="en-US" b="1" dirty="0">
              <a:latin typeface="Helvetica"/>
              <a:cs typeface="Helvetica"/>
            </a:endParaRPr>
          </a:p>
        </p:txBody>
      </p:sp>
      <p:grpSp>
        <p:nvGrpSpPr>
          <p:cNvPr id="16" name="Group 19"/>
          <p:cNvGrpSpPr>
            <a:grpSpLocks/>
          </p:cNvGrpSpPr>
          <p:nvPr userDrawn="1"/>
        </p:nvGrpSpPr>
        <p:grpSpPr bwMode="auto">
          <a:xfrm>
            <a:off x="1252538" y="2674938"/>
            <a:ext cx="968375" cy="830262"/>
            <a:chOff x="1252080" y="2742784"/>
            <a:chExt cx="968247" cy="830111"/>
          </a:xfrm>
        </p:grpSpPr>
        <p:pic>
          <p:nvPicPr>
            <p:cNvPr id="17" name="Picture 17" descr="idigbio_logo_rgb.eps"/>
            <p:cNvPicPr>
              <a:picLocks noChangeAspect="1"/>
            </p:cNvPicPr>
            <p:nvPr userDrawn="1"/>
          </p:nvPicPr>
          <p:blipFill>
            <a:blip r:embed="rId17" cstate="email">
              <a:extLst>
                <a:ext uri="{28A0092B-C50C-407E-A947-70E740481C1C}">
                  <a14:useLocalDpi xmlns:a14="http://schemas.microsoft.com/office/drawing/2010/main"/>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8"/>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22"/>
          <p:cNvSpPr txBox="1"/>
          <p:nvPr userDrawn="1"/>
        </p:nvSpPr>
        <p:spPr>
          <a:xfrm>
            <a:off x="3751263" y="2601913"/>
            <a:ext cx="5392737" cy="2676525"/>
          </a:xfrm>
          <a:prstGeom prst="rect">
            <a:avLst/>
          </a:prstGeom>
          <a:noFill/>
        </p:spPr>
        <p:txBody>
          <a:bodyPr>
            <a:spAutoFit/>
          </a:bodyPr>
          <a:lstStyle/>
          <a:p>
            <a:pPr fontAlgn="auto">
              <a:lnSpc>
                <a:spcPts val="3600"/>
              </a:lnSpc>
              <a:spcBef>
                <a:spcPts val="0"/>
              </a:spcBef>
              <a:spcAft>
                <a:spcPts val="0"/>
              </a:spcAft>
              <a:defRPr/>
            </a:pPr>
            <a:r>
              <a:rPr lang="en-US" sz="1600" dirty="0" err="1">
                <a:latin typeface="Cambria"/>
                <a:cs typeface="Cambria"/>
              </a:rPr>
              <a:t>facebook.com</a:t>
            </a:r>
            <a:r>
              <a:rPr lang="en-US" sz="1600" dirty="0">
                <a:latin typeface="Cambria"/>
                <a:cs typeface="Cambria"/>
              </a:rPr>
              <a:t>/</a:t>
            </a:r>
            <a:r>
              <a:rPr lang="en-US" sz="1600" dirty="0" err="1">
                <a:latin typeface="Cambria"/>
                <a:cs typeface="Cambria"/>
              </a:rPr>
              <a:t>iDigBio</a:t>
            </a:r>
            <a:endParaRPr lang="en-US" sz="1600" dirty="0">
              <a:latin typeface="Cambria"/>
              <a:cs typeface="Cambria"/>
            </a:endParaRPr>
          </a:p>
          <a:p>
            <a:pPr fontAlgn="auto">
              <a:lnSpc>
                <a:spcPts val="3600"/>
              </a:lnSpc>
              <a:spcBef>
                <a:spcPts val="0"/>
              </a:spcBef>
              <a:spcAft>
                <a:spcPts val="0"/>
              </a:spcAft>
              <a:defRPr/>
            </a:pPr>
            <a:r>
              <a:rPr lang="en-US" sz="1600" dirty="0" err="1">
                <a:latin typeface="Cambria"/>
                <a:cs typeface="Cambria"/>
              </a:rPr>
              <a:t>twitter.com</a:t>
            </a:r>
            <a:r>
              <a:rPr lang="en-US" sz="1600" dirty="0">
                <a:latin typeface="Cambria"/>
                <a:cs typeface="Cambria"/>
              </a:rPr>
              <a:t>/</a:t>
            </a:r>
            <a:r>
              <a:rPr lang="en-US" sz="1600" dirty="0" err="1">
                <a:latin typeface="Cambria"/>
                <a:cs typeface="Cambria"/>
              </a:rPr>
              <a:t>iDigBio</a:t>
            </a:r>
            <a:endParaRPr lang="en-US" sz="1600" dirty="0">
              <a:latin typeface="Cambria"/>
              <a:cs typeface="Cambria"/>
            </a:endParaRPr>
          </a:p>
          <a:p>
            <a:pPr fontAlgn="auto">
              <a:lnSpc>
                <a:spcPts val="3600"/>
              </a:lnSpc>
              <a:spcBef>
                <a:spcPts val="0"/>
              </a:spcBef>
              <a:spcAft>
                <a:spcPts val="0"/>
              </a:spcAft>
              <a:defRPr/>
            </a:pPr>
            <a:r>
              <a:rPr lang="en-US" sz="1600" dirty="0" err="1">
                <a:latin typeface="Cambria"/>
                <a:cs typeface="Cambria"/>
              </a:rPr>
              <a:t>vimeo.com</a:t>
            </a:r>
            <a:r>
              <a:rPr lang="en-US" sz="1600" dirty="0">
                <a:latin typeface="Cambria"/>
                <a:cs typeface="Cambria"/>
              </a:rPr>
              <a:t>/</a:t>
            </a:r>
            <a:r>
              <a:rPr lang="en-US" sz="1600" dirty="0" err="1">
                <a:latin typeface="Cambria"/>
                <a:cs typeface="Cambria"/>
              </a:rPr>
              <a:t>idigbio</a:t>
            </a:r>
            <a:endParaRPr lang="en-US" sz="1600" dirty="0">
              <a:latin typeface="Cambria"/>
              <a:cs typeface="Cambria"/>
            </a:endParaRPr>
          </a:p>
          <a:p>
            <a:pPr fontAlgn="auto">
              <a:lnSpc>
                <a:spcPts val="3600"/>
              </a:lnSpc>
              <a:spcBef>
                <a:spcPts val="0"/>
              </a:spcBef>
              <a:spcAft>
                <a:spcPts val="0"/>
              </a:spcAft>
              <a:defRPr/>
            </a:pPr>
            <a:r>
              <a:rPr lang="en-US" sz="1600" dirty="0" err="1">
                <a:latin typeface="Cambria"/>
                <a:cs typeface="Cambria"/>
              </a:rPr>
              <a:t>idigbio.org</a:t>
            </a:r>
            <a:r>
              <a:rPr lang="en-US" sz="1600" dirty="0">
                <a:latin typeface="Cambria"/>
                <a:cs typeface="Cambria"/>
              </a:rPr>
              <a:t>/</a:t>
            </a:r>
            <a:r>
              <a:rPr lang="en-US" sz="1600" dirty="0" err="1">
                <a:latin typeface="Cambria"/>
                <a:cs typeface="Cambria"/>
              </a:rPr>
              <a:t>rss-feed.xml</a:t>
            </a:r>
            <a:endParaRPr lang="en-US" sz="1600" dirty="0">
              <a:latin typeface="Cambria"/>
              <a:cs typeface="Cambria"/>
            </a:endParaRPr>
          </a:p>
          <a:p>
            <a:pPr fontAlgn="auto">
              <a:lnSpc>
                <a:spcPts val="3600"/>
              </a:lnSpc>
              <a:spcBef>
                <a:spcPts val="0"/>
              </a:spcBef>
              <a:spcAft>
                <a:spcPts val="0"/>
              </a:spcAft>
              <a:defRPr/>
            </a:pPr>
            <a:r>
              <a:rPr lang="en-US" sz="1600" dirty="0" err="1">
                <a:latin typeface="Cambria"/>
                <a:cs typeface="Cambria"/>
              </a:rPr>
              <a:t>webcal</a:t>
            </a:r>
            <a:r>
              <a:rPr lang="en-US" sz="1600" dirty="0">
                <a:latin typeface="Cambria"/>
                <a:cs typeface="Cambria"/>
              </a:rPr>
              <a:t>://</a:t>
            </a:r>
            <a:r>
              <a:rPr lang="en-US" sz="1600" dirty="0" err="1">
                <a:latin typeface="Cambria"/>
                <a:cs typeface="Cambria"/>
              </a:rPr>
              <a:t>www.idigbio.org</a:t>
            </a:r>
            <a:r>
              <a:rPr lang="en-US" sz="1600" dirty="0">
                <a:latin typeface="Cambria"/>
                <a:cs typeface="Cambria"/>
              </a:rPr>
              <a:t>/events-calendar/</a:t>
            </a:r>
            <a:r>
              <a:rPr lang="en-US" sz="1600" dirty="0" err="1">
                <a:latin typeface="Cambria"/>
                <a:cs typeface="Cambria"/>
              </a:rPr>
              <a:t>export.ics</a:t>
            </a:r>
            <a:endParaRPr lang="en-US" sz="1600" dirty="0">
              <a:latin typeface="Cambria"/>
              <a:cs typeface="Cambria"/>
            </a:endParaRPr>
          </a:p>
          <a:p>
            <a:pPr fontAlgn="auto">
              <a:spcBef>
                <a:spcPts val="0"/>
              </a:spcBef>
              <a:spcAft>
                <a:spcPts val="0"/>
              </a:spcAft>
              <a:defRPr/>
            </a:pPr>
            <a:endParaRPr lang="en-US" dirty="0">
              <a:latin typeface="+mn-lt"/>
              <a:cs typeface="+mn-cs"/>
            </a:endParaRPr>
          </a:p>
        </p:txBody>
      </p:sp>
      <p:sp>
        <p:nvSpPr>
          <p:cNvPr id="20" name="Rectangle 20"/>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21"/>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227013" y="123825"/>
            <a:ext cx="19351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Tree>
    <p:extLst>
      <p:ext uri="{BB962C8B-B14F-4D97-AF65-F5344CB8AC3E}">
        <p14:creationId xmlns:p14="http://schemas.microsoft.com/office/powerpoint/2010/main" val="238497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405A30F-EB9A-43ED-9D52-A9241EA4D72F}"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C33A9A-6F89-4381-929F-2E5548064E27}" type="datetimeFigureOut">
              <a:rPr lang="en-US" altLang="en-US"/>
              <a:pPr>
                <a:defRPr/>
              </a:pPr>
              <a:t>12/5/2014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670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02570AE-0AB7-4A18-BC13-4C39CC29039C}"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F1549280-EC41-4F07-9C05-CB1A55D57BD1}" type="datetimeFigureOut">
              <a:rPr lang="en-US" altLang="en-US"/>
              <a:pPr>
                <a:defRPr/>
              </a:pPr>
              <a:t>12/5/2014</a:t>
            </a:fld>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82460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5"/>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74D987F-F7A4-463D-8E0A-974728D6D123}"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71FA2F75-5EAE-4869-AD64-90392107AB38}" type="datetimeFigureOut">
              <a:rPr lang="en-US" altLang="en-US"/>
              <a:pPr>
                <a:defRPr/>
              </a:pPr>
              <a:t>12/5/2014</a:t>
            </a:fld>
            <a:endParaRPr lang="en-US" altLang="en-US"/>
          </a:p>
        </p:txBody>
      </p:sp>
      <p:sp>
        <p:nvSpPr>
          <p:cNvPr id="11" name="Footer Placeholder 7"/>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31030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9A33731-7874-4A9A-9D33-542FFD2DC8FF}"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06A51A28-298F-4EE8-B0B2-083953CCD743}" type="datetimeFigureOut">
              <a:rPr lang="en-US" altLang="en-US"/>
              <a:pPr>
                <a:defRPr/>
              </a:pPr>
              <a:t>12/5/2014</a:t>
            </a:fld>
            <a:endParaRPr lang="en-US" altLang="en-US"/>
          </a:p>
        </p:txBody>
      </p:sp>
      <p:sp>
        <p:nvSpPr>
          <p:cNvPr id="7" name="Footer Placeholder 3"/>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660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A10AF49-C8E7-4D41-B97D-8E85A1130B71}"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5" name="Date Placeholder 1"/>
          <p:cNvSpPr>
            <a:spLocks noGrp="1"/>
          </p:cNvSpPr>
          <p:nvPr>
            <p:ph type="dt" sz="half" idx="10"/>
          </p:nvPr>
        </p:nvSpPr>
        <p:spPr/>
        <p:txBody>
          <a:bodyPr/>
          <a:lstStyle>
            <a:lvl1pPr>
              <a:defRPr/>
            </a:lvl1pPr>
          </a:lstStyle>
          <a:p>
            <a:pPr>
              <a:defRPr/>
            </a:pPr>
            <a:fld id="{0334598C-F4D6-492D-8EA2-A1B463750D93}" type="datetimeFigureOut">
              <a:rPr lang="en-US" altLang="en-US"/>
              <a:pPr>
                <a:defRPr/>
              </a:pPr>
              <a:t>12/5/2014</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46183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0088977-AB01-4EA4-A875-25BEF910C673}"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7321B13E-AB7F-4408-9A89-1860AAB32B88}" type="datetimeFigureOut">
              <a:rPr lang="en-US" altLang="en-US"/>
              <a:pPr>
                <a:defRPr/>
              </a:pPr>
              <a:t>12/5/2014</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61613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FBE9D9B-C344-4480-83DA-9E2E76FE87C3}" type="slidenum">
              <a:rPr lang="en-US" altLang="en-US" sz="900">
                <a:solidFill>
                  <a:schemeClr val="bg1"/>
                </a:solidFill>
                <a:latin typeface="Cambria" panose="02040503050406030204" pitchFamily="18" charset="0"/>
              </a:rPr>
              <a:pPr algn="r"/>
              <a:t>‹#›</a:t>
            </a:fld>
            <a:endParaRPr lang="en-US" altLang="en-US" sz="900">
              <a:solidFill>
                <a:schemeClr val="bg1"/>
              </a:solidFill>
              <a:latin typeface="Cambria" panose="02040503050406030204" pitchFamily="18" charset="0"/>
            </a:endParaRPr>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AE7DE85A-75D3-4255-8A5F-C0ED86EB17D6}" type="datetimeFigureOut">
              <a:rPr lang="en-US" altLang="en-US"/>
              <a:pPr>
                <a:defRPr/>
              </a:pPr>
              <a:t>12/5/2014</a:t>
            </a:fld>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77905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569913"/>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7"/>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7013" y="123825"/>
            <a:ext cx="11572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12 pt. Helvetica* 65 Medium   0"/>
              </a:defRPr>
            </a:lvl1pPr>
          </a:lstStyle>
          <a:p>
            <a:pPr>
              <a:defRPr/>
            </a:pPr>
            <a:r>
              <a:rPr lang="en-US" altLang="en-US"/>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12 pt. Helvetica* 65 Medium   0"/>
              </a:defRPr>
            </a:lvl1pPr>
          </a:lstStyle>
          <a:p>
            <a:pPr>
              <a:defRPr/>
            </a:pPr>
            <a:r>
              <a:rPr lang="en-US" altLang="en-US"/>
              <a:t>Presentation Title</a:t>
            </a:r>
          </a:p>
        </p:txBody>
      </p:sp>
      <p:cxnSp>
        <p:nvCxnSpPr>
          <p:cNvPr id="6" name="Straight Connector 5"/>
          <p:cNvCxnSpPr/>
          <p:nvPr/>
        </p:nvCxnSpPr>
        <p:spPr>
          <a:xfrm flipV="1">
            <a:off x="8062913" y="123825"/>
            <a:ext cx="0" cy="3317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mn-ea"/>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mbria"/>
          <a:ea typeface="+mn-ea"/>
          <a:cs typeface="Helvetica"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mbria"/>
          <a:ea typeface="+mn-ea"/>
          <a:cs typeface="Helvetica"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mbria"/>
          <a:ea typeface="+mn-ea"/>
          <a:cs typeface="Helvetica"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mbria"/>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digbio.org/wiki/index.php/Augmenting_OCR_Working_Group_Resources" TargetMode="External"/><Relationship Id="rId2" Type="http://schemas.openxmlformats.org/officeDocument/2006/relationships/hyperlink" Target="https://www.idigbio.org/wiki/index.php/Augmenting_OCR"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s://code.google.com/p/tesseract-ocr/"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daryllafferty.com/salix/"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hyperlink" Target="http://www.apiaryproject.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ideo" Target="file:///C:\Users\Gil\Documents\IDigBio\Images\Yale\DSCN0191.MOV"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hyperlink" Target="http://tcn.amnh.org/" TargetMode="External"/><Relationship Id="rId2" Type="http://schemas.openxmlformats.org/officeDocument/2006/relationships/hyperlink" Target="http://invertnet.org/" TargetMode="External"/><Relationship Id="rId1" Type="http://schemas.openxmlformats.org/officeDocument/2006/relationships/slideLayout" Target="../slideLayouts/slideLayout7.xml"/><Relationship Id="rId6" Type="http://schemas.openxmlformats.org/officeDocument/2006/relationships/hyperlink" Target="http://hasbrouck.asu.edu/symbiota/portal/index.php" TargetMode="External"/><Relationship Id="rId5" Type="http://schemas.openxmlformats.org/officeDocument/2006/relationships/hyperlink" Target="http://symbiota.org/bryophytes/index.php" TargetMode="External"/><Relationship Id="rId4" Type="http://schemas.openxmlformats.org/officeDocument/2006/relationships/hyperlink" Target="http://symbiota.org/nalichens/index.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https://www.idigbio.org/wiki/_media/idigbio_logo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055813"/>
            <a:ext cx="69119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2012map_presentatio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1400" y="1752600"/>
            <a:ext cx="723582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4"/>
          <p:cNvSpPr txBox="1">
            <a:spLocks noChangeArrowheads="1"/>
          </p:cNvSpPr>
          <p:nvPr/>
        </p:nvSpPr>
        <p:spPr bwMode="auto">
          <a:xfrm>
            <a:off x="1776413" y="63373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latin typeface="Calibri" panose="020F0502020204030204" pitchFamily="34" charset="0"/>
              </a:rPr>
              <a:t>To date: 10 TCNs, 152 unique institutions, ~276 projects, 50 states</a:t>
            </a:r>
          </a:p>
        </p:txBody>
      </p:sp>
      <p:sp>
        <p:nvSpPr>
          <p:cNvPr id="7" name="TextBox 6"/>
          <p:cNvSpPr txBox="1"/>
          <p:nvPr/>
        </p:nvSpPr>
        <p:spPr>
          <a:xfrm>
            <a:off x="193675" y="673100"/>
            <a:ext cx="8753475" cy="461963"/>
          </a:xfrm>
          <a:prstGeom prst="rect">
            <a:avLst/>
          </a:prstGeom>
          <a:noFill/>
        </p:spPr>
        <p:txBody>
          <a:bodyPr>
            <a:spAutoFit/>
          </a:bodyPr>
          <a:lstStyle/>
          <a:p>
            <a:pPr algn="ctr" fontAlgn="auto">
              <a:spcBef>
                <a:spcPts val="0"/>
              </a:spcBef>
              <a:spcAft>
                <a:spcPts val="0"/>
              </a:spcAft>
              <a:defRPr/>
            </a:pPr>
            <a:r>
              <a:rPr lang="en-US" sz="2400" b="1" dirty="0">
                <a:latin typeface="+mj-lt"/>
                <a:cs typeface="+mn-cs"/>
              </a:rPr>
              <a:t>    Advancing Digitization of Biodiversity Collections (ADBC)</a:t>
            </a:r>
          </a:p>
        </p:txBody>
      </p:sp>
      <p:pic>
        <p:nvPicPr>
          <p:cNvPr id="2458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938" y="1119188"/>
            <a:ext cx="7888287"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p:cNvSpPr txBox="1">
            <a:spLocks noChangeArrowheads="1"/>
          </p:cNvSpPr>
          <p:nvPr/>
        </p:nvSpPr>
        <p:spPr bwMode="auto">
          <a:xfrm>
            <a:off x="1323975" y="3781425"/>
            <a:ext cx="4114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2060"/>
                </a:solidFill>
                <a:latin typeface="Calibri" panose="020F0502020204030204" pitchFamily="34" charset="0"/>
              </a:rPr>
              <a:t>Developing networks, enhancing communication, facilitating collaboration</a:t>
            </a:r>
          </a:p>
        </p:txBody>
      </p:sp>
      <p:sp>
        <p:nvSpPr>
          <p:cNvPr id="9" name="Oval 8"/>
          <p:cNvSpPr/>
          <p:nvPr/>
        </p:nvSpPr>
        <p:spPr>
          <a:xfrm>
            <a:off x="1046163" y="3422650"/>
            <a:ext cx="4445000" cy="1589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p:cNvSpPr txBox="1">
            <a:spLocks noChangeArrowheads="1"/>
          </p:cNvSpPr>
          <p:nvPr/>
        </p:nvSpPr>
        <p:spPr bwMode="auto">
          <a:xfrm>
            <a:off x="76200" y="877888"/>
            <a:ext cx="8839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chemeClr val="accent1"/>
                </a:solidFill>
                <a:latin typeface="Calibri" panose="020F0502020204030204" pitchFamily="34" charset="0"/>
              </a:rPr>
              <a:t>Key Features of iDigBio</a:t>
            </a:r>
          </a:p>
        </p:txBody>
      </p:sp>
      <p:sp>
        <p:nvSpPr>
          <p:cNvPr id="25602" name="TextBox 11"/>
          <p:cNvSpPr txBox="1">
            <a:spLocks noChangeArrowheads="1"/>
          </p:cNvSpPr>
          <p:nvPr/>
        </p:nvSpPr>
        <p:spPr bwMode="auto">
          <a:xfrm>
            <a:off x="533400" y="1611313"/>
            <a:ext cx="82296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
            </a:pPr>
            <a:r>
              <a:rPr lang="en-US" altLang="en-US">
                <a:solidFill>
                  <a:srgbClr val="000000"/>
                </a:solidFill>
                <a:latin typeface="Calibri" panose="020F0502020204030204" pitchFamily="34" charset="0"/>
              </a:rPr>
              <a:t>Ingest </a:t>
            </a:r>
            <a:r>
              <a:rPr lang="en-US" altLang="en-US" b="1">
                <a:solidFill>
                  <a:srgbClr val="000000"/>
                </a:solidFill>
                <a:latin typeface="Calibri" panose="020F0502020204030204" pitchFamily="34" charset="0"/>
              </a:rPr>
              <a:t>all contributed data </a:t>
            </a:r>
            <a:r>
              <a:rPr lang="en-US" altLang="en-US">
                <a:solidFill>
                  <a:srgbClr val="000000"/>
                </a:solidFill>
                <a:latin typeface="Calibri" panose="020F0502020204030204" pitchFamily="34" charset="0"/>
              </a:rPr>
              <a:t>with emphasis on use of </a:t>
            </a:r>
            <a:r>
              <a:rPr lang="en-US" altLang="en-US" b="1">
                <a:solidFill>
                  <a:srgbClr val="000000"/>
                </a:solidFill>
                <a:latin typeface="Calibri" panose="020F0502020204030204" pitchFamily="34" charset="0"/>
              </a:rPr>
              <a:t>GUIDs</a:t>
            </a:r>
            <a:r>
              <a:rPr lang="en-US" altLang="en-US">
                <a:solidFill>
                  <a:srgbClr val="000000"/>
                </a:solidFill>
                <a:latin typeface="Calibri" panose="020F0502020204030204" pitchFamily="34" charset="0"/>
              </a:rPr>
              <a:t>, no restrictions</a:t>
            </a:r>
          </a:p>
          <a:p>
            <a:pPr>
              <a:buFont typeface="Wingdings" panose="05000000000000000000" pitchFamily="2" charset="2"/>
              <a:buChar char="§"/>
            </a:pP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solidFill>
                  <a:srgbClr val="000000"/>
                </a:solidFill>
                <a:latin typeface="Calibri" panose="020F0502020204030204" pitchFamily="34" charset="0"/>
              </a:rPr>
              <a:t>Maintain </a:t>
            </a:r>
            <a:r>
              <a:rPr lang="en-US" altLang="en-US" b="1">
                <a:solidFill>
                  <a:srgbClr val="000000"/>
                </a:solidFill>
                <a:latin typeface="Calibri" panose="020F0502020204030204" pitchFamily="34" charset="0"/>
              </a:rPr>
              <a:t>persistent datasets </a:t>
            </a:r>
            <a:r>
              <a:rPr lang="en-US" altLang="en-US">
                <a:solidFill>
                  <a:srgbClr val="000000"/>
                </a:solidFill>
                <a:latin typeface="Calibri" panose="020F0502020204030204" pitchFamily="34" charset="0"/>
              </a:rPr>
              <a:t>and versioning, allowing new and edited records to be uploaded as needed while preserving existing records</a:t>
            </a:r>
          </a:p>
          <a:p>
            <a:pPr>
              <a:buFont typeface="Wingdings" panose="05000000000000000000" pitchFamily="2" charset="2"/>
              <a:buChar char="§"/>
            </a:pP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solidFill>
                  <a:srgbClr val="000000"/>
                </a:solidFill>
                <a:latin typeface="Calibri" panose="020F0502020204030204" pitchFamily="34" charset="0"/>
              </a:rPr>
              <a:t>Ingest </a:t>
            </a:r>
            <a:r>
              <a:rPr lang="en-US" altLang="en-US" b="1">
                <a:solidFill>
                  <a:srgbClr val="000000"/>
                </a:solidFill>
                <a:latin typeface="Calibri" panose="020F0502020204030204" pitchFamily="34" charset="0"/>
              </a:rPr>
              <a:t>textual</a:t>
            </a:r>
            <a:r>
              <a:rPr lang="en-US" altLang="en-US">
                <a:solidFill>
                  <a:srgbClr val="000000"/>
                </a:solidFill>
                <a:latin typeface="Calibri" panose="020F0502020204030204" pitchFamily="34" charset="0"/>
              </a:rPr>
              <a:t> specimen records, plus associated still </a:t>
            </a:r>
            <a:r>
              <a:rPr lang="en-US" altLang="en-US" b="1">
                <a:solidFill>
                  <a:srgbClr val="000000"/>
                </a:solidFill>
                <a:latin typeface="Calibri" panose="020F0502020204030204" pitchFamily="34" charset="0"/>
              </a:rPr>
              <a:t>images, video, audio, and other media</a:t>
            </a:r>
            <a:r>
              <a:rPr lang="en-US" altLang="en-US">
                <a:solidFill>
                  <a:srgbClr val="000000"/>
                </a:solidFill>
                <a:latin typeface="Calibri" panose="020F0502020204030204" pitchFamily="34" charset="0"/>
              </a:rPr>
              <a:t> (or links to these resources as determined by the provider)</a:t>
            </a:r>
          </a:p>
          <a:p>
            <a:pPr>
              <a:buFont typeface="Wingdings" panose="05000000000000000000" pitchFamily="2" charset="2"/>
              <a:buChar char="§"/>
            </a:pP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solidFill>
                  <a:srgbClr val="000000"/>
                </a:solidFill>
                <a:latin typeface="Calibri" panose="020F0502020204030204" pitchFamily="34" charset="0"/>
              </a:rPr>
              <a:t>Ingest linked documents and </a:t>
            </a:r>
            <a:r>
              <a:rPr lang="en-US" altLang="en-US" b="1">
                <a:solidFill>
                  <a:srgbClr val="000000"/>
                </a:solidFill>
                <a:latin typeface="Calibri" panose="020F0502020204030204" pitchFamily="34" charset="0"/>
              </a:rPr>
              <a:t>associated literature</a:t>
            </a:r>
            <a:r>
              <a:rPr lang="en-US" altLang="en-US">
                <a:solidFill>
                  <a:srgbClr val="000000"/>
                </a:solidFill>
                <a:latin typeface="Calibri" panose="020F0502020204030204" pitchFamily="34" charset="0"/>
              </a:rPr>
              <a:t>, including field notes, ledgers, monographs, related specimen collections, etc.</a:t>
            </a:r>
          </a:p>
          <a:p>
            <a:pPr>
              <a:buFont typeface="Wingdings" panose="05000000000000000000" pitchFamily="2" charset="2"/>
              <a:buChar char="§"/>
            </a:pP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solidFill>
                  <a:srgbClr val="000000"/>
                </a:solidFill>
                <a:latin typeface="Calibri" panose="020F0502020204030204" pitchFamily="34" charset="0"/>
              </a:rPr>
              <a:t>Provide </a:t>
            </a:r>
            <a:r>
              <a:rPr lang="en-US" altLang="en-US" b="1">
                <a:solidFill>
                  <a:srgbClr val="000000"/>
                </a:solidFill>
                <a:latin typeface="Calibri" panose="020F0502020204030204" pitchFamily="34" charset="0"/>
              </a:rPr>
              <a:t>virtual annotation </a:t>
            </a:r>
            <a:r>
              <a:rPr lang="en-US" altLang="en-US">
                <a:solidFill>
                  <a:srgbClr val="000000"/>
                </a:solidFill>
                <a:latin typeface="Calibri" panose="020F0502020204030204" pitchFamily="34" charset="0"/>
              </a:rPr>
              <a:t>capabilities and track annotations back to the originating collection (collaborating with FilteredPush)</a:t>
            </a:r>
            <a:br>
              <a:rPr lang="en-US" altLang="en-US">
                <a:solidFill>
                  <a:srgbClr val="000000"/>
                </a:solidFill>
                <a:latin typeface="Calibri" panose="020F0502020204030204" pitchFamily="34" charset="0"/>
              </a:rPr>
            </a:b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solidFill>
                  <a:srgbClr val="000000"/>
                </a:solidFill>
                <a:latin typeface="Calibri" panose="020F0502020204030204" pitchFamily="34" charset="0"/>
              </a:rPr>
              <a:t>Facilitate sharing and integration of data relevant to biodiversity research</a:t>
            </a:r>
          </a:p>
          <a:p>
            <a:pPr>
              <a:buFont typeface="Wingdings" panose="05000000000000000000" pitchFamily="2" charset="2"/>
              <a:buChar char="§"/>
            </a:pPr>
            <a:endParaRPr lang="en-US" altLang="en-US" sz="1100">
              <a:solidFill>
                <a:srgbClr val="000000"/>
              </a:solidFill>
              <a:latin typeface="Calibri" panose="020F0502020204030204" pitchFamily="34" charset="0"/>
            </a:endParaRPr>
          </a:p>
          <a:p>
            <a:pPr>
              <a:buFont typeface="Wingdings" panose="05000000000000000000" pitchFamily="2" charset="2"/>
              <a:buChar char="§"/>
            </a:pPr>
            <a:r>
              <a:rPr lang="en-US" altLang="en-US">
                <a:latin typeface="Calibri" panose="020F0502020204030204" pitchFamily="34" charset="0"/>
              </a:rPr>
              <a:t>Provide computational services for biodiversity research</a:t>
            </a:r>
            <a:endParaRPr lang="en-US" altLang="en-US">
              <a:solidFill>
                <a:srgbClr val="000000"/>
              </a:solidFill>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738188" y="1266825"/>
            <a:ext cx="42148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latin typeface="Calibri" panose="020F0502020204030204" pitchFamily="34" charset="0"/>
              </a:rPr>
              <a:t>In March 2012, the iDigBio Steering Committee established a series of preparation-specific digitization training workshops focused on helping collections managers get started with and/or enhance local digitization programs, all to be held at host institutions.</a:t>
            </a:r>
          </a:p>
        </p:txBody>
      </p:sp>
      <p:pic>
        <p:nvPicPr>
          <p:cNvPr id="27650"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750" y="841375"/>
            <a:ext cx="316706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7550" y="3028950"/>
            <a:ext cx="8305800" cy="350837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1600" dirty="0">
                <a:latin typeface="+mn-lt"/>
                <a:cs typeface="+mn-cs"/>
              </a:rPr>
              <a:t>DROID (Developing Robust Object-&gt;Image-&gt;Data, May 2012)</a:t>
            </a:r>
          </a:p>
          <a:p>
            <a:pPr marL="285750" indent="-285750" fontAlgn="auto">
              <a:spcBef>
                <a:spcPts val="0"/>
              </a:spcBef>
              <a:spcAft>
                <a:spcPts val="0"/>
              </a:spcAft>
              <a:buFont typeface="Arial" pitchFamily="34" charset="0"/>
              <a:buChar char="•"/>
              <a:defRPr/>
            </a:pPr>
            <a:r>
              <a:rPr lang="en-US" sz="1600" dirty="0">
                <a:latin typeface="+mn-lt"/>
                <a:cs typeface="+mn-cs"/>
              </a:rPr>
              <a:t>Herbarium digitization (Valdosta State, September 2012)</a:t>
            </a:r>
          </a:p>
          <a:p>
            <a:pPr marL="285750" indent="-285750" fontAlgn="auto">
              <a:spcBef>
                <a:spcPts val="0"/>
              </a:spcBef>
              <a:spcAft>
                <a:spcPts val="0"/>
              </a:spcAft>
              <a:buFont typeface="Arial" pitchFamily="34" charset="0"/>
              <a:buChar char="•"/>
              <a:defRPr/>
            </a:pPr>
            <a:r>
              <a:rPr lang="en-US" sz="1600" dirty="0">
                <a:latin typeface="+mn-lt"/>
                <a:cs typeface="+mn-cs"/>
              </a:rPr>
              <a:t>Fluid-preserved collections digitization (U. Kansas, March 2013)</a:t>
            </a:r>
          </a:p>
          <a:p>
            <a:pPr marL="285750" indent="-285750" fontAlgn="auto">
              <a:spcBef>
                <a:spcPts val="0"/>
              </a:spcBef>
              <a:spcAft>
                <a:spcPts val="0"/>
              </a:spcAft>
              <a:buFont typeface="Arial" pitchFamily="34" charset="0"/>
              <a:buChar char="•"/>
              <a:defRPr/>
            </a:pPr>
            <a:r>
              <a:rPr lang="en-US" sz="1600" dirty="0">
                <a:latin typeface="+mn-lt"/>
                <a:cs typeface="+mn-cs"/>
              </a:rPr>
              <a:t>Dried insect collections digitization (Field Museum, April 2013)</a:t>
            </a:r>
          </a:p>
          <a:p>
            <a:pPr marL="285750" indent="-285750" fontAlgn="auto">
              <a:spcBef>
                <a:spcPts val="0"/>
              </a:spcBef>
              <a:spcAft>
                <a:spcPts val="0"/>
              </a:spcAft>
              <a:buFont typeface="Arial" pitchFamily="34" charset="0"/>
              <a:buChar char="•"/>
              <a:defRPr/>
            </a:pPr>
            <a:r>
              <a:rPr lang="en-US" sz="1600" dirty="0">
                <a:latin typeface="+mn-lt"/>
                <a:cs typeface="+mn-cs"/>
              </a:rPr>
              <a:t>Collections Digitization (West Virginia, ASB, April 2013)</a:t>
            </a:r>
          </a:p>
          <a:p>
            <a:pPr marL="285750" indent="-285750" fontAlgn="auto">
              <a:spcBef>
                <a:spcPts val="0"/>
              </a:spcBef>
              <a:spcAft>
                <a:spcPts val="0"/>
              </a:spcAft>
              <a:buFont typeface="Arial" pitchFamily="34" charset="0"/>
              <a:buChar char="•"/>
              <a:defRPr/>
            </a:pPr>
            <a:r>
              <a:rPr lang="en-US" sz="1600" dirty="0">
                <a:latin typeface="+mn-lt"/>
                <a:cs typeface="+mn-cs"/>
              </a:rPr>
              <a:t>Imaging fluid-preserved invertebrates (U. Michigan, September 2013)</a:t>
            </a:r>
          </a:p>
          <a:p>
            <a:pPr marL="285750" indent="-285750" fontAlgn="auto">
              <a:spcBef>
                <a:spcPts val="0"/>
              </a:spcBef>
              <a:spcAft>
                <a:spcPts val="0"/>
              </a:spcAft>
              <a:buFont typeface="Arial" pitchFamily="34" charset="0"/>
              <a:buChar char="•"/>
              <a:defRPr/>
            </a:pPr>
            <a:r>
              <a:rPr lang="en-US" sz="1600" dirty="0">
                <a:latin typeface="+mn-lt"/>
                <a:cs typeface="+mn-cs"/>
              </a:rPr>
              <a:t>Georeferencing Train-the-Trainers (iDigBio, Gainesville, August 2103)</a:t>
            </a:r>
          </a:p>
          <a:p>
            <a:pPr marL="285750" indent="-285750" fontAlgn="auto">
              <a:spcBef>
                <a:spcPts val="0"/>
              </a:spcBef>
              <a:spcAft>
                <a:spcPts val="0"/>
              </a:spcAft>
              <a:buFont typeface="Arial" pitchFamily="34" charset="0"/>
              <a:buChar char="•"/>
              <a:defRPr/>
            </a:pPr>
            <a:r>
              <a:rPr lang="en-US" sz="1600" dirty="0">
                <a:latin typeface="+mn-lt"/>
                <a:cs typeface="+mn-cs"/>
              </a:rPr>
              <a:t>Paleontology digitization (Yale Peabody Museum, September 2013)</a:t>
            </a:r>
          </a:p>
          <a:p>
            <a:pPr marL="285750" indent="-285750" fontAlgn="auto">
              <a:spcBef>
                <a:spcPts val="0"/>
              </a:spcBef>
              <a:spcAft>
                <a:spcPts val="0"/>
              </a:spcAft>
              <a:buFont typeface="Arial" pitchFamily="34" charset="0"/>
              <a:buChar char="•"/>
              <a:defRPr/>
            </a:pPr>
            <a:r>
              <a:rPr lang="en-US" sz="1600" dirty="0">
                <a:latin typeface="+mn-lt"/>
                <a:cs typeface="+mn-cs"/>
              </a:rPr>
              <a:t>Small Herbarium Digitization (Florida State University, December 2013)</a:t>
            </a:r>
          </a:p>
          <a:p>
            <a:pPr marL="285750" indent="-285750" fontAlgn="auto">
              <a:spcBef>
                <a:spcPts val="0"/>
              </a:spcBef>
              <a:spcAft>
                <a:spcPts val="0"/>
              </a:spcAft>
              <a:buFont typeface="Arial" pitchFamily="34" charset="0"/>
              <a:buChar char="•"/>
              <a:defRPr/>
            </a:pPr>
            <a:r>
              <a:rPr lang="en-US" sz="1600" dirty="0">
                <a:latin typeface="+mn-lt"/>
                <a:cs typeface="+mn-cs"/>
              </a:rPr>
              <a:t>Digitization in the South Pacific (Honolulu, March 2014)</a:t>
            </a:r>
          </a:p>
          <a:p>
            <a:pPr marL="285750" indent="-285750" fontAlgn="auto">
              <a:spcBef>
                <a:spcPts val="0"/>
              </a:spcBef>
              <a:spcAft>
                <a:spcPts val="0"/>
              </a:spcAft>
              <a:buFont typeface="Arial" pitchFamily="34" charset="0"/>
              <a:buChar char="•"/>
              <a:defRPr/>
            </a:pPr>
            <a:r>
              <a:rPr lang="en-US" sz="1600" dirty="0" err="1">
                <a:latin typeface="+mn-lt"/>
                <a:cs typeface="+mn-cs"/>
              </a:rPr>
              <a:t>Paleoimaging</a:t>
            </a:r>
            <a:r>
              <a:rPr lang="en-US" sz="1600" dirty="0">
                <a:latin typeface="+mn-lt"/>
                <a:cs typeface="+mn-cs"/>
              </a:rPr>
              <a:t> (Austin, TX, April 2014)</a:t>
            </a:r>
          </a:p>
          <a:p>
            <a:pPr marL="285750" indent="-285750" fontAlgn="auto">
              <a:spcBef>
                <a:spcPts val="0"/>
              </a:spcBef>
              <a:spcAft>
                <a:spcPts val="0"/>
              </a:spcAft>
              <a:buFont typeface="Arial" pitchFamily="34" charset="0"/>
              <a:buChar char="•"/>
              <a:defRPr/>
            </a:pPr>
            <a:r>
              <a:rPr lang="en-US" sz="1600" dirty="0">
                <a:latin typeface="+mn-lt"/>
                <a:cs typeface="+mn-cs"/>
              </a:rPr>
              <a:t>Small Herbarium Digitization (Boise, Botany 2014, July 2014)</a:t>
            </a:r>
          </a:p>
          <a:p>
            <a:pPr marL="285750" indent="-285750" fontAlgn="auto">
              <a:spcBef>
                <a:spcPts val="0"/>
              </a:spcBef>
              <a:spcAft>
                <a:spcPts val="0"/>
              </a:spcAft>
              <a:buFont typeface="Arial" pitchFamily="34" charset="0"/>
              <a:buChar char="•"/>
              <a:defRPr/>
            </a:pPr>
            <a:r>
              <a:rPr lang="en-US" sz="1600" dirty="0">
                <a:latin typeface="+mn-lt"/>
                <a:cs typeface="+mn-cs"/>
              </a:rPr>
              <a:t>Leveraging Digitization Knowledge Across Multiple Domains (Santa Barbara, October 2014)</a:t>
            </a:r>
          </a:p>
          <a:p>
            <a:pPr fontAlgn="auto">
              <a:spcBef>
                <a:spcPts val="0"/>
              </a:spcBef>
              <a:spcAft>
                <a:spcPts val="0"/>
              </a:spcAft>
              <a:defRPr/>
            </a:pPr>
            <a:endParaRPr lang="en-US" sz="1400" dirty="0">
              <a:latin typeface="+mn-lt"/>
              <a:cs typeface="+mn-cs"/>
            </a:endParaRPr>
          </a:p>
        </p:txBody>
      </p:sp>
      <p:sp>
        <p:nvSpPr>
          <p:cNvPr id="27652" name="TextBox 4"/>
          <p:cNvSpPr txBox="1">
            <a:spLocks noChangeArrowheads="1"/>
          </p:cNvSpPr>
          <p:nvPr/>
        </p:nvSpPr>
        <p:spPr bwMode="auto">
          <a:xfrm>
            <a:off x="0" y="841375"/>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latin typeface="Calibri" panose="020F0502020204030204" pitchFamily="34" charset="0"/>
              </a:rPr>
              <a:t>Information Dissemination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533400" y="4414838"/>
            <a:ext cx="8305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latin typeface="Calibri" panose="020F0502020204030204" pitchFamily="34" charset="0"/>
              </a:rPr>
              <a:t>Augmenting OCR Hackathon (Ft. Worth, February 2103)</a:t>
            </a:r>
          </a:p>
          <a:p>
            <a:pPr>
              <a:buFont typeface="Arial" panose="020B0604020202020204" pitchFamily="34" charset="0"/>
              <a:buChar char="•"/>
            </a:pPr>
            <a:r>
              <a:rPr lang="en-US" altLang="en-US">
                <a:latin typeface="Calibri" panose="020F0502020204030204" pitchFamily="34" charset="0"/>
              </a:rPr>
              <a:t>Original Source Materials Digitization (Yale Peabody Museum, March 2014) </a:t>
            </a:r>
          </a:p>
          <a:p>
            <a:pPr>
              <a:buFont typeface="Arial" panose="020B0604020202020204" pitchFamily="34" charset="0"/>
              <a:buChar char="•"/>
            </a:pPr>
            <a:r>
              <a:rPr lang="en-US" altLang="en-US">
                <a:latin typeface="Calibri" panose="020F0502020204030204" pitchFamily="34" charset="0"/>
              </a:rPr>
              <a:t>Recruiting and Retaining Small Collections in Digitization (Mt. Pleasant, MI, April 2014)</a:t>
            </a:r>
          </a:p>
          <a:p>
            <a:pPr>
              <a:buFont typeface="Arial" panose="020B0604020202020204" pitchFamily="34" charset="0"/>
              <a:buChar char="•"/>
            </a:pPr>
            <a:r>
              <a:rPr lang="en-US" altLang="en-US">
                <a:latin typeface="Calibri" panose="020F0502020204030204" pitchFamily="34" charset="0"/>
              </a:rPr>
              <a:t>CitScribe Hackathon (iDigBio, Gainesville, December 2013)</a:t>
            </a:r>
          </a:p>
          <a:p>
            <a:pPr>
              <a:buFont typeface="Arial" panose="020B0604020202020204" pitchFamily="34" charset="0"/>
              <a:buChar char="•"/>
            </a:pPr>
            <a:r>
              <a:rPr lang="en-US" altLang="en-US">
                <a:latin typeface="Calibri" panose="020F0502020204030204" pitchFamily="34" charset="0"/>
              </a:rPr>
              <a:t>Education and Outreach (iDigBio, Gainesville, January 2014)</a:t>
            </a:r>
          </a:p>
        </p:txBody>
      </p:sp>
      <p:sp>
        <p:nvSpPr>
          <p:cNvPr id="28674" name="TextBox 3"/>
          <p:cNvSpPr txBox="1">
            <a:spLocks noChangeArrowheads="1"/>
          </p:cNvSpPr>
          <p:nvPr/>
        </p:nvSpPr>
        <p:spPr bwMode="auto">
          <a:xfrm>
            <a:off x="0" y="14288"/>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Calibri" panose="020F0502020204030204" pitchFamily="34" charset="0"/>
              </a:rPr>
              <a:t>Collaborating on Best Practices</a:t>
            </a:r>
          </a:p>
        </p:txBody>
      </p:sp>
      <p:pic>
        <p:nvPicPr>
          <p:cNvPr id="28675" name="Picture 4" descr="https://www.idigbio.org/sites/default/files/workshop-images/sourceMaterials/0__IMG_09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347788"/>
            <a:ext cx="8126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p:cNvSpPr txBox="1">
            <a:spLocks noChangeArrowheads="1"/>
          </p:cNvSpPr>
          <p:nvPr/>
        </p:nvSpPr>
        <p:spPr bwMode="auto">
          <a:xfrm>
            <a:off x="246063" y="785813"/>
            <a:ext cx="8701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t>Product-oriented Workshops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ChangeArrowheads="1"/>
          </p:cNvSpPr>
          <p:nvPr/>
        </p:nvSpPr>
        <p:spPr bwMode="auto">
          <a:xfrm>
            <a:off x="5984875" y="1017588"/>
            <a:ext cx="27019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Calibri" panose="020F0502020204030204" pitchFamily="34" charset="0"/>
              </a:rPr>
              <a:t>Wikis </a:t>
            </a:r>
          </a:p>
          <a:p>
            <a:r>
              <a:rPr lang="en-US" altLang="en-US" sz="2800">
                <a:latin typeface="Calibri" panose="020F0502020204030204" pitchFamily="34" charset="0"/>
              </a:rPr>
              <a:t>Working groups Listservs</a:t>
            </a:r>
          </a:p>
          <a:p>
            <a:endParaRPr lang="en-US" altLang="en-US">
              <a:latin typeface="Calibri" panose="020F0502020204030204" pitchFamily="34" charset="0"/>
            </a:endParaRPr>
          </a:p>
        </p:txBody>
      </p:sp>
      <p:pic>
        <p:nvPicPr>
          <p:cNvPr id="29698"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692400"/>
            <a:ext cx="2724150" cy="28575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025" y="874713"/>
            <a:ext cx="5554663" cy="47688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p:cNvSpPr txBox="1">
            <a:spLocks noChangeArrowheads="1"/>
          </p:cNvSpPr>
          <p:nvPr/>
        </p:nvSpPr>
        <p:spPr bwMode="auto">
          <a:xfrm>
            <a:off x="381000" y="714375"/>
            <a:ext cx="838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Augmenting OCR (aOCR) Working Group</a:t>
            </a:r>
          </a:p>
        </p:txBody>
      </p:sp>
      <p:sp>
        <p:nvSpPr>
          <p:cNvPr id="30722" name="TextBox 3"/>
          <p:cNvSpPr txBox="1">
            <a:spLocks noChangeArrowheads="1"/>
          </p:cNvSpPr>
          <p:nvPr/>
        </p:nvSpPr>
        <p:spPr bwMode="auto">
          <a:xfrm>
            <a:off x="381000" y="13065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hlinkClick r:id="rId2"/>
              </a:rPr>
              <a:t>https://www.idigbio.org/wiki/index.php/Augmenting_OCR</a:t>
            </a:r>
            <a:endParaRPr lang="en-US" altLang="en-US">
              <a:latin typeface="Calibri" panose="020F0502020204030204" pitchFamily="34" charset="0"/>
            </a:endParaRPr>
          </a:p>
        </p:txBody>
      </p:sp>
      <p:sp>
        <p:nvSpPr>
          <p:cNvPr id="30723" name="TextBox 4"/>
          <p:cNvSpPr txBox="1">
            <a:spLocks noChangeArrowheads="1"/>
          </p:cNvSpPr>
          <p:nvPr/>
        </p:nvSpPr>
        <p:spPr bwMode="auto">
          <a:xfrm>
            <a:off x="381000" y="2057400"/>
            <a:ext cx="838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a:latin typeface="Calibri" panose="020F0502020204030204" pitchFamily="34" charset="0"/>
                <a:hlinkClick r:id="rId3"/>
              </a:rPr>
              <a:t>https://www.idigbio.org/wiki/index.php/Augmenting_OCR_Working_Group_Resources</a:t>
            </a:r>
            <a:endParaRPr lang="en-US" altLang="en-US" sz="1600">
              <a:latin typeface="Calibri" panose="020F0502020204030204" pitchFamily="34" charset="0"/>
            </a:endParaRPr>
          </a:p>
        </p:txBody>
      </p:sp>
      <p:sp>
        <p:nvSpPr>
          <p:cNvPr id="30724" name="TextBox 5"/>
          <p:cNvSpPr txBox="1">
            <a:spLocks noChangeArrowheads="1"/>
          </p:cNvSpPr>
          <p:nvPr/>
        </p:nvSpPr>
        <p:spPr bwMode="auto">
          <a:xfrm>
            <a:off x="381000" y="2971800"/>
            <a:ext cx="838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iDigBio Coordinator: Deb Paul (dpaul@fsu.edu)</a:t>
            </a:r>
          </a:p>
        </p:txBody>
      </p:sp>
      <p:sp>
        <p:nvSpPr>
          <p:cNvPr id="30725" name="TextBox 6"/>
          <p:cNvSpPr txBox="1">
            <a:spLocks noChangeArrowheads="1"/>
          </p:cNvSpPr>
          <p:nvPr/>
        </p:nvSpPr>
        <p:spPr bwMode="auto">
          <a:xfrm>
            <a:off x="381000" y="3810000"/>
            <a:ext cx="838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latin typeface="Calibri" panose="020F0502020204030204" pitchFamily="34" charset="0"/>
              </a:rPr>
              <a:t>Resource: IDIGBIO-AOCR-L@LISTS.UFL.EDU</a:t>
            </a:r>
          </a:p>
          <a:p>
            <a:endParaRPr lang="en-US" altLang="en-US" sz="1600">
              <a:latin typeface="Calibri" panose="020F0502020204030204" pitchFamily="34" charset="0"/>
            </a:endParaRPr>
          </a:p>
          <a:p>
            <a:r>
              <a:rPr lang="en-US" altLang="en-US" sz="1600">
                <a:latin typeface="Calibri" panose="020F0502020204030204" pitchFamily="34" charset="0"/>
              </a:rPr>
              <a:t>Purpose: This working group is attempting to improve OCR output and algorithm tools to speed up the digitization process.</a:t>
            </a:r>
          </a:p>
          <a:p>
            <a:endParaRPr lang="en-US" altLang="en-US" sz="1600">
              <a:latin typeface="Calibri" panose="020F0502020204030204" pitchFamily="34" charset="0"/>
            </a:endParaRPr>
          </a:p>
          <a:p>
            <a:r>
              <a:rPr lang="en-US" altLang="en-US" sz="1600">
                <a:latin typeface="Calibri" panose="020F0502020204030204" pitchFamily="34" charset="0"/>
              </a:rPr>
              <a:t>To add yourself to the list, email listserv@lists.ufl.edu with the following command in the email:</a:t>
            </a:r>
          </a:p>
          <a:p>
            <a:r>
              <a:rPr lang="en-US" altLang="en-US" sz="1600">
                <a:latin typeface="Calibri" panose="020F0502020204030204" pitchFamily="34" charset="0"/>
              </a:rPr>
              <a:t>subscribe IDIGBIO-AOCR-L first_name last_name</a:t>
            </a:r>
          </a:p>
          <a:p>
            <a:r>
              <a:rPr lang="en-US" altLang="en-US" sz="1600">
                <a:latin typeface="Calibri" panose="020F0502020204030204" pitchFamily="34" charset="0"/>
              </a:rPr>
              <a:t>e.g., subscribe IDIGBIO-AOCR-L Jane Doe</a:t>
            </a:r>
          </a:p>
          <a:p>
            <a:endParaRPr lang="en-US" altLang="en-US">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Dragon NaturallySpeaking 12 - Premium Edi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713" y="3435350"/>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713" y="728663"/>
            <a:ext cx="2159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381000" y="6858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Calibri" panose="020F0502020204030204" pitchFamily="34" charset="0"/>
              </a:rPr>
              <a:t>Methods for Transcribing Data From Labels</a:t>
            </a:r>
          </a:p>
        </p:txBody>
      </p:sp>
      <p:sp>
        <p:nvSpPr>
          <p:cNvPr id="31748" name="TextBox 3"/>
          <p:cNvSpPr txBox="1">
            <a:spLocks noChangeArrowheads="1"/>
          </p:cNvSpPr>
          <p:nvPr/>
        </p:nvSpPr>
        <p:spPr bwMode="auto">
          <a:xfrm>
            <a:off x="2971800" y="1668463"/>
            <a:ext cx="6172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rPr>
              <a:t>Manually keystroking data directly from label or image</a:t>
            </a: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r>
              <a:rPr lang="en-US" altLang="en-US">
                <a:latin typeface="Calibri" panose="020F0502020204030204" pitchFamily="34" charset="0"/>
              </a:rPr>
              <a:t>Optical character recognition</a:t>
            </a:r>
          </a:p>
          <a:p>
            <a:r>
              <a:rPr lang="en-US" altLang="en-US">
                <a:latin typeface="Calibri" panose="020F0502020204030204" pitchFamily="34" charset="0"/>
              </a:rPr>
              <a:t>(usually combined with keystroking from images)</a:t>
            </a: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endParaRPr lang="en-US" altLang="en-US">
              <a:latin typeface="Calibri" panose="020F0502020204030204" pitchFamily="34" charset="0"/>
            </a:endParaRPr>
          </a:p>
          <a:p>
            <a:r>
              <a:rPr lang="en-US" altLang="en-US">
                <a:latin typeface="Calibri" panose="020F0502020204030204" pitchFamily="34" charset="0"/>
              </a:rPr>
              <a:t>Voice recognition</a:t>
            </a:r>
          </a:p>
          <a:p>
            <a:r>
              <a:rPr lang="en-US" altLang="en-US">
                <a:latin typeface="Calibri" panose="020F0502020204030204" pitchFamily="34" charset="0"/>
              </a:rPr>
              <a:t>(usually combined with keystroking for corrections)</a:t>
            </a: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pPr algn="ctr"/>
            <a:endParaRPr lang="en-US" altLang="en-US">
              <a:latin typeface="Calibri" panose="020F0502020204030204" pitchFamily="34" charset="0"/>
            </a:endParaRPr>
          </a:p>
          <a:p>
            <a:r>
              <a:rPr lang="en-US" altLang="en-US">
                <a:latin typeface="Calibri" panose="020F0502020204030204" pitchFamily="34" charset="0"/>
              </a:rPr>
              <a:t>Crowd sourcing and volunteers</a:t>
            </a:r>
          </a:p>
        </p:txBody>
      </p:sp>
      <p:pic>
        <p:nvPicPr>
          <p:cNvPr id="31749" name="Picture 8" descr="ABBYY FineReader 12 Corpor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2700" y="2457450"/>
            <a:ext cx="93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www.biospex.org/images/biospex_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5275" y="5153025"/>
            <a:ext cx="29146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OmniPage Ultimate Box shot_sma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1371600"/>
            <a:ext cx="14335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4" descr="http://www.nuance.com/ucmprod/groups/corporate/@web-enus/documents/webasset/nc_0289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8913" y="1408113"/>
            <a:ext cx="4503737"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p:cNvSpPr txBox="1">
            <a:spLocks noChangeArrowheads="1"/>
          </p:cNvSpPr>
          <p:nvPr/>
        </p:nvSpPr>
        <p:spPr bwMode="auto">
          <a:xfrm>
            <a:off x="381000" y="7620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latin typeface="Calibri" panose="020F0502020204030204" pitchFamily="34" charset="0"/>
              </a:rPr>
              <a:t>Products</a:t>
            </a:r>
          </a:p>
        </p:txBody>
      </p:sp>
      <p:pic>
        <p:nvPicPr>
          <p:cNvPr id="32772" name="Picture 6" descr="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5750" y="3079750"/>
            <a:ext cx="8826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3"/>
          <p:cNvSpPr txBox="1">
            <a:spLocks noChangeArrowheads="1"/>
          </p:cNvSpPr>
          <p:nvPr/>
        </p:nvSpPr>
        <p:spPr bwMode="auto">
          <a:xfrm>
            <a:off x="2728913" y="3079750"/>
            <a:ext cx="5424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alibri" panose="020F0502020204030204" pitchFamily="34" charset="0"/>
                <a:hlinkClick r:id="rId5"/>
              </a:rPr>
              <a:t>tesseract-ocr</a:t>
            </a:r>
            <a:endParaRPr lang="en-US" altLang="en-US">
              <a:latin typeface="Calibri" panose="020F0502020204030204" pitchFamily="34" charset="0"/>
            </a:endParaRPr>
          </a:p>
          <a:p>
            <a:r>
              <a:rPr lang="en-US" altLang="en-US">
                <a:latin typeface="Calibri" panose="020F0502020204030204" pitchFamily="34" charset="0"/>
                <a:hlinkClick r:id="rId5"/>
              </a:rPr>
              <a:t>An OCR Engine that was developed at HP Labs between 1985 and 1995... and now at Google.</a:t>
            </a:r>
            <a:endParaRPr lang="en-US" altLang="en-US">
              <a:latin typeface="Calibri" panose="020F0502020204030204" pitchFamily="34" charset="0"/>
            </a:endParaRPr>
          </a:p>
          <a:p>
            <a:endParaRPr lang="en-US" altLang="en-US">
              <a:latin typeface="Calibri" panose="020F0502020204030204" pitchFamily="34" charset="0"/>
            </a:endParaRPr>
          </a:p>
        </p:txBody>
      </p:sp>
      <p:pic>
        <p:nvPicPr>
          <p:cNvPr id="32774" name="Picture 8" descr="ABBYY FineReader 12 Corporat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0" y="4495800"/>
            <a:ext cx="938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4"/>
          <p:cNvSpPr txBox="1">
            <a:spLocks noChangeArrowheads="1"/>
          </p:cNvSpPr>
          <p:nvPr/>
        </p:nvSpPr>
        <p:spPr bwMode="auto">
          <a:xfrm>
            <a:off x="2819400" y="4572000"/>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latin typeface="Calibri" panose="020F0502020204030204" pitchFamily="34" charset="0"/>
              </a:rPr>
              <a:t>ABBYY FineReader 12 Professional</a:t>
            </a:r>
          </a:p>
          <a:p>
            <a:r>
              <a:rPr lang="en-US" altLang="en-US" b="1">
                <a:latin typeface="Calibri" panose="020F0502020204030204" pitchFamily="34" charset="0"/>
              </a:rPr>
              <a:t>ABBYY FineReader 12 Corporate</a:t>
            </a:r>
          </a:p>
          <a:p>
            <a:r>
              <a:rPr lang="en-US" altLang="en-US" b="1">
                <a:latin typeface="Calibri" panose="020F0502020204030204" pitchFamily="34" charset="0"/>
              </a:rPr>
              <a:t>ABBYY Recognition Server</a:t>
            </a:r>
          </a:p>
        </p:txBody>
      </p:sp>
      <p:sp>
        <p:nvSpPr>
          <p:cNvPr id="32776" name="TextBox 1"/>
          <p:cNvSpPr txBox="1">
            <a:spLocks noChangeArrowheads="1"/>
          </p:cNvSpPr>
          <p:nvPr/>
        </p:nvSpPr>
        <p:spPr bwMode="auto">
          <a:xfrm>
            <a:off x="2632075" y="2378075"/>
            <a:ext cx="4503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Dragon Naturally Speaking</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246063" y="1327150"/>
            <a:ext cx="8682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t>What is Optical Character Recognition (OCR)?</a:t>
            </a:r>
          </a:p>
        </p:txBody>
      </p:sp>
      <p:sp>
        <p:nvSpPr>
          <p:cNvPr id="33794" name="TextBox 2"/>
          <p:cNvSpPr txBox="1">
            <a:spLocks noChangeArrowheads="1"/>
          </p:cNvSpPr>
          <p:nvPr/>
        </p:nvSpPr>
        <p:spPr bwMode="auto">
          <a:xfrm>
            <a:off x="973138" y="2703513"/>
            <a:ext cx="7296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The mechanical or electronic conversion of scanned or photographed images of typewritten or printed text into machine-encoded/computer-readable text.</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
          <p:cNvSpPr txBox="1">
            <a:spLocks noChangeArrowheads="1"/>
          </p:cNvSpPr>
          <p:nvPr/>
        </p:nvSpPr>
        <p:spPr bwMode="auto">
          <a:xfrm>
            <a:off x="244475" y="1131888"/>
            <a:ext cx="8707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Calibri" panose="020F0502020204030204" pitchFamily="34" charset="0"/>
              </a:rPr>
              <a:t>Limitations of OCR</a:t>
            </a:r>
          </a:p>
        </p:txBody>
      </p:sp>
      <p:sp>
        <p:nvSpPr>
          <p:cNvPr id="4" name="TextBox 3"/>
          <p:cNvSpPr txBox="1"/>
          <p:nvPr/>
        </p:nvSpPr>
        <p:spPr>
          <a:xfrm>
            <a:off x="528638" y="1916113"/>
            <a:ext cx="8162925" cy="2586037"/>
          </a:xfrm>
          <a:prstGeom prst="rect">
            <a:avLst/>
          </a:prstGeom>
          <a:noFill/>
        </p:spPr>
        <p:txBody>
          <a:bodyPr>
            <a:spAutoFit/>
          </a:bodyPr>
          <a:lstStyle/>
          <a:p>
            <a:pPr fontAlgn="auto">
              <a:spcBef>
                <a:spcPts val="0"/>
              </a:spcBef>
              <a:spcAft>
                <a:spcPts val="0"/>
              </a:spcAft>
              <a:defRPr/>
            </a:pPr>
            <a:r>
              <a:rPr lang="en-US" b="1" dirty="0">
                <a:latin typeface="+mn-lt"/>
                <a:cs typeface="+mn-cs"/>
              </a:rPr>
              <a:t>Not a silver bullet!</a:t>
            </a:r>
          </a:p>
          <a:p>
            <a:pPr marL="285750" indent="-285750" fontAlgn="auto">
              <a:spcBef>
                <a:spcPts val="0"/>
              </a:spcBef>
              <a:spcAft>
                <a:spcPts val="0"/>
              </a:spcAft>
              <a:buFont typeface="Arial" panose="020B0604020202020204" pitchFamily="34" charset="0"/>
              <a:buChar char="•"/>
              <a:defRPr/>
            </a:pPr>
            <a:r>
              <a:rPr lang="en-US" b="1" dirty="0">
                <a:latin typeface="+mn-lt"/>
              </a:rPr>
              <a:t>Automated, hands-free transcription (image-&gt;OCR-&gt;parsing-&gt;record completion)</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Parsing/NLP (Natural language processing)</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Handwriting</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Quality of labels matters</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Label inconsistency can be challenging</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Font matters, especially when variable from label to label</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Typewriter-produced text can be problematic</a:t>
            </a:r>
          </a:p>
          <a:p>
            <a:pPr marL="285750" indent="-285750" fontAlgn="auto">
              <a:spcBef>
                <a:spcPts val="0"/>
              </a:spcBef>
              <a:spcAft>
                <a:spcPts val="0"/>
              </a:spcAft>
              <a:buFont typeface="Arial" panose="020B0604020202020204" pitchFamily="34" charset="0"/>
              <a:buChar char="•"/>
              <a:defRPr/>
            </a:pPr>
            <a:r>
              <a:rPr lang="en-US" b="1" dirty="0">
                <a:latin typeface="+mn-lt"/>
                <a:cs typeface="+mn-cs"/>
              </a:rPr>
              <a:t>Usually requires some level of user involvement</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7"/>
          <p:cNvSpPr txBox="1">
            <a:spLocks noChangeArrowheads="1"/>
          </p:cNvSpPr>
          <p:nvPr/>
        </p:nvSpPr>
        <p:spPr bwMode="auto">
          <a:xfrm>
            <a:off x="381000" y="120332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Calibri" panose="020F0502020204030204" pitchFamily="34" charset="0"/>
              </a:rPr>
              <a:t>Transcripton Tools:</a:t>
            </a:r>
          </a:p>
          <a:p>
            <a:pPr algn="ctr"/>
            <a:r>
              <a:rPr lang="en-US" altLang="en-US" sz="2400" b="1">
                <a:latin typeface="Calibri" panose="020F0502020204030204" pitchFamily="34" charset="0"/>
              </a:rPr>
              <a:t>Optical Character Recognition</a:t>
            </a:r>
          </a:p>
          <a:p>
            <a:pPr algn="ctr"/>
            <a:r>
              <a:rPr lang="en-US" altLang="en-US" sz="2400" b="1">
                <a:latin typeface="Calibri" panose="020F0502020204030204" pitchFamily="34" charset="0"/>
              </a:rPr>
              <a:t>Voice Recognition</a:t>
            </a:r>
          </a:p>
          <a:p>
            <a:pPr algn="ctr"/>
            <a:r>
              <a:rPr lang="en-US" altLang="en-US" sz="2400" b="1">
                <a:latin typeface="Calibri" panose="020F0502020204030204" pitchFamily="34" charset="0"/>
              </a:rPr>
              <a:t>Crowd-sourcing</a:t>
            </a:r>
            <a:endParaRPr lang="en-US" altLang="en-US" sz="2400">
              <a:latin typeface="Calibri" panose="020F0502020204030204" pitchFamily="34" charset="0"/>
            </a:endParaRPr>
          </a:p>
          <a:p>
            <a:pPr algn="ctr"/>
            <a:endParaRPr lang="en-US" altLang="en-US" sz="1200" b="1">
              <a:latin typeface="Calibri" panose="020F0502020204030204" pitchFamily="34" charset="0"/>
            </a:endParaRPr>
          </a:p>
        </p:txBody>
      </p:sp>
      <p:sp>
        <p:nvSpPr>
          <p:cNvPr id="15362" name="TextBox 3"/>
          <p:cNvSpPr txBox="1">
            <a:spLocks noChangeArrowheads="1"/>
          </p:cNvSpPr>
          <p:nvPr/>
        </p:nvSpPr>
        <p:spPr bwMode="auto">
          <a:xfrm>
            <a:off x="415925" y="28067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b="1">
              <a:latin typeface="Calibri" panose="020F0502020204030204" pitchFamily="34" charset="0"/>
            </a:endParaRPr>
          </a:p>
          <a:p>
            <a:pPr algn="ctr"/>
            <a:r>
              <a:rPr lang="en-US" altLang="en-US" b="1">
                <a:latin typeface="Calibri" panose="020F0502020204030204" pitchFamily="34" charset="0"/>
              </a:rPr>
              <a:t>Kongsvold, Norway</a:t>
            </a:r>
          </a:p>
          <a:p>
            <a:pPr algn="ctr"/>
            <a:r>
              <a:rPr lang="en-US" altLang="en-US" b="1">
                <a:latin typeface="Calibri" panose="020F0502020204030204" pitchFamily="34" charset="0"/>
              </a:rPr>
              <a:t>2 September 2014</a:t>
            </a:r>
          </a:p>
        </p:txBody>
      </p:sp>
      <p:sp>
        <p:nvSpPr>
          <p:cNvPr id="15363" name="TextBox 2"/>
          <p:cNvSpPr txBox="1">
            <a:spLocks noChangeArrowheads="1"/>
          </p:cNvSpPr>
          <p:nvPr/>
        </p:nvSpPr>
        <p:spPr bwMode="auto">
          <a:xfrm>
            <a:off x="0" y="42052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latin typeface="Calibri" panose="020F0502020204030204" pitchFamily="34" charset="0"/>
              </a:rPr>
              <a:t>Gil Nelson</a:t>
            </a:r>
          </a:p>
          <a:p>
            <a:pPr algn="ctr"/>
            <a:r>
              <a:rPr lang="en-US" altLang="en-US" sz="1200" b="1">
                <a:latin typeface="Calibri" panose="020F0502020204030204" pitchFamily="34" charset="0"/>
              </a:rPr>
              <a:t>iDigBio/Institute for Digital Information and Scientific Communication</a:t>
            </a:r>
          </a:p>
          <a:p>
            <a:pPr algn="ctr"/>
            <a:r>
              <a:rPr lang="en-US" altLang="en-US" sz="1200" b="1">
                <a:latin typeface="Calibri" panose="020F0502020204030204" pitchFamily="34" charset="0"/>
              </a:rPr>
              <a:t>Florida State University</a:t>
            </a:r>
          </a:p>
          <a:p>
            <a:endParaRPr lang="en-US" altLang="en-US">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249238" y="609600"/>
            <a:ext cx="8666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latin typeface="Calibri" panose="020F0502020204030204" pitchFamily="34" charset="0"/>
              </a:rPr>
              <a:t>Uses for OCR</a:t>
            </a:r>
          </a:p>
        </p:txBody>
      </p:sp>
      <p:sp>
        <p:nvSpPr>
          <p:cNvPr id="3" name="TextBox 2"/>
          <p:cNvSpPr txBox="1"/>
          <p:nvPr/>
        </p:nvSpPr>
        <p:spPr>
          <a:xfrm>
            <a:off x="2224088" y="1173163"/>
            <a:ext cx="4446587" cy="5632450"/>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en-US" dirty="0">
                <a:latin typeface="+mn-lt"/>
                <a:cs typeface="+mn-cs"/>
              </a:rPr>
              <a:t>Concealed search field for robust searches of skeleton or sparsely populated records.</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Capture and check bar code value against file names or records.</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Finding related records by collector, collection date, locality, country, political subdivision.</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Assistance to crowd sourced transcribers.</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Display to data entry personnel.</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Provide “cut and paste” opportunities.</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dirty="0">
                <a:latin typeface="+mn-lt"/>
                <a:cs typeface="+mn-cs"/>
              </a:rPr>
              <a:t>Create equivalent of record fingerprints by removing punctuation, spaces, and converting to a single case.</a:t>
            </a:r>
          </a:p>
          <a:p>
            <a:pPr fontAlgn="auto">
              <a:spcBef>
                <a:spcPts val="0"/>
              </a:spcBef>
              <a:spcAft>
                <a:spcPts val="0"/>
              </a:spcAft>
              <a:defRPr/>
            </a:pPr>
            <a:endParaRPr lang="en-US" dirty="0">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738" y="720725"/>
            <a:ext cx="8456612"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2"/>
          <p:cNvSpPr txBox="1">
            <a:spLocks noChangeArrowheads="1"/>
          </p:cNvSpPr>
          <p:nvPr/>
        </p:nvSpPr>
        <p:spPr bwMode="auto">
          <a:xfrm>
            <a:off x="1646238" y="4554538"/>
            <a:ext cx="5856287"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latin typeface="Calibri" panose="020F0502020204030204" pitchFamily="34" charset="0"/>
              </a:rPr>
              <a:t>x height = ~60 pixels, minimum is about 20 pixels; 10 or fewer severely reduces readability</a:t>
            </a:r>
          </a:p>
        </p:txBody>
      </p:sp>
      <p:sp>
        <p:nvSpPr>
          <p:cNvPr id="36867" name="TextBox 1"/>
          <p:cNvSpPr txBox="1">
            <a:spLocks noChangeArrowheads="1"/>
          </p:cNvSpPr>
          <p:nvPr/>
        </p:nvSpPr>
        <p:spPr bwMode="auto">
          <a:xfrm>
            <a:off x="312738" y="5722938"/>
            <a:ext cx="8456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rPr>
              <a:t>Imaged with a 24.5 mp Nikon D3x full frame camera (overkill?)</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8" descr="ABBYY FineReader 12 Corpora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0" y="1924050"/>
            <a:ext cx="1238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2"/>
          <p:cNvSpPr txBox="1">
            <a:spLocks noChangeArrowheads="1"/>
          </p:cNvSpPr>
          <p:nvPr/>
        </p:nvSpPr>
        <p:spPr bwMode="auto">
          <a:xfrm>
            <a:off x="288925" y="3898900"/>
            <a:ext cx="862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t>ABBYY</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950" y="1173163"/>
            <a:ext cx="87090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4883150" y="2617788"/>
            <a:ext cx="685800" cy="3222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Arrow Connector 4"/>
          <p:cNvCxnSpPr>
            <a:endCxn id="3" idx="2"/>
          </p:cNvCxnSpPr>
          <p:nvPr/>
        </p:nvCxnSpPr>
        <p:spPr>
          <a:xfrm>
            <a:off x="1579563" y="2701925"/>
            <a:ext cx="3303587" cy="777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a:spLocks noChangeArrowheads="1"/>
          </p:cNvSpPr>
          <p:nvPr/>
        </p:nvSpPr>
        <p:spPr bwMode="auto">
          <a:xfrm>
            <a:off x="5270500" y="3648075"/>
            <a:ext cx="3392488" cy="646113"/>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Read the embedded bar code, but not the text version</a:t>
            </a:r>
          </a:p>
        </p:txBody>
      </p:sp>
      <p:sp>
        <p:nvSpPr>
          <p:cNvPr id="38917" name="TextBox 3"/>
          <p:cNvSpPr txBox="1">
            <a:spLocks noChangeArrowheads="1"/>
          </p:cNvSpPr>
          <p:nvPr/>
        </p:nvSpPr>
        <p:spPr bwMode="auto">
          <a:xfrm>
            <a:off x="1700213" y="760413"/>
            <a:ext cx="2016125" cy="36988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Demarcated text</a:t>
            </a:r>
          </a:p>
        </p:txBody>
      </p:sp>
      <p:cxnSp>
        <p:nvCxnSpPr>
          <p:cNvPr id="7" name="Straight Arrow Connector 6"/>
          <p:cNvCxnSpPr/>
          <p:nvPr/>
        </p:nvCxnSpPr>
        <p:spPr>
          <a:xfrm flipH="1">
            <a:off x="3230563" y="1130300"/>
            <a:ext cx="260350" cy="14112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p:nvSpPr>
        <p:spPr bwMode="auto">
          <a:xfrm>
            <a:off x="895350" y="5884863"/>
            <a:ext cx="7137400" cy="36988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Can also set up a hot folder for batch processing labels overnight</a:t>
            </a:r>
          </a:p>
        </p:txBody>
      </p:sp>
      <p:sp>
        <p:nvSpPr>
          <p:cNvPr id="38920" name="TextBox 5"/>
          <p:cNvSpPr txBox="1">
            <a:spLocks noChangeArrowheads="1"/>
          </p:cNvSpPr>
          <p:nvPr/>
        </p:nvSpPr>
        <p:spPr bwMode="auto">
          <a:xfrm>
            <a:off x="5053013" y="677863"/>
            <a:ext cx="3363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B050"/>
                </a:solidFill>
              </a:rPr>
              <a:t>ABBYY Interface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7925" y="727075"/>
            <a:ext cx="6030913"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a:off x="7127875" y="5070475"/>
            <a:ext cx="904875" cy="2397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5040313" y="727075"/>
            <a:ext cx="1193800" cy="5715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flipH="1">
            <a:off x="5653088" y="2497138"/>
            <a:ext cx="2055812" cy="492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9941" name="TextBox 1"/>
          <p:cNvSpPr txBox="1">
            <a:spLocks noChangeArrowheads="1"/>
          </p:cNvSpPr>
          <p:nvPr/>
        </p:nvSpPr>
        <p:spPr bwMode="auto">
          <a:xfrm>
            <a:off x="7404100" y="835025"/>
            <a:ext cx="1493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B050"/>
                </a:solidFill>
              </a:rPr>
              <a:t>Symbiota</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8263" y="736600"/>
            <a:ext cx="6278562"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2413" y="727075"/>
            <a:ext cx="5575300"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9013" y="725488"/>
            <a:ext cx="4953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3113" y="3176588"/>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109663"/>
            <a:ext cx="8748713"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727075"/>
            <a:ext cx="782955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263525" y="1433513"/>
            <a:ext cx="864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t>Outline</a:t>
            </a:r>
          </a:p>
        </p:txBody>
      </p:sp>
      <p:sp>
        <p:nvSpPr>
          <p:cNvPr id="17410" name="TextBox 2"/>
          <p:cNvSpPr txBox="1">
            <a:spLocks noChangeArrowheads="1"/>
          </p:cNvSpPr>
          <p:nvPr/>
        </p:nvSpPr>
        <p:spPr bwMode="auto">
          <a:xfrm>
            <a:off x="1655763" y="2735263"/>
            <a:ext cx="7250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Introduction to iDigBio (Integrated Digitized Biocollections)</a:t>
            </a:r>
          </a:p>
          <a:p>
            <a:pPr>
              <a:buFont typeface="Arial" panose="020B0604020202020204" pitchFamily="34" charset="0"/>
              <a:buChar char="•"/>
            </a:pPr>
            <a:r>
              <a:rPr lang="en-US" altLang="en-US"/>
              <a:t>Optical character recognition (OCR)</a:t>
            </a:r>
          </a:p>
          <a:p>
            <a:pPr>
              <a:buFont typeface="Arial" panose="020B0604020202020204" pitchFamily="34" charset="0"/>
              <a:buChar char="•"/>
            </a:pPr>
            <a:r>
              <a:rPr lang="en-US" altLang="en-US"/>
              <a:t>Voice recognition (VR)</a:t>
            </a:r>
          </a:p>
          <a:p>
            <a:pPr>
              <a:buFont typeface="Arial" panose="020B0604020202020204" pitchFamily="34" charset="0"/>
              <a:buChar char="•"/>
            </a:pPr>
            <a:r>
              <a:rPr lang="en-US" altLang="en-US"/>
              <a:t>Citizen science, volunteers, public participation</a:t>
            </a:r>
          </a:p>
        </p:txBody>
      </p:sp>
      <p:sp>
        <p:nvSpPr>
          <p:cNvPr id="17411" name="TextBox 3"/>
          <p:cNvSpPr txBox="1">
            <a:spLocks noChangeArrowheads="1"/>
          </p:cNvSpPr>
          <p:nvPr/>
        </p:nvSpPr>
        <p:spPr bwMode="auto">
          <a:xfrm>
            <a:off x="263525" y="4384675"/>
            <a:ext cx="864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Questions and discussion are encouraged!</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239713" y="914400"/>
            <a:ext cx="8737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2800" b="1">
                <a:latin typeface="Calibri" panose="020F0502020204030204" pitchFamily="34" charset="0"/>
              </a:rPr>
              <a:t>Packet</a:t>
            </a:r>
          </a:p>
          <a:p>
            <a:pPr algn="ctr">
              <a:lnSpc>
                <a:spcPct val="150000"/>
              </a:lnSpc>
            </a:pPr>
            <a:r>
              <a:rPr lang="en-US" altLang="en-US" sz="2800" b="1">
                <a:latin typeface="Calibri" panose="020F0502020204030204" pitchFamily="34" charset="0"/>
              </a:rPr>
              <a:t>vs</a:t>
            </a:r>
          </a:p>
          <a:p>
            <a:pPr algn="ctr">
              <a:lnSpc>
                <a:spcPct val="150000"/>
              </a:lnSpc>
            </a:pPr>
            <a:r>
              <a:rPr lang="en-US" altLang="en-US" sz="2800" b="1">
                <a:latin typeface="Calibri" panose="020F0502020204030204" pitchFamily="34" charset="0"/>
              </a:rPr>
              <a:t>Label </a:t>
            </a:r>
            <a:r>
              <a:rPr lang="en-US" altLang="en-US" sz="1200" b="1">
                <a:latin typeface="Calibri" panose="020F0502020204030204" pitchFamily="34" charset="0"/>
              </a:rPr>
              <a:t>(</a:t>
            </a:r>
            <a:r>
              <a:rPr lang="en-US" altLang="en-US" sz="1400" b="1">
                <a:latin typeface="Calibri" panose="020F0502020204030204" pitchFamily="34" charset="0"/>
              </a:rPr>
              <a:t>cropped vs imaged</a:t>
            </a:r>
            <a:r>
              <a:rPr lang="en-US" altLang="en-US" sz="1200" b="1">
                <a:latin typeface="Calibri" panose="020F0502020204030204" pitchFamily="34" charset="0"/>
              </a:rPr>
              <a:t>)</a:t>
            </a:r>
            <a:endParaRPr lang="en-US" altLang="en-US" sz="2800" b="1">
              <a:latin typeface="Calibri" panose="020F0502020204030204" pitchFamily="34" charset="0"/>
            </a:endParaRPr>
          </a:p>
          <a:p>
            <a:pPr algn="ctr">
              <a:lnSpc>
                <a:spcPct val="150000"/>
              </a:lnSpc>
            </a:pPr>
            <a:r>
              <a:rPr lang="en-US" altLang="en-US" sz="2800" b="1">
                <a:latin typeface="Calibri" panose="020F0502020204030204" pitchFamily="34" charset="0"/>
              </a:rPr>
              <a:t>vs</a:t>
            </a:r>
          </a:p>
          <a:p>
            <a:pPr algn="ctr">
              <a:lnSpc>
                <a:spcPct val="150000"/>
              </a:lnSpc>
            </a:pPr>
            <a:r>
              <a:rPr lang="en-US" altLang="en-US" sz="2800" b="1">
                <a:latin typeface="Calibri" panose="020F0502020204030204" pitchFamily="34" charset="0"/>
              </a:rPr>
              <a:t>Half sheet</a:t>
            </a:r>
          </a:p>
          <a:p>
            <a:pPr algn="ctr">
              <a:lnSpc>
                <a:spcPct val="150000"/>
              </a:lnSpc>
            </a:pPr>
            <a:r>
              <a:rPr lang="en-US" altLang="en-US" sz="2800" b="1">
                <a:latin typeface="Calibri" panose="020F0502020204030204" pitchFamily="34" charset="0"/>
              </a:rPr>
              <a:t>vs</a:t>
            </a:r>
          </a:p>
          <a:p>
            <a:pPr algn="ctr">
              <a:lnSpc>
                <a:spcPct val="150000"/>
              </a:lnSpc>
            </a:pPr>
            <a:r>
              <a:rPr lang="en-US" altLang="en-US" sz="2800" b="1">
                <a:latin typeface="Calibri" panose="020F0502020204030204" pitchFamily="34" charset="0"/>
              </a:rPr>
              <a:t>Whole sheet</a:t>
            </a:r>
          </a:p>
          <a:p>
            <a:endParaRPr lang="en-US" altLang="en-US">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8" y="722313"/>
            <a:ext cx="713422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75" y="668338"/>
            <a:ext cx="695007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2"/>
          <p:cNvSpPr txBox="1">
            <a:spLocks noChangeArrowheads="1"/>
          </p:cNvSpPr>
          <p:nvPr/>
        </p:nvSpPr>
        <p:spPr bwMode="auto">
          <a:xfrm>
            <a:off x="7305675" y="1524000"/>
            <a:ext cx="15033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Full Sheet</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8" y="717550"/>
            <a:ext cx="7089775"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2"/>
          <p:cNvSpPr txBox="1">
            <a:spLocks noChangeArrowheads="1"/>
          </p:cNvSpPr>
          <p:nvPr/>
        </p:nvSpPr>
        <p:spPr bwMode="auto">
          <a:xfrm>
            <a:off x="7345363" y="1317625"/>
            <a:ext cx="1533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Label only</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4413" y="1287463"/>
            <a:ext cx="39052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2174875"/>
            <a:ext cx="37306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4"/>
          <p:cNvSpPr txBox="1">
            <a:spLocks noChangeArrowheads="1"/>
          </p:cNvSpPr>
          <p:nvPr/>
        </p:nvSpPr>
        <p:spPr bwMode="auto">
          <a:xfrm>
            <a:off x="141288" y="60055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Labels cut or cropped from an image seem to work better, with at least a bit more accuracy.</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4665663" y="1746250"/>
            <a:ext cx="36988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aseline="-25000">
                <a:latin typeface="Calibri" panose="020F0502020204030204" pitchFamily="34" charset="0"/>
              </a:rPr>
              <a:t>HERBARHJM</a:t>
            </a:r>
            <a:endParaRPr lang="en-US" altLang="en-US">
              <a:latin typeface="Calibri" panose="020F0502020204030204" pitchFamily="34" charset="0"/>
            </a:endParaRPr>
          </a:p>
          <a:p>
            <a:r>
              <a:rPr lang="en-US" altLang="en-US" baseline="-25000">
                <a:latin typeface="Calibri" panose="020F0502020204030204" pitchFamily="34" charset="0"/>
              </a:rPr>
              <a:t>0748</a:t>
            </a:r>
            <a:r>
              <a:rPr lang="en-US" altLang="en-US" b="1" baseline="-25000">
                <a:latin typeface="Calibri" panose="020F0502020204030204" pitchFamily="34" charset="0"/>
              </a:rPr>
              <a:t>?</a:t>
            </a:r>
            <a:endParaRPr lang="en-US" altLang="en-US">
              <a:latin typeface="Calibri" panose="020F0502020204030204" pitchFamily="34" charset="0"/>
            </a:endParaRPr>
          </a:p>
          <a:p>
            <a:r>
              <a:rPr lang="en-US" altLang="en-US" b="1" baseline="-25000">
                <a:latin typeface="Calibri" panose="020F0502020204030204" pitchFamily="34" charset="0"/>
              </a:rPr>
              <a:t>1AU. UMBERS </a:t>
            </a:r>
            <a:r>
              <a:rPr lang="en-US" altLang="en-US" baseline="-25000">
                <a:latin typeface="Calibri" panose="020F0502020204030204" pitchFamily="34" charset="0"/>
              </a:rPr>
              <a:t>RESEARCH </a:t>
            </a:r>
            <a:r>
              <a:rPr lang="en-US" altLang="en-US" b="1" baseline="-25000">
                <a:latin typeface="Calibri" panose="020F0502020204030204" pitchFamily="34" charset="0"/>
              </a:rPr>
              <a:t>5TAH9M</a:t>
            </a:r>
            <a:endParaRPr lang="en-US" altLang="en-US">
              <a:latin typeface="Calibri" panose="020F0502020204030204" pitchFamily="34" charset="0"/>
            </a:endParaRPr>
          </a:p>
          <a:p>
            <a:r>
              <a:rPr lang="en-US" altLang="en-US" baseline="-25000">
                <a:latin typeface="Calibri" panose="020F0502020204030204" pitchFamily="34" charset="0"/>
              </a:rPr>
              <a:t>TELFAIR COUNTY, GEORGIA </a:t>
            </a:r>
            <a:r>
              <a:rPr lang="en-US" altLang="en-US" u="sng" baseline="-25000">
                <a:latin typeface="Calibri" panose="020F0502020204030204" pitchFamily="34" charset="0"/>
              </a:rPr>
              <a:t>Baptisia lanceolata</a:t>
            </a:r>
            <a:r>
              <a:rPr lang="en-US" altLang="en-US" baseline="-25000">
                <a:latin typeface="Calibri" panose="020F0502020204030204" pitchFamily="34" charset="0"/>
              </a:rPr>
              <a:t> (Walter) Elliott</a:t>
            </a:r>
            <a:endParaRPr lang="en-US" altLang="en-US">
              <a:latin typeface="Calibri" panose="020F0502020204030204" pitchFamily="34" charset="0"/>
            </a:endParaRPr>
          </a:p>
          <a:p>
            <a:r>
              <a:rPr lang="en-US" altLang="en-US" baseline="-25000">
                <a:latin typeface="Calibri" panose="020F0502020204030204" pitchFamily="34" charset="0"/>
              </a:rPr>
              <a:t>S of McRae, ca 3 mi. N of Turnpike Creek. Dry sandy woods, with turkey oaks. Plants ca. O.it m tall. Fruits hrown; foliage hrowning.</a:t>
            </a:r>
            <a:endParaRPr lang="en-US" altLang="en-US">
              <a:latin typeface="Calibri" panose="020F0502020204030204" pitchFamily="34" charset="0"/>
            </a:endParaRPr>
          </a:p>
          <a:p>
            <a:r>
              <a:rPr lang="fr-FR" altLang="en-US" b="1" baseline="-25000">
                <a:latin typeface="Calibri" panose="020F0502020204030204" pitchFamily="34" charset="0"/>
              </a:rPr>
              <a:t>w/ Robert J. Coile Nancy C. Coile 3Y99</a:t>
            </a:r>
            <a:endParaRPr lang="fr-FR" altLang="en-US">
              <a:latin typeface="Calibri" panose="020F0502020204030204" pitchFamily="34" charset="0"/>
            </a:endParaRPr>
          </a:p>
          <a:p>
            <a:r>
              <a:rPr lang="en-US" altLang="en-US" b="1" baseline="-25000">
                <a:latin typeface="Calibri" panose="020F0502020204030204" pitchFamily="34" charset="0"/>
              </a:rPr>
              <a:t>7 August 1983</a:t>
            </a:r>
            <a:endParaRPr lang="en-US" altLang="en-US">
              <a:latin typeface="Calibri" panose="020F0502020204030204" pitchFamily="34" charset="0"/>
            </a:endParaRPr>
          </a:p>
          <a:p>
            <a:r>
              <a:rPr lang="en-US" altLang="en-US" b="1" baseline="-25000">
                <a:latin typeface="Calibri" panose="020F0502020204030204" pitchFamily="34" charset="0"/>
              </a:rPr>
              <a:t>The University of Georgia</a:t>
            </a:r>
            <a:endParaRPr lang="en-US" altLang="en-US">
              <a:latin typeface="Calibri" panose="020F0502020204030204" pitchFamily="34" charset="0"/>
            </a:endParaRPr>
          </a:p>
          <a:p>
            <a:r>
              <a:rPr lang="en-US" altLang="en-US" b="1" baseline="-25000">
                <a:latin typeface="Calibri" panose="020F0502020204030204" pitchFamily="34" charset="0"/>
              </a:rPr>
              <a:t>Athens, GA, U.S.A.</a:t>
            </a:r>
            <a:endParaRPr lang="en-US" altLang="en-US">
              <a:latin typeface="Calibri" panose="020F0502020204030204" pitchFamily="34" charset="0"/>
            </a:endParaRPr>
          </a:p>
          <a:p>
            <a:endParaRPr lang="en-US" altLang="en-US">
              <a:latin typeface="Calibri" panose="020F0502020204030204" pitchFamily="34" charset="0"/>
            </a:endParaRPr>
          </a:p>
          <a:p>
            <a:endParaRPr lang="en-US" altLang="en-US">
              <a:latin typeface="Calibri" panose="020F0502020204030204" pitchFamily="34" charset="0"/>
            </a:endParaRPr>
          </a:p>
        </p:txBody>
      </p:sp>
      <p:sp>
        <p:nvSpPr>
          <p:cNvPr id="51202" name="TextBox 2"/>
          <p:cNvSpPr txBox="1">
            <a:spLocks noChangeArrowheads="1"/>
          </p:cNvSpPr>
          <p:nvPr/>
        </p:nvSpPr>
        <p:spPr bwMode="auto">
          <a:xfrm>
            <a:off x="747713" y="1828800"/>
            <a:ext cx="37417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aseline="-25000">
                <a:latin typeface="Calibri" panose="020F0502020204030204" pitchFamily="34" charset="0"/>
              </a:rPr>
              <a:t>TELFAIR COUNTY, GEORGIA</a:t>
            </a:r>
            <a:endParaRPr lang="en-US" altLang="en-US">
              <a:latin typeface="Calibri" panose="020F0502020204030204" pitchFamily="34" charset="0"/>
            </a:endParaRPr>
          </a:p>
          <a:p>
            <a:r>
              <a:rPr lang="en-US" altLang="en-US" u="sng" baseline="-25000">
                <a:latin typeface="Calibri" panose="020F0502020204030204" pitchFamily="34" charset="0"/>
              </a:rPr>
              <a:t>Baptisia lanceolata</a:t>
            </a:r>
            <a:r>
              <a:rPr lang="en-US" altLang="en-US" baseline="-25000">
                <a:latin typeface="Calibri" panose="020F0502020204030204" pitchFamily="34" charset="0"/>
              </a:rPr>
              <a:t> (Walter) Elliott</a:t>
            </a:r>
            <a:endParaRPr lang="en-US" altLang="en-US">
              <a:latin typeface="Calibri" panose="020F0502020204030204" pitchFamily="34" charset="0"/>
            </a:endParaRPr>
          </a:p>
          <a:p>
            <a:r>
              <a:rPr lang="en-US" altLang="en-US" baseline="-25000">
                <a:latin typeface="Calibri" panose="020F0502020204030204" pitchFamily="34" charset="0"/>
              </a:rPr>
              <a:t>S of McRae, ca 3 mi. N of Turnpike Creek. Dry sandy woods, with turkey oaks. Plants ca. 0.4 m tall. Fruits brown; foliage browning.</a:t>
            </a:r>
            <a:endParaRPr lang="en-US" altLang="en-US">
              <a:latin typeface="Calibri" panose="020F0502020204030204" pitchFamily="34" charset="0"/>
            </a:endParaRPr>
          </a:p>
          <a:p>
            <a:r>
              <a:rPr lang="en-US" altLang="en-US" baseline="-25000">
                <a:latin typeface="Calibri" panose="020F0502020204030204" pitchFamily="34" charset="0"/>
              </a:rPr>
              <a:t>w/ Robert J. Coile</a:t>
            </a:r>
            <a:endParaRPr lang="en-US" altLang="en-US">
              <a:latin typeface="Calibri" panose="020F0502020204030204" pitchFamily="34" charset="0"/>
            </a:endParaRPr>
          </a:p>
          <a:p>
            <a:r>
              <a:rPr lang="en-US" altLang="en-US" b="1" baseline="-25000">
                <a:latin typeface="Calibri" panose="020F0502020204030204" pitchFamily="34" charset="0"/>
              </a:rPr>
              <a:t>Nancy C. Coile 3799	7	August	1983</a:t>
            </a:r>
            <a:endParaRPr lang="en-US" altLang="en-US">
              <a:latin typeface="Calibri" panose="020F0502020204030204" pitchFamily="34" charset="0"/>
            </a:endParaRPr>
          </a:p>
          <a:p>
            <a:r>
              <a:rPr lang="en-US" altLang="en-US" baseline="-25000">
                <a:latin typeface="Calibri" panose="020F0502020204030204" pitchFamily="34" charset="0"/>
              </a:rPr>
              <a:t>The University of Georgia</a:t>
            </a:r>
            <a:endParaRPr lang="en-US" altLang="en-US">
              <a:latin typeface="Calibri" panose="020F0502020204030204" pitchFamily="34" charset="0"/>
            </a:endParaRPr>
          </a:p>
          <a:p>
            <a:r>
              <a:rPr lang="en-US" altLang="en-US" baseline="-25000">
                <a:latin typeface="Calibri" panose="020F0502020204030204" pitchFamily="34" charset="0"/>
              </a:rPr>
              <a:t>Athens, GA, U.S.A.</a:t>
            </a:r>
            <a:endParaRPr lang="en-US" altLang="en-US">
              <a:latin typeface="Calibri" panose="020F0502020204030204" pitchFamily="34" charset="0"/>
            </a:endParaRPr>
          </a:p>
          <a:p>
            <a:endParaRPr lang="en-US" altLang="en-US">
              <a:latin typeface="Calibri" panose="020F0502020204030204" pitchFamily="34" charset="0"/>
            </a:endParaRPr>
          </a:p>
        </p:txBody>
      </p:sp>
      <p:sp>
        <p:nvSpPr>
          <p:cNvPr id="2" name="Rectangle 1"/>
          <p:cNvSpPr/>
          <p:nvPr/>
        </p:nvSpPr>
        <p:spPr>
          <a:xfrm>
            <a:off x="4665663" y="1903413"/>
            <a:ext cx="2341562" cy="75723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p:cNvSpPr/>
          <p:nvPr/>
        </p:nvSpPr>
        <p:spPr>
          <a:xfrm>
            <a:off x="6891338" y="3267075"/>
            <a:ext cx="365125" cy="3079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4665663" y="3575050"/>
            <a:ext cx="263525" cy="1984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572125" y="3575050"/>
            <a:ext cx="265113" cy="1984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6750050" y="3773488"/>
            <a:ext cx="506413" cy="3079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234950" y="1463675"/>
            <a:ext cx="868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latin typeface="Calibri" panose="020F0502020204030204" pitchFamily="34" charset="0"/>
              </a:rPr>
              <a:t>SALIX</a:t>
            </a:r>
          </a:p>
        </p:txBody>
      </p:sp>
      <p:sp>
        <p:nvSpPr>
          <p:cNvPr id="52226" name="TextBox 2"/>
          <p:cNvSpPr txBox="1">
            <a:spLocks noChangeArrowheads="1"/>
          </p:cNvSpPr>
          <p:nvPr/>
        </p:nvSpPr>
        <p:spPr bwMode="auto">
          <a:xfrm>
            <a:off x="234950" y="2403475"/>
            <a:ext cx="868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en-US" b="1">
                <a:latin typeface="Calibri" panose="020F0502020204030204" pitchFamily="34" charset="0"/>
              </a:rPr>
              <a:t>Semi-Automatic Label Information eXtraction System </a:t>
            </a:r>
          </a:p>
          <a:p>
            <a:pPr algn="ctr"/>
            <a:r>
              <a:rPr lang="fr-FR" altLang="en-US" b="1">
                <a:latin typeface="Calibri" panose="020F0502020204030204" pitchFamily="34" charset="0"/>
              </a:rPr>
              <a:t>(Daryl Lafferty, Arizona State University)</a:t>
            </a:r>
            <a:r>
              <a:rPr lang="en-US" altLang="en-US" b="1">
                <a:latin typeface="Calibri" panose="020F0502020204030204" pitchFamily="34" charset="0"/>
              </a:rPr>
              <a:t> </a:t>
            </a:r>
          </a:p>
        </p:txBody>
      </p:sp>
      <p:sp>
        <p:nvSpPr>
          <p:cNvPr id="52227" name="TextBox 3"/>
          <p:cNvSpPr txBox="1">
            <a:spLocks noChangeArrowheads="1"/>
          </p:cNvSpPr>
          <p:nvPr/>
        </p:nvSpPr>
        <p:spPr bwMode="auto">
          <a:xfrm>
            <a:off x="234950" y="3248025"/>
            <a:ext cx="868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Download at: </a:t>
            </a:r>
            <a:r>
              <a:rPr lang="en-US" altLang="en-US">
                <a:latin typeface="Calibri" panose="020F0502020204030204" pitchFamily="34" charset="0"/>
                <a:hlinkClick r:id="rId2"/>
              </a:rPr>
              <a:t>http://daryllafferty.com/salix/</a:t>
            </a:r>
            <a:endParaRPr lang="en-US" altLang="en-US">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963" y="728663"/>
            <a:ext cx="8755062"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90913" y="4530725"/>
            <a:ext cx="4622800" cy="1476375"/>
          </a:xfrm>
          <a:prstGeom prst="rect">
            <a:avLst/>
          </a:prstGeom>
          <a:noFill/>
          <a:ln w="15875">
            <a:solidFill>
              <a:srgbClr val="FF0000"/>
            </a:solidFill>
          </a:ln>
        </p:spPr>
        <p:txBody>
          <a:bodyPr>
            <a:spAutoFit/>
          </a:bodyPr>
          <a:lstStyle/>
          <a:p>
            <a:pPr>
              <a:defRPr/>
            </a:pPr>
            <a:r>
              <a:rPr lang="en-US" dirty="0"/>
              <a:t>One of several ABBYY output file formats</a:t>
            </a:r>
          </a:p>
          <a:p>
            <a:pPr marL="285750" indent="-285750">
              <a:buFont typeface="Arial" panose="020B0604020202020204" pitchFamily="34" charset="0"/>
              <a:buChar char="•"/>
              <a:defRPr/>
            </a:pPr>
            <a:r>
              <a:rPr lang="en-US" dirty="0"/>
              <a:t>Single file with demarcated text blocks (text or doc)</a:t>
            </a:r>
          </a:p>
          <a:p>
            <a:pPr marL="285750" indent="-285750">
              <a:buFont typeface="Arial" panose="020B0604020202020204" pitchFamily="34" charset="0"/>
              <a:buChar char="•"/>
              <a:defRPr/>
            </a:pPr>
            <a:r>
              <a:rPr lang="en-US" dirty="0"/>
              <a:t>Individual text files for each extraction</a:t>
            </a:r>
          </a:p>
          <a:p>
            <a:pPr marL="285750" indent="-285750">
              <a:buFont typeface="Arial" panose="020B0604020202020204" pitchFamily="34" charset="0"/>
              <a:buChar char="•"/>
              <a:defRPr/>
            </a:pPr>
            <a:r>
              <a:rPr lang="en-US" dirty="0"/>
              <a:t>Spreadsheet</a:t>
            </a:r>
          </a:p>
        </p:txBody>
      </p:sp>
      <p:sp>
        <p:nvSpPr>
          <p:cNvPr id="53251" name="TextBox 1"/>
          <p:cNvSpPr txBox="1">
            <a:spLocks noChangeArrowheads="1"/>
          </p:cNvSpPr>
          <p:nvPr/>
        </p:nvSpPr>
        <p:spPr bwMode="auto">
          <a:xfrm>
            <a:off x="3956050" y="2406650"/>
            <a:ext cx="2416175" cy="3683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Well formatted output</a:t>
            </a:r>
          </a:p>
        </p:txBody>
      </p:sp>
      <p:cxnSp>
        <p:nvCxnSpPr>
          <p:cNvPr id="5" name="Straight Arrow Connector 4"/>
          <p:cNvCxnSpPr/>
          <p:nvPr/>
        </p:nvCxnSpPr>
        <p:spPr>
          <a:xfrm flipH="1" flipV="1">
            <a:off x="1011238" y="1203325"/>
            <a:ext cx="2106612" cy="381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253" name="TextBox 5"/>
          <p:cNvSpPr txBox="1">
            <a:spLocks noChangeArrowheads="1"/>
          </p:cNvSpPr>
          <p:nvPr/>
        </p:nvSpPr>
        <p:spPr bwMode="auto">
          <a:xfrm>
            <a:off x="3070225" y="1058863"/>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Bar code (catalog number)</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950" y="1108075"/>
            <a:ext cx="86995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9375" y="1108075"/>
            <a:ext cx="1493838" cy="5730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a:off x="1573213" y="1108075"/>
            <a:ext cx="1493837" cy="5730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7123113" y="1108075"/>
            <a:ext cx="1495425" cy="5730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488" y="714375"/>
            <a:ext cx="6040437"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70613" y="896938"/>
            <a:ext cx="2886075" cy="2586037"/>
          </a:xfrm>
          <a:prstGeom prst="rect">
            <a:avLst/>
          </a:prstGeom>
          <a:noFill/>
        </p:spPr>
        <p:txBody>
          <a:bodyPr>
            <a:spAutoFit/>
          </a:bodyPr>
          <a:lstStyle/>
          <a:p>
            <a:pPr>
              <a:defRPr/>
            </a:pPr>
            <a:r>
              <a:rPr lang="en-US" dirty="0"/>
              <a:t>Botanical Research Institute of Texas (BRIT)</a:t>
            </a:r>
          </a:p>
          <a:p>
            <a:pPr marL="285750" indent="-285750">
              <a:buFont typeface="Arial" panose="020B0604020202020204" pitchFamily="34" charset="0"/>
              <a:buChar char="•"/>
              <a:defRPr/>
            </a:pPr>
            <a:r>
              <a:rPr lang="en-US" dirty="0"/>
              <a:t>Open source tools</a:t>
            </a:r>
          </a:p>
          <a:p>
            <a:pPr marL="285750" indent="-285750">
              <a:buFont typeface="Arial" panose="020B0604020202020204" pitchFamily="34" charset="0"/>
              <a:buChar char="•"/>
              <a:defRPr/>
            </a:pPr>
            <a:r>
              <a:rPr lang="en-US" dirty="0" err="1"/>
              <a:t>OCROpus</a:t>
            </a:r>
            <a:endParaRPr lang="en-US" dirty="0"/>
          </a:p>
          <a:p>
            <a:pPr marL="285750" indent="-285750">
              <a:buFont typeface="Arial" panose="020B0604020202020204" pitchFamily="34" charset="0"/>
              <a:buChar char="•"/>
              <a:defRPr/>
            </a:pPr>
            <a:r>
              <a:rPr lang="en-US" dirty="0"/>
              <a:t>GOCR</a:t>
            </a:r>
          </a:p>
          <a:p>
            <a:pPr marL="285750" indent="-285750">
              <a:buFont typeface="Arial" panose="020B0604020202020204" pitchFamily="34" charset="0"/>
              <a:buChar char="•"/>
              <a:defRPr/>
            </a:pPr>
            <a:r>
              <a:rPr lang="en-US" dirty="0"/>
              <a:t>Regions of Interest</a:t>
            </a:r>
          </a:p>
          <a:p>
            <a:pPr marL="285750" indent="-285750">
              <a:buFont typeface="Arial" panose="020B0604020202020204" pitchFamily="34" charset="0"/>
              <a:buChar char="•"/>
              <a:defRPr/>
            </a:pPr>
            <a:r>
              <a:rPr lang="en-US" dirty="0"/>
              <a:t>Field selection</a:t>
            </a:r>
          </a:p>
          <a:p>
            <a:pPr marL="285750" indent="-285750">
              <a:buFont typeface="Arial" panose="020B0604020202020204" pitchFamily="34" charset="0"/>
              <a:buChar char="•"/>
              <a:defRPr/>
            </a:pPr>
            <a:r>
              <a:rPr lang="en-US" dirty="0"/>
              <a:t>Drag and drop</a:t>
            </a:r>
          </a:p>
          <a:p>
            <a:pPr marL="285750" indent="-285750">
              <a:buFont typeface="Arial" panose="020B0604020202020204" pitchFamily="34" charset="0"/>
              <a:buChar char="•"/>
              <a:defRPr/>
            </a:pPr>
            <a:r>
              <a:rPr lang="en-US" dirty="0"/>
              <a:t>Provides data to Atrium</a:t>
            </a:r>
          </a:p>
        </p:txBody>
      </p:sp>
      <p:sp>
        <p:nvSpPr>
          <p:cNvPr id="55299" name="TextBox 3"/>
          <p:cNvSpPr txBox="1">
            <a:spLocks noChangeArrowheads="1"/>
          </p:cNvSpPr>
          <p:nvPr/>
        </p:nvSpPr>
        <p:spPr bwMode="auto">
          <a:xfrm>
            <a:off x="6357938" y="4267200"/>
            <a:ext cx="250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Jason Best</a:t>
            </a:r>
          </a:p>
          <a:p>
            <a:r>
              <a:rPr lang="en-US" altLang="en-US"/>
              <a:t>(jbest@brit.org)</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905000" y="792163"/>
            <a:ext cx="5943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Calibri" panose="020F0502020204030204" pitchFamily="34" charset="0"/>
              </a:rPr>
              <a:t>Estimates suggest that there may be 1.8 billion biological and paleobiological specimens in the United States, 3+ billion worldwide. No one really knows for sure!</a:t>
            </a:r>
          </a:p>
        </p:txBody>
      </p:sp>
      <p:pic>
        <p:nvPicPr>
          <p:cNvPr id="1843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3048000"/>
            <a:ext cx="23447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3038475"/>
            <a:ext cx="1981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29263" y="3038475"/>
            <a:ext cx="300513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3"/>
          <p:cNvSpPr>
            <a:spLocks noGrp="1"/>
          </p:cNvSpPr>
          <p:nvPr>
            <p:ph type="ftr" sz="quarter" idx="11"/>
          </p:nvPr>
        </p:nvSpPr>
        <p:spPr bwMode="auto">
          <a:xfrm>
            <a:off x="200025" y="6327775"/>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en-US" sz="1000" smtClean="0">
                <a:solidFill>
                  <a:srgbClr val="716403"/>
                </a:solidFill>
                <a:latin typeface="Arial Black" panose="020B0A04020102020204" pitchFamily="34" charset="0"/>
                <a:ea typeface="MS PGothic" panose="020B0600070205080204" pitchFamily="34" charset="-128"/>
              </a:rPr>
              <a:t>Apiary Project – </a:t>
            </a:r>
            <a:r>
              <a:rPr lang="en-US" altLang="en-US" sz="1000" smtClean="0">
                <a:solidFill>
                  <a:srgbClr val="716403"/>
                </a:solidFill>
                <a:latin typeface="Arial Black" panose="020B0A04020102020204" pitchFamily="34" charset="0"/>
                <a:ea typeface="MS PGothic" panose="020B0600070205080204" pitchFamily="34" charset="-128"/>
                <a:hlinkClick r:id="rId3"/>
              </a:rPr>
              <a:t>www.apiaryproject.org</a:t>
            </a:r>
            <a:r>
              <a:rPr lang="en-US" altLang="en-US" sz="1000" smtClean="0">
                <a:solidFill>
                  <a:srgbClr val="716403"/>
                </a:solidFill>
                <a:latin typeface="Arial Black" panose="020B0A04020102020204" pitchFamily="34" charset="0"/>
                <a:ea typeface="MS PGothic" panose="020B0600070205080204" pitchFamily="34" charset="-128"/>
              </a:rPr>
              <a:t> - Funded by IMLS National Leadership Grant # 06-08-0079-08</a:t>
            </a:r>
          </a:p>
          <a:p>
            <a:pPr algn="l"/>
            <a:r>
              <a:rPr lang="en-US" altLang="en-US" sz="800" smtClean="0">
                <a:solidFill>
                  <a:srgbClr val="716403"/>
                </a:solidFill>
                <a:latin typeface="Arial Black" panose="020B0A04020102020204" pitchFamily="34" charset="0"/>
                <a:ea typeface="MS PGothic" panose="020B0600070205080204" pitchFamily="34" charset="-128"/>
              </a:rPr>
              <a:t>Botanical Research Institute of Texas / UNT TxCDK</a:t>
            </a:r>
          </a:p>
        </p:txBody>
      </p:sp>
      <p:pic>
        <p:nvPicPr>
          <p:cNvPr id="56322" name="Picture 3" descr="roi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475" y="757238"/>
            <a:ext cx="876141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5211763" y="2262188"/>
            <a:ext cx="560387"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124325" y="2603500"/>
            <a:ext cx="560388"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532063" y="3517900"/>
            <a:ext cx="560387"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225425" y="1425575"/>
            <a:ext cx="8682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t>What is Voice Recognition (VR)?</a:t>
            </a:r>
          </a:p>
        </p:txBody>
      </p:sp>
      <p:sp>
        <p:nvSpPr>
          <p:cNvPr id="3" name="TextBox 2"/>
          <p:cNvSpPr txBox="1"/>
          <p:nvPr/>
        </p:nvSpPr>
        <p:spPr>
          <a:xfrm>
            <a:off x="579438" y="2379663"/>
            <a:ext cx="8397875" cy="1476375"/>
          </a:xfrm>
          <a:prstGeom prst="rect">
            <a:avLst/>
          </a:prstGeom>
          <a:noFill/>
        </p:spPr>
        <p:txBody>
          <a:bodyPr>
            <a:spAutoFit/>
          </a:bodyPr>
          <a:lstStyle/>
          <a:p>
            <a:pPr>
              <a:defRPr/>
            </a:pPr>
            <a:r>
              <a:rPr lang="en-US" b="1" dirty="0"/>
              <a:t>Voice or Speech recognition</a:t>
            </a:r>
            <a:r>
              <a:rPr lang="en-US" dirty="0"/>
              <a:t> is the ability of a machine or software to:</a:t>
            </a:r>
          </a:p>
          <a:p>
            <a:pPr marL="285750" indent="-285750">
              <a:buFont typeface="Arial" panose="020B0604020202020204" pitchFamily="34" charset="0"/>
              <a:buChar char="•"/>
              <a:defRPr/>
            </a:pPr>
            <a:r>
              <a:rPr lang="en-US" dirty="0"/>
              <a:t>identify words and phrases in spoken language and convert them to a machine-readable format,</a:t>
            </a:r>
          </a:p>
          <a:p>
            <a:pPr marL="285750" indent="-285750">
              <a:buFont typeface="Arial" panose="020B0604020202020204" pitchFamily="34" charset="0"/>
              <a:buChar char="•"/>
              <a:defRPr/>
            </a:pPr>
            <a:r>
              <a:rPr lang="en-US" dirty="0"/>
              <a:t>receive and </a:t>
            </a:r>
            <a:r>
              <a:rPr lang="en-US"/>
              <a:t>interpret dictation, and</a:t>
            </a:r>
          </a:p>
          <a:p>
            <a:pPr marL="285750" indent="-285750">
              <a:buFont typeface="Arial" panose="020B0604020202020204" pitchFamily="34" charset="0"/>
              <a:buChar char="•"/>
              <a:defRPr/>
            </a:pPr>
            <a:r>
              <a:rPr lang="en-US" dirty="0"/>
              <a:t>understand and carry out spoken commands.</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Dragon NaturallySpeaking 12 - Premium Edi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013" y="750888"/>
            <a:ext cx="438467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51300" y="1554163"/>
            <a:ext cx="4649788" cy="1476375"/>
          </a:xfrm>
          <a:prstGeom prst="rect">
            <a:avLst/>
          </a:prstGeom>
          <a:noFill/>
        </p:spPr>
        <p:txBody>
          <a:bodyPr>
            <a:spAutoFit/>
          </a:bodyPr>
          <a:lstStyle/>
          <a:p>
            <a:pPr>
              <a:defRPr/>
            </a:pPr>
            <a:r>
              <a:rPr lang="en-US" b="1" dirty="0"/>
              <a:t>Voice Recognition for label transcription</a:t>
            </a:r>
          </a:p>
          <a:p>
            <a:pPr>
              <a:defRPr/>
            </a:pPr>
            <a:endParaRPr lang="en-US" dirty="0"/>
          </a:p>
          <a:p>
            <a:pPr marL="285750" indent="-285750">
              <a:buFont typeface="Arial" panose="020B0604020202020204" pitchFamily="34" charset="0"/>
              <a:buChar char="•"/>
              <a:defRPr/>
            </a:pPr>
            <a:r>
              <a:rPr lang="en-US" dirty="0"/>
              <a:t>Dragon Naturally Speaking (Via Voice)</a:t>
            </a:r>
          </a:p>
          <a:p>
            <a:pPr marL="285750" indent="-285750">
              <a:buFont typeface="Arial" panose="020B0604020202020204" pitchFamily="34" charset="0"/>
              <a:buChar char="•"/>
              <a:defRPr/>
            </a:pPr>
            <a:r>
              <a:rPr lang="en-US" dirty="0"/>
              <a:t>Microsoft speech recognition</a:t>
            </a:r>
          </a:p>
          <a:p>
            <a:pPr marL="285750" indent="-285750">
              <a:buFont typeface="Arial" panose="020B0604020202020204" pitchFamily="34" charset="0"/>
              <a:buChar char="•"/>
              <a:defRPr/>
            </a:pPr>
            <a:r>
              <a:rPr lang="en-US"/>
              <a:t>Mac dictation</a:t>
            </a:r>
            <a:endParaRPr lang="en-US"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323850" y="1603375"/>
            <a:ext cx="84851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Training (the more you train, the better it works)</a:t>
            </a:r>
          </a:p>
          <a:p>
            <a:pPr>
              <a:buFont typeface="Arial" panose="020B0604020202020204" pitchFamily="34" charset="0"/>
              <a:buChar char="•"/>
            </a:pPr>
            <a:r>
              <a:rPr lang="en-US" altLang="en-US"/>
              <a:t>Individualized training; each profile is adapted to a single user</a:t>
            </a:r>
          </a:p>
          <a:p>
            <a:pPr>
              <a:buFont typeface="Arial" panose="020B0604020202020204" pitchFamily="34" charset="0"/>
              <a:buChar char="•"/>
            </a:pPr>
            <a:r>
              <a:rPr lang="en-US" altLang="en-US"/>
              <a:t>Headset</a:t>
            </a:r>
          </a:p>
          <a:p>
            <a:pPr>
              <a:buFont typeface="Arial" panose="020B0604020202020204" pitchFamily="34" charset="0"/>
              <a:buChar char="•"/>
            </a:pPr>
            <a:r>
              <a:rPr lang="en-US" altLang="en-US"/>
              <a:t>Restricted entry</a:t>
            </a:r>
          </a:p>
          <a:p>
            <a:pPr lvl="1">
              <a:buFont typeface="Arial" panose="020B0604020202020204" pitchFamily="34" charset="0"/>
              <a:buChar char="•"/>
            </a:pPr>
            <a:r>
              <a:rPr lang="en-US" altLang="en-US"/>
              <a:t>Latin names (requires training)</a:t>
            </a:r>
          </a:p>
          <a:p>
            <a:pPr lvl="1">
              <a:buFont typeface="Arial" panose="020B0604020202020204" pitchFamily="34" charset="0"/>
              <a:buChar char="•"/>
            </a:pPr>
            <a:r>
              <a:rPr lang="en-US" altLang="en-US"/>
              <a:t>Collector names (requires training)</a:t>
            </a:r>
          </a:p>
          <a:p>
            <a:pPr lvl="1">
              <a:buFont typeface="Arial" panose="020B0604020202020204" pitchFamily="34" charset="0"/>
              <a:buChar char="•"/>
            </a:pPr>
            <a:r>
              <a:rPr lang="en-US" altLang="en-US"/>
              <a:t>Geography</a:t>
            </a:r>
          </a:p>
          <a:p>
            <a:pPr lvl="1">
              <a:buFont typeface="Arial" panose="020B0604020202020204" pitchFamily="34" charset="0"/>
              <a:buChar char="•"/>
            </a:pPr>
            <a:r>
              <a:rPr lang="en-US" altLang="en-US"/>
              <a:t>Catalog or other numbers</a:t>
            </a:r>
          </a:p>
          <a:p>
            <a:pPr lvl="1">
              <a:buFont typeface="Arial" panose="020B0604020202020204" pitchFamily="34" charset="0"/>
              <a:buChar char="•"/>
            </a:pPr>
            <a:r>
              <a:rPr lang="en-US" altLang="en-US"/>
              <a:t>Dates (varying formats; reads verbatim; dictate numerals, not entire year)</a:t>
            </a:r>
          </a:p>
          <a:p>
            <a:pPr>
              <a:buFont typeface="Arial" panose="020B0604020202020204" pitchFamily="34" charset="0"/>
              <a:buChar char="•"/>
            </a:pPr>
            <a:r>
              <a:rPr lang="en-US" altLang="en-US"/>
              <a:t>Patience!</a:t>
            </a:r>
          </a:p>
        </p:txBody>
      </p:sp>
      <p:sp>
        <p:nvSpPr>
          <p:cNvPr id="60418" name="TextBox 2"/>
          <p:cNvSpPr txBox="1">
            <a:spLocks noChangeArrowheads="1"/>
          </p:cNvSpPr>
          <p:nvPr/>
        </p:nvSpPr>
        <p:spPr bwMode="auto">
          <a:xfrm>
            <a:off x="255588" y="1111250"/>
            <a:ext cx="8691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Voice Recognition Tips</a:t>
            </a:r>
          </a:p>
        </p:txBody>
      </p:sp>
      <p:sp>
        <p:nvSpPr>
          <p:cNvPr id="60419" name="TextBox 3"/>
          <p:cNvSpPr txBox="1">
            <a:spLocks noChangeArrowheads="1"/>
          </p:cNvSpPr>
          <p:nvPr/>
        </p:nvSpPr>
        <p:spPr bwMode="auto">
          <a:xfrm>
            <a:off x="436563" y="4827588"/>
            <a:ext cx="8196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Recommendation: Dragon Naturally Speaking</a:t>
            </a:r>
          </a:p>
          <a:p>
            <a:pPr algn="ctr"/>
            <a:r>
              <a:rPr lang="en-US" altLang="en-US"/>
              <a:t>(Microsoft speech recognition is clunky)</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8" y="863600"/>
            <a:ext cx="86709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5213" y="5156200"/>
            <a:ext cx="44735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SCN0191.MO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30363" y="1033463"/>
            <a:ext cx="65500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65088" y="1055688"/>
            <a:ext cx="912812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0" hangingPunct="0"/>
            <a:r>
              <a:rPr lang="en-US" altLang="en-US" sz="2000" b="1">
                <a:latin typeface="Arial Unicode MS" panose="020B0604020202020204" pitchFamily="34" charset="-128"/>
              </a:rPr>
              <a:t>Procedure</a:t>
            </a:r>
          </a:p>
          <a:p>
            <a:pPr algn="ctr" defTabSz="914400" eaLnBrk="0" hangingPunct="0"/>
            <a:endParaRPr lang="en-US" altLang="en-US">
              <a:latin typeface="Arial Unicode MS" panose="020B0604020202020204" pitchFamily="34" charset="-128"/>
            </a:endParaRPr>
          </a:p>
          <a:p>
            <a:pPr algn="ctr" defTabSz="914400" eaLnBrk="0" hangingPunct="0"/>
            <a:r>
              <a:rPr lang="en-US" altLang="en-US">
                <a:latin typeface="Arial Unicode MS" panose="020B0604020202020204" pitchFamily="34" charset="-128"/>
              </a:rPr>
              <a:t>Uses 3-column spreadsheet.</a:t>
            </a:r>
          </a:p>
          <a:p>
            <a:pPr algn="ctr" defTabSz="914400" eaLnBrk="0" hangingPunct="0"/>
            <a:r>
              <a:rPr lang="en-US" altLang="en-US">
                <a:latin typeface="Arial Unicode MS" panose="020B0604020202020204" pitchFamily="34" charset="-128"/>
              </a:rPr>
              <a:t>Column 1 = Image number (macro converts spoken number, as 9564 to DSC09564.jpg.</a:t>
            </a:r>
          </a:p>
          <a:p>
            <a:pPr algn="ctr" defTabSz="914400" eaLnBrk="0" hangingPunct="0"/>
            <a:r>
              <a:rPr lang="en-US" altLang="en-US">
                <a:latin typeface="Arial Unicode MS" panose="020B0604020202020204" pitchFamily="34" charset="-128"/>
              </a:rPr>
              <a:t>Column 2 = Record number of corresponding record in database.</a:t>
            </a:r>
          </a:p>
          <a:p>
            <a:pPr algn="ctr" defTabSz="914400" eaLnBrk="0" hangingPunct="0"/>
            <a:r>
              <a:rPr lang="en-US" altLang="en-US">
                <a:latin typeface="Arial Unicode MS" panose="020B0604020202020204" pitchFamily="34" charset="-128"/>
              </a:rPr>
              <a:t>Column 3 = View (in this case for paleontology, hence dorsal, ventral, hinge, etc.; </a:t>
            </a:r>
          </a:p>
          <a:p>
            <a:pPr algn="ctr" defTabSz="914400" eaLnBrk="0" hangingPunct="0"/>
            <a:r>
              <a:rPr lang="en-US" altLang="en-US">
                <a:latin typeface="Arial Unicode MS" panose="020B0604020202020204" pitchFamily="34" charset="-128"/>
              </a:rPr>
              <a:t>needed for multiple views).</a:t>
            </a:r>
          </a:p>
          <a:p>
            <a:pPr algn="ctr" defTabSz="914400" eaLnBrk="0" hangingPunct="0"/>
            <a:endParaRPr lang="en-US" altLang="en-US">
              <a:latin typeface="Arial Unicode MS" panose="020B0604020202020204" pitchFamily="34" charset="-128"/>
            </a:endParaRPr>
          </a:p>
          <a:p>
            <a:pPr algn="ctr" defTabSz="914400" eaLnBrk="0" hangingPunct="0"/>
            <a:r>
              <a:rPr lang="en-US" altLang="en-US">
                <a:latin typeface="Arial Unicode MS" panose="020B0604020202020204" pitchFamily="34" charset="-128"/>
              </a:rPr>
              <a:t>Technician also uses commands to move cursor from column to column and </a:t>
            </a:r>
          </a:p>
          <a:p>
            <a:pPr algn="ctr" defTabSz="914400" eaLnBrk="0" hangingPunct="0"/>
            <a:r>
              <a:rPr lang="en-US" altLang="en-US">
                <a:latin typeface="Arial Unicode MS" panose="020B0604020202020204" pitchFamily="34" charset="-128"/>
              </a:rPr>
              <a:t>row to row.</a:t>
            </a:r>
          </a:p>
          <a:p>
            <a:pPr algn="ctr" defTabSz="914400" eaLnBrk="0" hangingPunct="0"/>
            <a:endParaRPr lang="en-US" altLang="en-US">
              <a:latin typeface="Arial Unicode MS" panose="020B0604020202020204" pitchFamily="34" charset="-128"/>
            </a:endParaRPr>
          </a:p>
          <a:p>
            <a:pPr algn="ctr" defTabSz="914400" eaLnBrk="0" hangingPunct="0"/>
            <a:r>
              <a:rPr lang="en-US" altLang="en-US">
                <a:latin typeface="Arial Unicode MS" panose="020B0604020202020204" pitchFamily="34" charset="-128"/>
              </a:rPr>
              <a:t>Spreadsheet is processed and added to the database.</a:t>
            </a:r>
          </a:p>
          <a:p>
            <a:pPr algn="ctr" defTabSz="914400" eaLnBrk="0" hangingPunct="0"/>
            <a:endParaRPr lang="en-US" altLang="en-US" sz="1000">
              <a:latin typeface="Arial Unicode MS" panose="020B0604020202020204" pitchFamily="34" charset="-128"/>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3" descr="CitScicloud.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681413" y="3095625"/>
            <a:ext cx="4984750" cy="2741613"/>
          </a:xfrm>
        </p:spPr>
      </p:pic>
      <p:sp>
        <p:nvSpPr>
          <p:cNvPr id="5" name="Title 1"/>
          <p:cNvSpPr>
            <a:spLocks noGrp="1"/>
          </p:cNvSpPr>
          <p:nvPr>
            <p:ph type="title"/>
          </p:nvPr>
        </p:nvSpPr>
        <p:spPr>
          <a:xfrm>
            <a:off x="271463" y="747713"/>
            <a:ext cx="8666162" cy="569912"/>
          </a:xfrm>
        </p:spPr>
        <p:txBody>
          <a:bodyPr>
            <a:noAutofit/>
          </a:bodyPr>
          <a:lstStyle/>
          <a:p>
            <a:pPr>
              <a:defRPr/>
            </a:pPr>
            <a:r>
              <a:rPr lang="en-US" altLang="ja-JP" dirty="0"/>
              <a:t>Public Participation in Scientific Research (PPSR</a:t>
            </a:r>
            <a:r>
              <a:rPr lang="en-US" altLang="ja-JP" dirty="0" smtClean="0"/>
              <a:t>)</a:t>
            </a:r>
            <a:endParaRPr kumimoji="1" lang="ja-JP" altLang="en-US" dirty="0">
              <a:latin typeface="+mn-lt"/>
            </a:endParaRPr>
          </a:p>
        </p:txBody>
      </p:sp>
      <p:sp>
        <p:nvSpPr>
          <p:cNvPr id="2" name="TextBox 1"/>
          <p:cNvSpPr txBox="1"/>
          <p:nvPr/>
        </p:nvSpPr>
        <p:spPr>
          <a:xfrm>
            <a:off x="271463" y="1441450"/>
            <a:ext cx="4119562" cy="2246313"/>
          </a:xfrm>
          <a:prstGeom prst="rect">
            <a:avLst/>
          </a:prstGeom>
          <a:noFill/>
        </p:spPr>
        <p:txBody>
          <a:bodyPr>
            <a:spAutoFit/>
          </a:bodyPr>
          <a:lstStyle/>
          <a:p>
            <a:pPr marL="285750" indent="-285750">
              <a:buFont typeface="Arial" panose="020B0604020202020204" pitchFamily="34" charset="0"/>
              <a:buChar char="•"/>
              <a:defRPr/>
            </a:pPr>
            <a:r>
              <a:rPr kumimoji="1" lang="en-US" altLang="ja-JP" sz="2800" dirty="0">
                <a:latin typeface="+mn-lt"/>
              </a:rPr>
              <a:t>Citizen Science</a:t>
            </a:r>
          </a:p>
          <a:p>
            <a:pPr marL="285750" indent="-285750">
              <a:buFont typeface="Arial" panose="020B0604020202020204" pitchFamily="34" charset="0"/>
              <a:buChar char="•"/>
              <a:defRPr/>
            </a:pPr>
            <a:r>
              <a:rPr kumimoji="1" lang="en-US" altLang="ja-JP" sz="2800" dirty="0">
                <a:latin typeface="+mn-lt"/>
              </a:rPr>
              <a:t>Amateur Science</a:t>
            </a:r>
          </a:p>
          <a:p>
            <a:pPr marL="285750" indent="-285750">
              <a:buFont typeface="Arial" panose="020B0604020202020204" pitchFamily="34" charset="0"/>
              <a:buChar char="•"/>
              <a:defRPr/>
            </a:pPr>
            <a:r>
              <a:rPr lang="en-US" altLang="ja-JP" sz="2800" dirty="0">
                <a:latin typeface="+mn-lt"/>
              </a:rPr>
              <a:t>Civic Science</a:t>
            </a:r>
          </a:p>
          <a:p>
            <a:pPr marL="285750" indent="-285750">
              <a:buFont typeface="Arial" panose="020B0604020202020204" pitchFamily="34" charset="0"/>
              <a:buChar char="•"/>
              <a:defRPr/>
            </a:pPr>
            <a:r>
              <a:rPr lang="en-US" altLang="ja-JP" sz="2800" dirty="0" err="1">
                <a:latin typeface="+mn-lt"/>
              </a:rPr>
              <a:t>Crowdsourced</a:t>
            </a:r>
            <a:r>
              <a:rPr lang="en-US" altLang="ja-JP" sz="2800" dirty="0">
                <a:latin typeface="+mn-lt"/>
              </a:rPr>
              <a:t> Science </a:t>
            </a:r>
          </a:p>
          <a:p>
            <a:pPr marL="285750" indent="-285750">
              <a:buFont typeface="Arial" panose="020B0604020202020204" pitchFamily="34" charset="0"/>
              <a:buChar char="•"/>
              <a:defRPr/>
            </a:pPr>
            <a:r>
              <a:rPr lang="en-US" altLang="ja-JP" sz="2800" dirty="0">
                <a:latin typeface="+mn-lt"/>
              </a:rPr>
              <a:t>Volunteer Monitoring</a:t>
            </a:r>
            <a:endParaRPr lang="en-US" sz="2800" dirty="0">
              <a:latin typeface="+mn-lt"/>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255588" y="793750"/>
            <a:ext cx="86661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mtClean="0">
                <a:latin typeface="Helvetica" panose="020B0604020202020204" pitchFamily="34" charset="0"/>
                <a:cs typeface="Helvetica" panose="020B0604020202020204" pitchFamily="34" charset="0"/>
              </a:rPr>
              <a:t>Public Participation in Scientific Research (PPSR) </a:t>
            </a:r>
            <a:endParaRPr kumimoji="1" lang="ja-JP" altLang="en-US" smtClean="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457200" y="1690688"/>
            <a:ext cx="8229600" cy="5022850"/>
          </a:xfrm>
        </p:spPr>
        <p:txBody>
          <a:bodyPr>
            <a:normAutofit/>
          </a:bodyPr>
          <a:lstStyle/>
          <a:p>
            <a:pPr marL="0" indent="0" algn="ctr">
              <a:buFont typeface="Arial" panose="020B0604020202020204" pitchFamily="34" charset="0"/>
              <a:buNone/>
              <a:defRPr/>
            </a:pPr>
            <a:r>
              <a:rPr lang="en-US" altLang="ja-JP" b="1" dirty="0" smtClean="0">
                <a:latin typeface="+mn-lt"/>
              </a:rPr>
              <a:t>: </a:t>
            </a:r>
            <a:r>
              <a:rPr lang="en-US" altLang="ja-JP" sz="2800" b="1" dirty="0" smtClean="0">
                <a:latin typeface="+mn-lt"/>
              </a:rPr>
              <a:t>projects </a:t>
            </a:r>
            <a:r>
              <a:rPr lang="en-US" altLang="ja-JP" sz="2800" b="1" dirty="0">
                <a:latin typeface="+mn-lt"/>
              </a:rPr>
              <a:t>in which volunteers partner </a:t>
            </a:r>
            <a:r>
              <a:rPr lang="en-US" altLang="ja-JP" sz="2800" b="1" dirty="0" smtClean="0">
                <a:latin typeface="+mn-lt"/>
              </a:rPr>
              <a:t>with scientists </a:t>
            </a:r>
            <a:r>
              <a:rPr lang="en-US" altLang="ja-JP" sz="2800" b="1" dirty="0">
                <a:latin typeface="+mn-lt"/>
              </a:rPr>
              <a:t>to answer real-world </a:t>
            </a:r>
            <a:r>
              <a:rPr lang="en-US" altLang="ja-JP" sz="2800" b="1" dirty="0" smtClean="0">
                <a:latin typeface="+mn-lt"/>
              </a:rPr>
              <a:t>questions</a:t>
            </a:r>
          </a:p>
          <a:p>
            <a:pPr marL="0" indent="0" algn="ctr">
              <a:buFont typeface="Arial" panose="020B0604020202020204" pitchFamily="34" charset="0"/>
              <a:buNone/>
              <a:defRPr/>
            </a:pPr>
            <a:r>
              <a:rPr kumimoji="1" lang="en-US" altLang="ja-JP" sz="1800" dirty="0" smtClean="0"/>
              <a:t>(Cornell Lab of Ornithology)</a:t>
            </a:r>
          </a:p>
          <a:p>
            <a:pPr marL="0" indent="0" algn="ctr">
              <a:buFont typeface="Arial" panose="020B0604020202020204" pitchFamily="34" charset="0"/>
              <a:buNone/>
              <a:defRPr/>
            </a:pPr>
            <a:endParaRPr kumimoji="1" lang="en-US" altLang="ja-JP" sz="1800" dirty="0"/>
          </a:p>
          <a:p>
            <a:pPr marL="0" indent="0" algn="ctr">
              <a:buFont typeface="Arial" panose="020B0604020202020204" pitchFamily="34" charset="0"/>
              <a:buNone/>
              <a:defRPr/>
            </a:pPr>
            <a:r>
              <a:rPr lang="en-US" altLang="ja-JP" sz="2800" b="1" dirty="0" smtClean="0">
                <a:latin typeface="+mn-lt"/>
              </a:rPr>
              <a:t>: the systematic collection and analysis of data; development of technology; testing of natural phenomena; and the dissemination of these activities by researchers on a primarily avocational basis</a:t>
            </a:r>
          </a:p>
          <a:p>
            <a:pPr marL="0" indent="0" algn="ctr">
              <a:buFont typeface="Arial" panose="020B0604020202020204" pitchFamily="34" charset="0"/>
              <a:buNone/>
              <a:defRPr/>
            </a:pPr>
            <a:r>
              <a:rPr kumimoji="1" lang="en-US" altLang="ja-JP" sz="1800" dirty="0" smtClean="0"/>
              <a:t>(</a:t>
            </a:r>
            <a:r>
              <a:rPr kumimoji="1" lang="en-US" altLang="ja-JP" sz="1800" dirty="0" err="1" smtClean="0"/>
              <a:t>OpenScientist</a:t>
            </a:r>
            <a:r>
              <a:rPr kumimoji="1" lang="en-US" altLang="ja-JP" sz="1800" dirty="0" smtClean="0"/>
              <a:t>)</a:t>
            </a:r>
          </a:p>
          <a:p>
            <a:pPr marL="0" indent="0" algn="ctr">
              <a:buFont typeface="Arial" panose="020B0604020202020204" pitchFamily="34" charset="0"/>
              <a:buNone/>
              <a:defRPr/>
            </a:pPr>
            <a:endParaRPr kumimoji="1" lang="en-US" altLang="ja-JP" sz="1800" dirty="0"/>
          </a:p>
          <a:p>
            <a:pPr marL="0" indent="0" algn="ctr">
              <a:buFont typeface="Arial" panose="020B0604020202020204" pitchFamily="34" charset="0"/>
              <a:buNone/>
              <a:defRPr/>
            </a:pPr>
            <a:r>
              <a:rPr kumimoji="1" lang="en-US" altLang="ja-JP" sz="2800" b="1" dirty="0" smtClean="0"/>
              <a:t>Long history in botany</a:t>
            </a:r>
            <a:endParaRPr kumimoji="1" lang="ja-JP" altLang="en-US" sz="2800" b="1" dirty="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descr="zoonivers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6938" y="2736850"/>
            <a:ext cx="40909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5" descr="SmithsonianDigiVolunteers.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25" y="2428875"/>
            <a:ext cx="429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descr="HerbariaHom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73113" y="3746500"/>
            <a:ext cx="76993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ALA_BVP.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7488" y="622300"/>
            <a:ext cx="694213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9" descr="DiscoverLife.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5238750"/>
            <a:ext cx="9144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descr="LesHerbsonautes.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543300" y="1544638"/>
            <a:ext cx="53578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2057400" y="508000"/>
            <a:ext cx="5943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latin typeface="Calibri" panose="020F0502020204030204" pitchFamily="34" charset="0"/>
            </a:endParaRPr>
          </a:p>
          <a:p>
            <a:r>
              <a:rPr lang="en-US" altLang="en-US" sz="2400">
                <a:latin typeface="Calibri" panose="020F0502020204030204" pitchFamily="34" charset="0"/>
              </a:rPr>
              <a:t>In an effort to make these collections universally accessible to taxonomists, ecologists, researchers, and the general public, in 2011 the U.S. National Science Foundation launched a $100 million, 10-year Advancing Digitization of Biodiversity Collections program and named the University of Florida and Florida State University jointly as the national resource for digitization.</a:t>
            </a:r>
          </a:p>
          <a:p>
            <a:endParaRPr lang="en-US" altLang="en-US" sz="2400">
              <a:latin typeface="Calibri" panose="020F0502020204030204" pitchFamily="34" charset="0"/>
            </a:endParaRPr>
          </a:p>
          <a:p>
            <a:r>
              <a:rPr lang="en-US" altLang="en-US" sz="2400">
                <a:latin typeface="Calibri" panose="020F0502020204030204" pitchFamily="34" charset="0"/>
              </a:rPr>
              <a:t>The scope of our work is limited to public, non-federal, U.S. collections, though NSF has encouraged us to develop international collaborations.</a:t>
            </a:r>
          </a:p>
        </p:txBody>
      </p:sp>
      <p:pic>
        <p:nvPicPr>
          <p:cNvPr id="19458" name="Picture 8" descr="logo_nsf.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0" y="762000"/>
            <a:ext cx="101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1"/>
          <p:cNvSpPr txBox="1">
            <a:spLocks noChangeArrowheads="1"/>
          </p:cNvSpPr>
          <p:nvPr/>
        </p:nvSpPr>
        <p:spPr bwMode="auto">
          <a:xfrm>
            <a:off x="265113" y="1376363"/>
            <a:ext cx="863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t>Citizen Scientists, Crowds, and Volunteers for Label Transcription</a:t>
            </a:r>
          </a:p>
        </p:txBody>
      </p:sp>
      <p:sp>
        <p:nvSpPr>
          <p:cNvPr id="68610" name="TextBox 2"/>
          <p:cNvSpPr txBox="1">
            <a:spLocks noChangeArrowheads="1"/>
          </p:cNvSpPr>
          <p:nvPr/>
        </p:nvSpPr>
        <p:spPr bwMode="auto">
          <a:xfrm>
            <a:off x="265113" y="2124075"/>
            <a:ext cx="86328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t>Issues</a:t>
            </a:r>
          </a:p>
          <a:p>
            <a:pPr algn="ctr"/>
            <a:r>
              <a:rPr lang="en-US" altLang="en-US"/>
              <a:t>Recruitment</a:t>
            </a:r>
          </a:p>
          <a:p>
            <a:pPr algn="ctr"/>
            <a:r>
              <a:rPr lang="en-US" altLang="en-US"/>
              <a:t>Keeping up with volunteers</a:t>
            </a:r>
          </a:p>
          <a:p>
            <a:pPr algn="ctr"/>
            <a:r>
              <a:rPr lang="en-US" altLang="en-US"/>
              <a:t>Management</a:t>
            </a:r>
          </a:p>
          <a:p>
            <a:pPr algn="ctr"/>
            <a:r>
              <a:rPr lang="en-US" altLang="en-US"/>
              <a:t>Ensuring quality</a:t>
            </a:r>
          </a:p>
          <a:p>
            <a:pPr algn="ctr"/>
            <a:r>
              <a:rPr lang="en-US" altLang="en-US"/>
              <a:t>Proofing</a:t>
            </a:r>
          </a:p>
          <a:p>
            <a:pPr algn="ctr"/>
            <a:r>
              <a:rPr lang="en-US" altLang="en-US"/>
              <a:t>Instability of student and volunteer labor</a:t>
            </a:r>
          </a:p>
          <a:p>
            <a:pPr algn="ctr"/>
            <a:r>
              <a:rPr lang="en-US" altLang="en-US"/>
              <a:t>Potential for rapid productivity</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57200" y="973138"/>
            <a:ext cx="822960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ja-JP" altLang="en-US" smtClean="0">
              <a:latin typeface="Helvetica" panose="020B0604020202020204" pitchFamily="34" charset="0"/>
              <a:cs typeface="Helvetica" panose="020B0604020202020204" pitchFamily="34" charset="0"/>
            </a:endParaRPr>
          </a:p>
        </p:txBody>
      </p:sp>
      <p:pic>
        <p:nvPicPr>
          <p:cNvPr id="69634" name="Content Placeholder 3" descr="Screen Shot 2014-06-10 at 3.51.27 PM.png"/>
          <p:cNvPicPr>
            <a:picLocks noGrp="1" noChangeAspect="1"/>
          </p:cNvPicPr>
          <p:nvPr>
            <p:ph idx="1"/>
          </p:nvPr>
        </p:nvPicPr>
        <p:blipFill>
          <a:blip r:embed="rId3" cstate="email">
            <a:extLst>
              <a:ext uri="{28A0092B-C50C-407E-A947-70E740481C1C}">
                <a14:useLocalDpi xmlns:a14="http://schemas.microsoft.com/office/drawing/2010/main"/>
              </a:ext>
            </a:extLst>
          </a:blip>
          <a:srcRect l="-13651" r="-13651"/>
          <a:stretch>
            <a:fillRect/>
          </a:stretch>
        </p:blipFill>
        <p:spPr>
          <a:xfrm>
            <a:off x="-993775" y="109538"/>
            <a:ext cx="11083925" cy="6096000"/>
          </a:xfrm>
        </p:spPr>
      </p:pic>
      <p:sp>
        <p:nvSpPr>
          <p:cNvPr id="69635" name="Rectangle 4"/>
          <p:cNvSpPr>
            <a:spLocks noChangeArrowheads="1"/>
          </p:cNvSpPr>
          <p:nvPr/>
        </p:nvSpPr>
        <p:spPr bwMode="auto">
          <a:xfrm>
            <a:off x="6375400" y="6453188"/>
            <a:ext cx="2716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ja-JP"/>
              <a:t>www.notesfromnature.org</a:t>
            </a:r>
            <a:endParaRPr lang="ja-JP" altLang="en-US"/>
          </a:p>
        </p:txBody>
      </p:sp>
      <p:sp>
        <p:nvSpPr>
          <p:cNvPr id="69636" name="TextBox 5"/>
          <p:cNvSpPr txBox="1">
            <a:spLocks noChangeArrowheads="1"/>
          </p:cNvSpPr>
          <p:nvPr/>
        </p:nvSpPr>
        <p:spPr bwMode="auto">
          <a:xfrm>
            <a:off x="11557000" y="62055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kumimoji="1" lang="ja-JP" altLang="en-US"/>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8" y="1069975"/>
            <a:ext cx="87201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8" y="1081088"/>
            <a:ext cx="8691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5216525" y="4986338"/>
            <a:ext cx="1617663" cy="558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3" descr="Fig_1.pdf"/>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62050" y="731838"/>
            <a:ext cx="7145338" cy="6162675"/>
          </a:xfrm>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8" y="1069975"/>
            <a:ext cx="87106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Screen Shot 2014-07-27 at 6.45.56 A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775" y="1485900"/>
            <a:ext cx="84582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8"/>
          <p:cNvSpPr>
            <a:spLocks noChangeArrowheads="1"/>
          </p:cNvSpPr>
          <p:nvPr/>
        </p:nvSpPr>
        <p:spPr bwMode="auto">
          <a:xfrm>
            <a:off x="4876800" y="6248400"/>
            <a:ext cx="254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http://www.biospex.org/</a:t>
            </a: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8" y="1109663"/>
            <a:ext cx="86915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425" y="1055688"/>
            <a:ext cx="87026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425" y="1069975"/>
            <a:ext cx="870267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381000" y="847725"/>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Calibri" panose="020F0502020204030204" pitchFamily="34" charset="0"/>
              </a:rPr>
              <a:t>Advancing Digitization of Biodiversity Collections</a:t>
            </a:r>
          </a:p>
        </p:txBody>
      </p:sp>
      <p:sp>
        <p:nvSpPr>
          <p:cNvPr id="20482" name="Rectangle 1"/>
          <p:cNvSpPr>
            <a:spLocks noChangeArrowheads="1"/>
          </p:cNvSpPr>
          <p:nvPr/>
        </p:nvSpPr>
        <p:spPr bwMode="auto">
          <a:xfrm>
            <a:off x="7938" y="3027363"/>
            <a:ext cx="91059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latin typeface="Calibri" panose="020F0502020204030204" pitchFamily="34" charset="0"/>
              </a:rPr>
              <a:t>Integrated Digitized Biocollections (iDigBio)</a:t>
            </a:r>
          </a:p>
          <a:p>
            <a:pPr algn="ctr"/>
            <a:r>
              <a:rPr lang="en-US" altLang="en-US" sz="2400" b="1">
                <a:latin typeface="Calibri" panose="020F0502020204030204" pitchFamily="34" charset="0"/>
              </a:rPr>
              <a:t>University of Florida</a:t>
            </a:r>
          </a:p>
          <a:p>
            <a:pPr algn="ctr"/>
            <a:r>
              <a:rPr lang="en-US" altLang="en-US" sz="2400" b="1">
                <a:latin typeface="Calibri" panose="020F0502020204030204" pitchFamily="34" charset="0"/>
              </a:rPr>
              <a:t>Florida State University </a:t>
            </a:r>
          </a:p>
          <a:p>
            <a:pPr algn="ctr"/>
            <a:r>
              <a:rPr lang="en-US" altLang="en-US" sz="2400" b="1">
                <a:latin typeface="Calibri" panose="020F0502020204030204" pitchFamily="34" charset="0"/>
              </a:rPr>
              <a:t>Florida Museum of Natural History</a:t>
            </a:r>
            <a:endParaRPr lang="en-US" altLang="en-US" sz="1100" b="1">
              <a:latin typeface="Calibri" panose="020F0502020204030204" pitchFamily="34" charset="0"/>
            </a:endParaRPr>
          </a:p>
        </p:txBody>
      </p:sp>
      <p:sp>
        <p:nvSpPr>
          <p:cNvPr id="20483" name="TextBox 2"/>
          <p:cNvSpPr txBox="1">
            <a:spLocks noChangeArrowheads="1"/>
          </p:cNvSpPr>
          <p:nvPr/>
        </p:nvSpPr>
        <p:spPr bwMode="auto">
          <a:xfrm>
            <a:off x="0" y="49164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The goal is to digitize and make available via the Web at least </a:t>
            </a:r>
          </a:p>
          <a:p>
            <a:pPr algn="ctr"/>
            <a:r>
              <a:rPr lang="en-US" altLang="en-US" sz="2000" b="1">
                <a:latin typeface="Calibri" panose="020F0502020204030204" pitchFamily="34" charset="0"/>
              </a:rPr>
              <a:t>1 billion biological and paleontological records</a:t>
            </a:r>
            <a:r>
              <a:rPr lang="en-US" altLang="en-US">
                <a:latin typeface="Calibri" panose="020F0502020204030204" pitchFamily="34" charset="0"/>
              </a:rPr>
              <a:t> </a:t>
            </a:r>
          </a:p>
          <a:p>
            <a:pPr algn="ctr"/>
            <a:r>
              <a:rPr lang="en-US" altLang="en-US">
                <a:latin typeface="Calibri" panose="020F0502020204030204" pitchFamily="34" charset="0"/>
              </a:rPr>
              <a:t>over the 10-year life of the project.</a:t>
            </a:r>
          </a:p>
        </p:txBody>
      </p:sp>
      <p:pic>
        <p:nvPicPr>
          <p:cNvPr id="2048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2788" y="1733550"/>
            <a:ext cx="8366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7" descr="C:\Users\dpaul\Downloads\nsf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4775" y="1714500"/>
            <a:ext cx="6604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1731963"/>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5388" y="1731963"/>
            <a:ext cx="6873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425" y="1050925"/>
            <a:ext cx="87312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425" y="1055688"/>
            <a:ext cx="8712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7"/>
          <p:cNvSpPr txBox="1">
            <a:spLocks noChangeArrowheads="1"/>
          </p:cNvSpPr>
          <p:nvPr/>
        </p:nvSpPr>
        <p:spPr bwMode="auto">
          <a:xfrm>
            <a:off x="228600" y="749300"/>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a:solidFill>
                  <a:srgbClr val="000000"/>
                </a:solidFill>
              </a:rPr>
              <a:t>Origin of BIOSPEX</a:t>
            </a:r>
          </a:p>
        </p:txBody>
      </p:sp>
      <p:sp>
        <p:nvSpPr>
          <p:cNvPr id="82946" name="Rectangle 8"/>
          <p:cNvSpPr>
            <a:spLocks noChangeArrowheads="1"/>
          </p:cNvSpPr>
          <p:nvPr/>
        </p:nvSpPr>
        <p:spPr bwMode="auto">
          <a:xfrm>
            <a:off x="4876800" y="6248400"/>
            <a:ext cx="254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http://www.biospex.org/</a:t>
            </a:r>
          </a:p>
        </p:txBody>
      </p:sp>
      <p:sp>
        <p:nvSpPr>
          <p:cNvPr id="3" name="TextBox 2"/>
          <p:cNvSpPr txBox="1"/>
          <p:nvPr/>
        </p:nvSpPr>
        <p:spPr>
          <a:xfrm>
            <a:off x="774700" y="1600200"/>
            <a:ext cx="7874000" cy="3970338"/>
          </a:xfrm>
          <a:prstGeom prst="rect">
            <a:avLst/>
          </a:prstGeom>
          <a:noFill/>
        </p:spPr>
        <p:txBody>
          <a:bodyPr>
            <a:spAutoFit/>
          </a:bodyPr>
          <a:lstStyle/>
          <a:p>
            <a:pPr>
              <a:defRPr/>
            </a:pPr>
            <a:r>
              <a:rPr lang="en-US" sz="2800" dirty="0"/>
              <a:t>Public Participation Workshop Participants identified need for system that would</a:t>
            </a:r>
          </a:p>
          <a:p>
            <a:pPr marL="342900" indent="-342900">
              <a:buFont typeface="Arial"/>
              <a:buChar char="•"/>
              <a:defRPr/>
            </a:pPr>
            <a:r>
              <a:rPr lang="en-US" sz="2800" dirty="0"/>
              <a:t>lower barriers to creation and management of public participation projects,</a:t>
            </a:r>
          </a:p>
          <a:p>
            <a:pPr marL="342900" indent="-342900">
              <a:buFont typeface="Arial"/>
              <a:buChar char="•"/>
              <a:defRPr/>
            </a:pPr>
            <a:r>
              <a:rPr lang="en-US" sz="2800" dirty="0"/>
              <a:t>make data flow more easily among relevant platforms, </a:t>
            </a:r>
          </a:p>
          <a:p>
            <a:pPr marL="342900" indent="-342900">
              <a:buFont typeface="Arial"/>
              <a:buChar char="•"/>
              <a:defRPr/>
            </a:pPr>
            <a:r>
              <a:rPr lang="en-US" sz="2800" dirty="0"/>
              <a:t>build capacity for recruiting and engaging with public participants, and </a:t>
            </a:r>
          </a:p>
          <a:p>
            <a:pPr marL="342900" indent="-342900">
              <a:buFont typeface="Arial"/>
              <a:buChar char="•"/>
              <a:defRPr/>
            </a:pPr>
            <a:r>
              <a:rPr lang="en-US" sz="2800" dirty="0"/>
              <a:t>enable co-created citizen science projects.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extBox 5"/>
          <p:cNvSpPr txBox="1">
            <a:spLocks noChangeArrowheads="1"/>
          </p:cNvSpPr>
          <p:nvPr/>
        </p:nvSpPr>
        <p:spPr bwMode="auto">
          <a:xfrm>
            <a:off x="4953000" y="2209800"/>
            <a:ext cx="3676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a:solidFill>
                  <a:schemeClr val="tx2"/>
                </a:solidFill>
                <a:latin typeface="Calibri" panose="020F0502020204030204" pitchFamily="34" charset="0"/>
              </a:rPr>
              <a:t>www.idigbio.org</a:t>
            </a:r>
          </a:p>
        </p:txBody>
      </p:sp>
      <p:sp>
        <p:nvSpPr>
          <p:cNvPr id="21506" name="Title 1"/>
          <p:cNvSpPr>
            <a:spLocks noGrp="1"/>
          </p:cNvSpPr>
          <p:nvPr>
            <p:ph type="title"/>
          </p:nvPr>
        </p:nvSpPr>
        <p:spPr bwMode="auto">
          <a:xfrm>
            <a:off x="457200" y="7572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Helvetica" panose="020B0604020202020204" pitchFamily="34" charset="0"/>
                <a:cs typeface="Helvetica" panose="020B0604020202020204" pitchFamily="34" charset="0"/>
              </a:rPr>
              <a:t>Mandate and Responsibility</a:t>
            </a:r>
          </a:p>
        </p:txBody>
      </p:sp>
      <p:sp>
        <p:nvSpPr>
          <p:cNvPr id="3" name="Content Placeholder 2"/>
          <p:cNvSpPr>
            <a:spLocks noGrp="1"/>
          </p:cNvSpPr>
          <p:nvPr>
            <p:ph idx="1"/>
          </p:nvPr>
        </p:nvSpPr>
        <p:spPr>
          <a:xfrm>
            <a:off x="404813" y="1514475"/>
            <a:ext cx="7924800" cy="4830763"/>
          </a:xfrm>
        </p:spPr>
        <p:txBody>
          <a:bodyPr rtlCol="0">
            <a:noAutofit/>
          </a:bodyPr>
          <a:lstStyle/>
          <a:p>
            <a:pPr eaLnBrk="1" fontAlgn="auto" hangingPunct="1">
              <a:spcAft>
                <a:spcPts val="0"/>
              </a:spcAft>
              <a:buFont typeface="Arial"/>
              <a:buChar char="•"/>
              <a:defRPr/>
            </a:pPr>
            <a:r>
              <a:rPr lang="en-US" sz="1400" dirty="0" smtClean="0"/>
              <a:t>Provide/facilitate portal access to collections data</a:t>
            </a:r>
          </a:p>
          <a:p>
            <a:pPr lvl="1" eaLnBrk="1" fontAlgn="auto" hangingPunct="1">
              <a:spcAft>
                <a:spcPts val="0"/>
              </a:spcAft>
              <a:buFont typeface="Wingdings" pitchFamily="2" charset="2"/>
              <a:buChar char="§"/>
              <a:defRPr/>
            </a:pPr>
            <a:r>
              <a:rPr lang="en-US" sz="1400" dirty="0" smtClean="0">
                <a:cs typeface="Cambria"/>
              </a:rPr>
              <a:t>Make information available and discoverable</a:t>
            </a:r>
          </a:p>
          <a:p>
            <a:pPr lvl="1" eaLnBrk="1" fontAlgn="auto" hangingPunct="1">
              <a:spcAft>
                <a:spcPts val="0"/>
              </a:spcAft>
              <a:buFont typeface="Wingdings" pitchFamily="2" charset="2"/>
              <a:buChar char="§"/>
              <a:defRPr/>
            </a:pPr>
            <a:r>
              <a:rPr lang="en-US" sz="1400" dirty="0" smtClean="0">
                <a:cs typeface="Cambria"/>
              </a:rPr>
              <a:t>Label Data and images</a:t>
            </a:r>
          </a:p>
          <a:p>
            <a:pPr eaLnBrk="1" fontAlgn="auto" hangingPunct="1">
              <a:spcAft>
                <a:spcPts val="0"/>
              </a:spcAft>
              <a:buFont typeface="Arial"/>
              <a:buChar char="•"/>
              <a:defRPr/>
            </a:pPr>
            <a:r>
              <a:rPr lang="en-US" sz="1400" dirty="0" smtClean="0"/>
              <a:t>Enable digitization and research</a:t>
            </a:r>
          </a:p>
          <a:p>
            <a:pPr lvl="1" eaLnBrk="1" fontAlgn="auto" hangingPunct="1">
              <a:spcAft>
                <a:spcPts val="0"/>
              </a:spcAft>
              <a:buFont typeface="Wingdings" pitchFamily="2" charset="2"/>
              <a:buChar char="§"/>
              <a:defRPr/>
            </a:pPr>
            <a:r>
              <a:rPr lang="en-US" sz="1400" dirty="0">
                <a:cs typeface="Cambria"/>
              </a:rPr>
              <a:t>Facilitate digitization workflows </a:t>
            </a:r>
            <a:endParaRPr lang="en-US" sz="1400" dirty="0">
              <a:solidFill>
                <a:schemeClr val="tx2"/>
              </a:solidFill>
              <a:cs typeface="Cambria"/>
            </a:endParaRPr>
          </a:p>
          <a:p>
            <a:pPr lvl="1" eaLnBrk="1" fontAlgn="auto" hangingPunct="1">
              <a:spcAft>
                <a:spcPts val="0"/>
              </a:spcAft>
              <a:buFont typeface="Wingdings" pitchFamily="2" charset="2"/>
              <a:buChar char="§"/>
              <a:defRPr/>
            </a:pPr>
            <a:r>
              <a:rPr lang="en-US" sz="1400" dirty="0">
                <a:cs typeface="Cambria"/>
              </a:rPr>
              <a:t>Oversee implementation of </a:t>
            </a:r>
            <a:r>
              <a:rPr lang="en-US" sz="1400" dirty="0" smtClean="0">
                <a:cs typeface="Cambria"/>
              </a:rPr>
              <a:t>standards</a:t>
            </a:r>
          </a:p>
          <a:p>
            <a:pPr marL="457200" lvl="1" indent="0" eaLnBrk="1" fontAlgn="auto" hangingPunct="1">
              <a:spcAft>
                <a:spcPts val="0"/>
              </a:spcAft>
              <a:buFont typeface="Arial"/>
              <a:buNone/>
              <a:defRPr/>
            </a:pPr>
            <a:r>
              <a:rPr lang="en-US" sz="1400" dirty="0">
                <a:cs typeface="Cambria"/>
              </a:rPr>
              <a:t> </a:t>
            </a:r>
            <a:r>
              <a:rPr lang="en-US" sz="1400" dirty="0" smtClean="0">
                <a:cs typeface="Cambria"/>
              </a:rPr>
              <a:t>       and </a:t>
            </a:r>
            <a:r>
              <a:rPr lang="en-US" sz="1400" dirty="0">
                <a:cs typeface="Cambria"/>
              </a:rPr>
              <a:t>best practices for </a:t>
            </a:r>
            <a:r>
              <a:rPr lang="en-US" sz="1400" dirty="0" smtClean="0">
                <a:cs typeface="Cambria"/>
              </a:rPr>
              <a:t>digitization</a:t>
            </a:r>
          </a:p>
          <a:p>
            <a:pPr lvl="1" eaLnBrk="1" fontAlgn="auto" hangingPunct="1">
              <a:spcAft>
                <a:spcPts val="0"/>
              </a:spcAft>
              <a:buFont typeface="Wingdings" pitchFamily="2" charset="2"/>
              <a:buChar char="§"/>
              <a:defRPr/>
            </a:pPr>
            <a:r>
              <a:rPr lang="en-US" sz="1400" dirty="0" smtClean="0">
                <a:cs typeface="Cambria"/>
              </a:rPr>
              <a:t>Allow for data discovery across</a:t>
            </a:r>
            <a:br>
              <a:rPr lang="en-US" sz="1400" dirty="0" smtClean="0">
                <a:cs typeface="Cambria"/>
              </a:rPr>
            </a:br>
            <a:r>
              <a:rPr lang="en-US" sz="1400" dirty="0" smtClean="0">
                <a:cs typeface="Cambria"/>
              </a:rPr>
              <a:t>organismal  groups</a:t>
            </a:r>
            <a:endParaRPr lang="en-US" sz="1400" dirty="0">
              <a:cs typeface="Cambria"/>
            </a:endParaRPr>
          </a:p>
          <a:p>
            <a:pPr eaLnBrk="1" fontAlgn="auto" hangingPunct="1">
              <a:spcAft>
                <a:spcPts val="0"/>
              </a:spcAft>
              <a:buFont typeface="Arial"/>
              <a:buChar char="•"/>
              <a:defRPr/>
            </a:pPr>
            <a:r>
              <a:rPr lang="en-US" sz="1400" dirty="0" smtClean="0"/>
              <a:t>Be a client of digitization projects/networks</a:t>
            </a:r>
          </a:p>
          <a:p>
            <a:pPr lvl="1" eaLnBrk="1" fontAlgn="auto" hangingPunct="1">
              <a:spcAft>
                <a:spcPts val="0"/>
              </a:spcAft>
              <a:buFont typeface="Wingdings" pitchFamily="2" charset="2"/>
              <a:buChar char="§"/>
              <a:defRPr/>
            </a:pPr>
            <a:r>
              <a:rPr lang="en-US" sz="1400" dirty="0" smtClean="0">
                <a:cs typeface="Cambria"/>
              </a:rPr>
              <a:t>Actively seek partners and data sources</a:t>
            </a:r>
          </a:p>
          <a:p>
            <a:pPr lvl="1" eaLnBrk="1" fontAlgn="auto" hangingPunct="1">
              <a:spcAft>
                <a:spcPts val="0"/>
              </a:spcAft>
              <a:buFont typeface="Wingdings" pitchFamily="2" charset="2"/>
              <a:buChar char="§"/>
              <a:defRPr/>
            </a:pPr>
            <a:r>
              <a:rPr lang="en-US" sz="1400" dirty="0" smtClean="0">
                <a:cs typeface="Cambria"/>
              </a:rPr>
              <a:t>Respond to cyberinfrastructure needs</a:t>
            </a:r>
          </a:p>
          <a:p>
            <a:pPr eaLnBrk="1" fontAlgn="auto" hangingPunct="1">
              <a:spcAft>
                <a:spcPts val="0"/>
              </a:spcAft>
              <a:buFont typeface="Arial"/>
              <a:buChar char="•"/>
              <a:defRPr/>
            </a:pPr>
            <a:r>
              <a:rPr lang="en-US" sz="1400" dirty="0" smtClean="0"/>
              <a:t>Engage communities</a:t>
            </a:r>
          </a:p>
          <a:p>
            <a:pPr lvl="1" eaLnBrk="1" fontAlgn="auto" hangingPunct="1">
              <a:spcAft>
                <a:spcPts val="0"/>
              </a:spcAft>
              <a:buFont typeface="Wingdings" pitchFamily="2" charset="2"/>
              <a:buChar char="§"/>
              <a:defRPr/>
            </a:pPr>
            <a:r>
              <a:rPr lang="en-US" sz="1400" dirty="0" smtClean="0">
                <a:cs typeface="Cambria"/>
              </a:rPr>
              <a:t>Collections</a:t>
            </a:r>
          </a:p>
          <a:p>
            <a:pPr lvl="1" eaLnBrk="1" fontAlgn="auto" hangingPunct="1">
              <a:spcAft>
                <a:spcPts val="0"/>
              </a:spcAft>
              <a:buFont typeface="Wingdings" pitchFamily="2" charset="2"/>
              <a:buChar char="§"/>
              <a:defRPr/>
            </a:pPr>
            <a:r>
              <a:rPr lang="en-US" sz="1400" dirty="0" smtClean="0">
                <a:cs typeface="Cambria"/>
              </a:rPr>
              <a:t>Research</a:t>
            </a:r>
          </a:p>
          <a:p>
            <a:pPr lvl="1" eaLnBrk="1" fontAlgn="auto" hangingPunct="1">
              <a:spcAft>
                <a:spcPts val="0"/>
              </a:spcAft>
              <a:buFont typeface="Wingdings" pitchFamily="2" charset="2"/>
              <a:buChar char="§"/>
              <a:defRPr/>
            </a:pPr>
            <a:r>
              <a:rPr lang="en-US" sz="1400" dirty="0" smtClean="0">
                <a:cs typeface="Cambria"/>
              </a:rPr>
              <a:t>Citizen science and education</a:t>
            </a:r>
          </a:p>
          <a:p>
            <a:pPr eaLnBrk="1" fontAlgn="auto" hangingPunct="1">
              <a:spcAft>
                <a:spcPts val="0"/>
              </a:spcAft>
              <a:buFont typeface="Arial"/>
              <a:buChar char="•"/>
              <a:defRPr/>
            </a:pPr>
            <a:r>
              <a:rPr lang="en-US" sz="1400" dirty="0" smtClean="0"/>
              <a:t>Support ADBC goals</a:t>
            </a:r>
          </a:p>
          <a:p>
            <a:pPr lvl="1" eaLnBrk="1" fontAlgn="auto" hangingPunct="1">
              <a:spcAft>
                <a:spcPts val="0"/>
              </a:spcAft>
              <a:buFont typeface="Wingdings" pitchFamily="2" charset="2"/>
              <a:buChar char="§"/>
              <a:defRPr/>
            </a:pPr>
            <a:r>
              <a:rPr lang="en-US" sz="1400" dirty="0" smtClean="0">
                <a:cs typeface="Cambria"/>
              </a:rPr>
              <a:t>Access to information</a:t>
            </a:r>
          </a:p>
          <a:p>
            <a:pPr lvl="1" eaLnBrk="1" fontAlgn="auto" hangingPunct="1">
              <a:spcAft>
                <a:spcPts val="0"/>
              </a:spcAft>
              <a:buFont typeface="Wingdings" pitchFamily="2" charset="2"/>
              <a:buChar char="§"/>
              <a:defRPr/>
            </a:pPr>
            <a:r>
              <a:rPr lang="en-US" sz="1400" dirty="0" smtClean="0">
                <a:cs typeface="Cambria"/>
              </a:rPr>
              <a:t>Support for collections</a:t>
            </a:r>
          </a:p>
          <a:p>
            <a:pPr lvl="1" eaLnBrk="1" fontAlgn="auto" hangingPunct="1">
              <a:spcAft>
                <a:spcPts val="0"/>
              </a:spcAft>
              <a:buFont typeface="Wingdings" pitchFamily="2" charset="2"/>
              <a:buChar char="§"/>
              <a:defRPr/>
            </a:pPr>
            <a:r>
              <a:rPr lang="en-US" sz="1400" dirty="0" smtClean="0">
                <a:cs typeface="Cambria"/>
              </a:rPr>
              <a:t>Sustainability</a:t>
            </a:r>
            <a:endParaRPr lang="en-US" sz="1400" dirty="0">
              <a:cs typeface="Cambria"/>
            </a:endParaRPr>
          </a:p>
        </p:txBody>
      </p:sp>
      <p:pic>
        <p:nvPicPr>
          <p:cNvPr id="21508" name="Picture 2" descr="C:\Users\Gil\Documents\IDigBio\Images\idigbioport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803525"/>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6425" y="2265363"/>
            <a:ext cx="434657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22860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804863"/>
            <a:ext cx="8509000" cy="6926262"/>
          </a:xfrm>
          <a:prstGeom prst="rect">
            <a:avLst/>
          </a:prstGeom>
        </p:spPr>
        <p:txBody>
          <a:bodyPr>
            <a:spAutoFit/>
          </a:bodyPr>
          <a:lstStyle/>
          <a:p>
            <a:pPr algn="ctr" fontAlgn="auto">
              <a:spcBef>
                <a:spcPts val="0"/>
              </a:spcBef>
              <a:spcAft>
                <a:spcPts val="0"/>
              </a:spcAft>
              <a:defRPr/>
            </a:pPr>
            <a:r>
              <a:rPr lang="en-US" sz="2800" b="1" dirty="0">
                <a:latin typeface="+mj-lt"/>
                <a:cs typeface="+mn-cs"/>
              </a:rPr>
              <a:t>Thirteen Thematic Collections Networks (TCNs</a:t>
            </a:r>
            <a:r>
              <a:rPr lang="en-US" sz="2800" b="1" dirty="0">
                <a:latin typeface="+mn-lt"/>
                <a:cs typeface="+mn-cs"/>
              </a:rPr>
              <a:t>) </a:t>
            </a:r>
          </a:p>
          <a:p>
            <a:pPr algn="ctr" fontAlgn="auto">
              <a:spcBef>
                <a:spcPts val="0"/>
              </a:spcBef>
              <a:spcAft>
                <a:spcPts val="0"/>
              </a:spcAft>
              <a:defRPr/>
            </a:pPr>
            <a:r>
              <a:rPr lang="en-US" sz="2800" b="1" dirty="0">
                <a:latin typeface="+mn-lt"/>
                <a:cs typeface="+mn-cs"/>
              </a:rPr>
              <a:t>plus 2 Partner to Existing Networks </a:t>
            </a:r>
            <a:r>
              <a:rPr lang="en-US" sz="2800" dirty="0">
                <a:latin typeface="+mn-lt"/>
                <a:cs typeface="+mn-cs"/>
              </a:rPr>
              <a:t>(</a:t>
            </a:r>
            <a:r>
              <a:rPr lang="en-US" sz="2800" b="1" dirty="0">
                <a:latin typeface="+mn-lt"/>
                <a:cs typeface="+mn-cs"/>
              </a:rPr>
              <a:t>PENs)</a:t>
            </a:r>
            <a:endParaRPr lang="en-US" b="1" u="sng" dirty="0">
              <a:latin typeface="+mn-lt"/>
              <a:cs typeface="+mn-cs"/>
            </a:endParaRPr>
          </a:p>
          <a:p>
            <a:pPr algn="ctr" fontAlgn="auto">
              <a:spcBef>
                <a:spcPts val="0"/>
              </a:spcBef>
              <a:spcAft>
                <a:spcPts val="0"/>
              </a:spcAft>
              <a:defRPr/>
            </a:pPr>
            <a:endParaRPr lang="en-US" sz="1000" u="sng"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err="1">
                <a:solidFill>
                  <a:srgbClr val="000000"/>
                </a:solidFill>
                <a:latin typeface="+mn-lt"/>
                <a:cs typeface="+mn-cs"/>
              </a:rPr>
              <a:t>InvertNet</a:t>
            </a:r>
            <a:r>
              <a:rPr lang="en-US" sz="1200" dirty="0">
                <a:solidFill>
                  <a:srgbClr val="000000"/>
                </a:solidFill>
                <a:latin typeface="+mn-lt"/>
                <a:cs typeface="+mn-cs"/>
              </a:rPr>
              <a:t>: An Integrative Platform for Research on Environmental Change, Species Discovery and Identification (</a:t>
            </a:r>
            <a:r>
              <a:rPr lang="en-US" sz="1200" i="1" dirty="0">
                <a:solidFill>
                  <a:srgbClr val="000000"/>
                </a:solidFill>
                <a:latin typeface="+mn-lt"/>
                <a:cs typeface="+mn-cs"/>
              </a:rPr>
              <a:t>Illinois Natural History Survey, University of Illinois</a:t>
            </a:r>
            <a:r>
              <a:rPr lang="en-US" sz="1200" dirty="0">
                <a:solidFill>
                  <a:srgbClr val="000000"/>
                </a:solidFill>
                <a:latin typeface="+mn-lt"/>
                <a:cs typeface="+mn-cs"/>
              </a:rPr>
              <a:t>) </a:t>
            </a:r>
            <a:r>
              <a:rPr lang="en-US" sz="1200" dirty="0">
                <a:solidFill>
                  <a:srgbClr val="000000"/>
                </a:solidFill>
                <a:latin typeface="+mn-lt"/>
                <a:cs typeface="+mn-cs"/>
                <a:hlinkClick r:id="rId2"/>
              </a:rPr>
              <a:t>http://invertnet.org</a:t>
            </a:r>
            <a:endParaRPr lang="en-US" sz="1200" dirty="0">
              <a:solidFill>
                <a:srgbClr val="000000"/>
              </a:solidFill>
              <a:latin typeface="+mn-lt"/>
              <a:cs typeface="+mn-cs"/>
            </a:endParaRP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Plants, Herbivores, and Parasitoids: A Model System for the Study of Tri-Trophic Associations (</a:t>
            </a:r>
            <a:r>
              <a:rPr lang="en-US" sz="1200" i="1" dirty="0">
                <a:solidFill>
                  <a:srgbClr val="000000"/>
                </a:solidFill>
                <a:latin typeface="+mn-lt"/>
                <a:cs typeface="+mn-cs"/>
              </a:rPr>
              <a:t>American Museum of Natural History</a:t>
            </a:r>
            <a:r>
              <a:rPr lang="en-US" sz="1200" dirty="0">
                <a:solidFill>
                  <a:srgbClr val="000000"/>
                </a:solidFill>
                <a:latin typeface="+mn-lt"/>
                <a:cs typeface="+mn-cs"/>
              </a:rPr>
              <a:t>) </a:t>
            </a:r>
            <a:r>
              <a:rPr lang="en-US" sz="1200" dirty="0">
                <a:solidFill>
                  <a:srgbClr val="000000"/>
                </a:solidFill>
                <a:latin typeface="+mn-lt"/>
                <a:cs typeface="+mn-cs"/>
                <a:hlinkClick r:id="rId3"/>
              </a:rPr>
              <a:t>http://tcn.amnh.org</a:t>
            </a:r>
            <a:endParaRPr lang="en-US" sz="1200" dirty="0">
              <a:solidFill>
                <a:srgbClr val="000000"/>
              </a:solidFill>
              <a:latin typeface="+mn-lt"/>
              <a:cs typeface="+mn-cs"/>
            </a:endParaRP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North American Lichens and Bryophytes: Sensitive Indicators of Environmental Quality and Change (</a:t>
            </a:r>
            <a:r>
              <a:rPr lang="en-US" sz="1200" i="1" dirty="0">
                <a:solidFill>
                  <a:srgbClr val="000000"/>
                </a:solidFill>
                <a:latin typeface="+mn-lt"/>
                <a:cs typeface="+mn-cs"/>
              </a:rPr>
              <a:t>University of Wisconsin – Madison</a:t>
            </a:r>
            <a:r>
              <a:rPr lang="en-US" sz="1200" dirty="0">
                <a:solidFill>
                  <a:srgbClr val="000000"/>
                </a:solidFill>
                <a:latin typeface="+mn-lt"/>
                <a:cs typeface="+mn-cs"/>
              </a:rPr>
              <a:t>) </a:t>
            </a:r>
            <a:r>
              <a:rPr lang="en-US" sz="1200" dirty="0">
                <a:solidFill>
                  <a:srgbClr val="000000"/>
                </a:solidFill>
                <a:latin typeface="+mn-lt"/>
                <a:cs typeface="+mn-cs"/>
                <a:hlinkClick r:id="rId4"/>
              </a:rPr>
              <a:t>http://symbiota.org/nalichens/index.php</a:t>
            </a:r>
            <a:r>
              <a:rPr lang="en-US" sz="1200" dirty="0">
                <a:solidFill>
                  <a:srgbClr val="000000"/>
                </a:solidFill>
                <a:latin typeface="+mn-lt"/>
                <a:cs typeface="+mn-cs"/>
              </a:rPr>
              <a:t>  </a:t>
            </a:r>
            <a:r>
              <a:rPr lang="en-US" sz="1200" dirty="0">
                <a:solidFill>
                  <a:srgbClr val="000000"/>
                </a:solidFill>
                <a:latin typeface="+mn-lt"/>
                <a:cs typeface="+mn-cs"/>
                <a:hlinkClick r:id="rId5"/>
              </a:rPr>
              <a:t>http://symbiota.org/bryophytes/index.php</a:t>
            </a:r>
            <a:r>
              <a:rPr lang="en-US" sz="1200" dirty="0">
                <a:solidFill>
                  <a:srgbClr val="000000"/>
                </a:solidFill>
                <a:latin typeface="+mn-lt"/>
                <a:cs typeface="+mn-cs"/>
              </a:rPr>
              <a:t> (plus 2 PENs)</a:t>
            </a: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Digitizing Fossils to Enable New Syntheses in Biogeography - Creating a PALEONICHES-TCN (</a:t>
            </a:r>
            <a:r>
              <a:rPr lang="en-US" sz="1200" i="1" dirty="0">
                <a:solidFill>
                  <a:srgbClr val="000000"/>
                </a:solidFill>
                <a:latin typeface="+mn-lt"/>
                <a:cs typeface="+mn-cs"/>
              </a:rPr>
              <a:t>University of Kansas</a:t>
            </a:r>
            <a:r>
              <a:rPr lang="en-US" sz="1200" dirty="0">
                <a:solidFill>
                  <a:srgbClr val="000000"/>
                </a:solidFill>
                <a:latin typeface="+mn-lt"/>
                <a:cs typeface="+mn-cs"/>
              </a:rPr>
              <a:t>) </a:t>
            </a: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The </a:t>
            </a:r>
            <a:r>
              <a:rPr lang="en-US" sz="1200" dirty="0" err="1">
                <a:solidFill>
                  <a:srgbClr val="000000"/>
                </a:solidFill>
                <a:latin typeface="+mn-lt"/>
                <a:cs typeface="+mn-cs"/>
              </a:rPr>
              <a:t>Macrofungi</a:t>
            </a:r>
            <a:r>
              <a:rPr lang="en-US" sz="1200" dirty="0">
                <a:solidFill>
                  <a:srgbClr val="000000"/>
                </a:solidFill>
                <a:latin typeface="+mn-lt"/>
                <a:cs typeface="+mn-cs"/>
              </a:rPr>
              <a:t> Collection Consortium: Unlocking a Biodiversity Resource for Understanding Biotic Interactions, Nutrient Cycling and Human Affairs (</a:t>
            </a:r>
            <a:r>
              <a:rPr lang="en-US" sz="1200" i="1" dirty="0">
                <a:solidFill>
                  <a:srgbClr val="000000"/>
                </a:solidFill>
                <a:latin typeface="+mn-lt"/>
                <a:cs typeface="+mn-cs"/>
              </a:rPr>
              <a:t>New York Botanical Garden</a:t>
            </a:r>
            <a:r>
              <a:rPr lang="en-US" sz="1200" dirty="0">
                <a:solidFill>
                  <a:srgbClr val="000000"/>
                </a:solidFill>
                <a:latin typeface="+mn-lt"/>
                <a:cs typeface="+mn-cs"/>
              </a:rPr>
              <a:t>)</a:t>
            </a: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Mobilizing New England Vascular Plant Specimen Data to Track Environmental Change (</a:t>
            </a:r>
            <a:r>
              <a:rPr lang="en-US" sz="1200" i="1" dirty="0">
                <a:solidFill>
                  <a:srgbClr val="000000"/>
                </a:solidFill>
                <a:latin typeface="+mn-lt"/>
                <a:cs typeface="+mn-cs"/>
              </a:rPr>
              <a:t>Yale University</a:t>
            </a:r>
            <a:r>
              <a:rPr lang="en-US" sz="1200" dirty="0">
                <a:solidFill>
                  <a:srgbClr val="000000"/>
                </a:solidFill>
                <a:latin typeface="+mn-lt"/>
                <a:cs typeface="+mn-cs"/>
              </a:rPr>
              <a:t>) </a:t>
            </a:r>
          </a:p>
          <a:p>
            <a:pPr marL="171450" indent="-171450" fontAlgn="auto">
              <a:spcBef>
                <a:spcPts val="0"/>
              </a:spcBef>
              <a:spcAft>
                <a:spcPts val="0"/>
              </a:spcAft>
              <a:buFont typeface="Arial"/>
              <a:buChar char="•"/>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Southwest Collections of </a:t>
            </a:r>
            <a:r>
              <a:rPr lang="en-US" sz="1200" dirty="0" err="1">
                <a:solidFill>
                  <a:srgbClr val="000000"/>
                </a:solidFill>
                <a:latin typeface="+mn-lt"/>
                <a:cs typeface="+mn-cs"/>
              </a:rPr>
              <a:t>Anthropods</a:t>
            </a:r>
            <a:r>
              <a:rPr lang="en-US" sz="1200" dirty="0">
                <a:solidFill>
                  <a:srgbClr val="000000"/>
                </a:solidFill>
                <a:latin typeface="+mn-lt"/>
                <a:cs typeface="+mn-cs"/>
              </a:rPr>
              <a:t> Network (SCAN): A Model for Collections Digitization to Promote Taxonomic and Ecological Research (</a:t>
            </a:r>
            <a:r>
              <a:rPr lang="en-US" sz="1200" i="1" dirty="0">
                <a:solidFill>
                  <a:srgbClr val="000000"/>
                </a:solidFill>
                <a:latin typeface="+mn-lt"/>
                <a:cs typeface="+mn-cs"/>
              </a:rPr>
              <a:t>Northern Arizona University</a:t>
            </a:r>
            <a:r>
              <a:rPr lang="en-US" sz="1200" dirty="0">
                <a:solidFill>
                  <a:srgbClr val="000000"/>
                </a:solidFill>
                <a:latin typeface="+mn-lt"/>
                <a:cs typeface="+mn-cs"/>
              </a:rPr>
              <a:t>) </a:t>
            </a:r>
            <a:r>
              <a:rPr lang="en-US" sz="1200" u="sng" dirty="0">
                <a:solidFill>
                  <a:srgbClr val="000000"/>
                </a:solidFill>
                <a:latin typeface="+mn-lt"/>
                <a:cs typeface="+mn-cs"/>
                <a:hlinkClick r:id="rId6"/>
              </a:rPr>
              <a:t>http://hasbrouck.asu.edu/symbiota/portal/index.php</a:t>
            </a:r>
            <a:endParaRPr lang="en-US" sz="1200" u="sng" dirty="0">
              <a:solidFill>
                <a:srgbClr val="000000"/>
              </a:solidFill>
              <a:latin typeface="+mn-lt"/>
              <a:cs typeface="+mn-cs"/>
            </a:endParaRPr>
          </a:p>
          <a:p>
            <a:pPr fontAlgn="auto">
              <a:spcBef>
                <a:spcPts val="0"/>
              </a:spcBef>
              <a:spcAft>
                <a:spcPts val="0"/>
              </a:spcAft>
              <a:defRPr/>
            </a:pPr>
            <a:endParaRPr lang="en-US" sz="1200" u="sng"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err="1">
                <a:solidFill>
                  <a:srgbClr val="000000"/>
                </a:solidFill>
                <a:latin typeface="+mn-lt"/>
                <a:cs typeface="+mn-cs"/>
              </a:rPr>
              <a:t>iDigPaleo</a:t>
            </a:r>
            <a:r>
              <a:rPr lang="en-US" sz="1200" dirty="0">
                <a:solidFill>
                  <a:srgbClr val="000000"/>
                </a:solidFill>
                <a:latin typeface="+mn-lt"/>
                <a:cs typeface="+mn-cs"/>
              </a:rPr>
              <a:t>:</a:t>
            </a:r>
            <a:r>
              <a:rPr lang="en-US" sz="1200" dirty="0">
                <a:latin typeface="+mn-lt"/>
                <a:cs typeface="+mn-cs"/>
              </a:rPr>
              <a:t> Fossil Insect Collaborative: A Deep-Time Approach to Studying Diversification and Response to Environmental Change</a:t>
            </a:r>
          </a:p>
          <a:p>
            <a:pPr fontAlgn="auto">
              <a:spcBef>
                <a:spcPts val="0"/>
              </a:spcBef>
              <a:spcAft>
                <a:spcPts val="0"/>
              </a:spcAft>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solidFill>
                  <a:srgbClr val="000000"/>
                </a:solidFill>
                <a:latin typeface="+mn-lt"/>
                <a:cs typeface="+mn-cs"/>
              </a:rPr>
              <a:t>Developing a Centralized Digital Archive of Vouchered Animal Communication Signals</a:t>
            </a:r>
          </a:p>
          <a:p>
            <a:pPr fontAlgn="auto">
              <a:spcBef>
                <a:spcPts val="0"/>
              </a:spcBef>
              <a:spcAft>
                <a:spcPts val="0"/>
              </a:spcAft>
              <a:defRPr/>
            </a:pPr>
            <a:endParaRPr lang="en-US" sz="1200" dirty="0">
              <a:solidFill>
                <a:srgbClr val="000000"/>
              </a:solidFill>
              <a:latin typeface="+mn-lt"/>
              <a:cs typeface="+mn-cs"/>
            </a:endParaRPr>
          </a:p>
          <a:p>
            <a:pPr marL="285750" indent="-285750" fontAlgn="auto">
              <a:spcBef>
                <a:spcPts val="0"/>
              </a:spcBef>
              <a:spcAft>
                <a:spcPts val="0"/>
              </a:spcAft>
              <a:buFont typeface="Arial"/>
              <a:buChar char="•"/>
              <a:defRPr/>
            </a:pPr>
            <a:r>
              <a:rPr lang="en-US" sz="1200" dirty="0">
                <a:latin typeface="+mn-lt"/>
                <a:cs typeface="+mn-cs"/>
              </a:rPr>
              <a:t>The </a:t>
            </a:r>
            <a:r>
              <a:rPr lang="en-US" sz="1200" dirty="0" err="1">
                <a:latin typeface="+mn-lt"/>
                <a:cs typeface="+mn-cs"/>
              </a:rPr>
              <a:t>Macroalgal</a:t>
            </a:r>
            <a:r>
              <a:rPr lang="en-US" sz="1200" dirty="0">
                <a:latin typeface="+mn-lt"/>
                <a:cs typeface="+mn-cs"/>
              </a:rPr>
              <a:t> Herbarium Consortium: Accessing 150 Years of Specimen Data to Understand Changes in the Marine/Aquatic Environment</a:t>
            </a:r>
            <a:endParaRPr lang="en-US" sz="1200" dirty="0">
              <a:solidFill>
                <a:srgbClr val="000000"/>
              </a:solidFill>
              <a:latin typeface="+mn-lt"/>
              <a:cs typeface="+mn-cs"/>
            </a:endParaRPr>
          </a:p>
          <a:p>
            <a:pPr fontAlgn="auto">
              <a:spcBef>
                <a:spcPts val="0"/>
              </a:spcBef>
              <a:spcAft>
                <a:spcPts val="0"/>
              </a:spcAft>
              <a:defRPr/>
            </a:pPr>
            <a:endParaRPr lang="en-US" u="sng" dirty="0">
              <a:solidFill>
                <a:srgbClr val="000000"/>
              </a:solidFill>
              <a:latin typeface="+mn-lt"/>
              <a:cs typeface="+mn-cs"/>
            </a:endParaRPr>
          </a:p>
          <a:p>
            <a:pPr algn="ctr" fontAlgn="auto">
              <a:spcBef>
                <a:spcPts val="0"/>
              </a:spcBef>
              <a:spcAft>
                <a:spcPts val="0"/>
              </a:spcAft>
              <a:defRPr/>
            </a:pPr>
            <a:endParaRPr lang="en-US" sz="2400" b="1" dirty="0">
              <a:latin typeface="+mn-lt"/>
              <a:cs typeface="+mn-cs"/>
            </a:endParaRPr>
          </a:p>
          <a:p>
            <a:pPr algn="ctr" fontAlgn="auto">
              <a:spcBef>
                <a:spcPts val="0"/>
              </a:spcBef>
              <a:spcAft>
                <a:spcPts val="0"/>
              </a:spcAft>
              <a:defRPr/>
            </a:pPr>
            <a:r>
              <a:rPr lang="en-US" sz="2400" b="1" dirty="0">
                <a:latin typeface="+mn-lt"/>
                <a:cs typeface="+mn-cs"/>
              </a:rPr>
              <a:t> </a:t>
            </a:r>
            <a:endParaRPr lang="en-US" sz="2400" dirty="0">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2012map_presentatio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1400" y="1752600"/>
            <a:ext cx="723582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4"/>
          <p:cNvSpPr txBox="1">
            <a:spLocks noChangeArrowheads="1"/>
          </p:cNvSpPr>
          <p:nvPr/>
        </p:nvSpPr>
        <p:spPr bwMode="auto">
          <a:xfrm>
            <a:off x="193675" y="6369050"/>
            <a:ext cx="8753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latin typeface="Calibri" panose="020F0502020204030204" pitchFamily="34" charset="0"/>
              </a:rPr>
              <a:t>To date: 10 TCNs, 152 unique institutions, ~276 projects, 50 states</a:t>
            </a:r>
          </a:p>
        </p:txBody>
      </p:sp>
      <p:sp>
        <p:nvSpPr>
          <p:cNvPr id="7" name="TextBox 6"/>
          <p:cNvSpPr txBox="1"/>
          <p:nvPr/>
        </p:nvSpPr>
        <p:spPr>
          <a:xfrm>
            <a:off x="193675" y="654050"/>
            <a:ext cx="8753475" cy="461963"/>
          </a:xfrm>
          <a:prstGeom prst="rect">
            <a:avLst/>
          </a:prstGeom>
          <a:noFill/>
        </p:spPr>
        <p:txBody>
          <a:bodyPr>
            <a:spAutoFit/>
          </a:bodyPr>
          <a:lstStyle/>
          <a:p>
            <a:pPr algn="ctr" fontAlgn="auto">
              <a:spcBef>
                <a:spcPts val="0"/>
              </a:spcBef>
              <a:spcAft>
                <a:spcPts val="0"/>
              </a:spcAft>
              <a:defRPr/>
            </a:pPr>
            <a:r>
              <a:rPr lang="en-US" sz="2400" b="1" dirty="0">
                <a:latin typeface="+mj-lt"/>
                <a:cs typeface="+mn-cs"/>
              </a:rPr>
              <a:t>National Resource (iDigBio), Thematic Collection Networks (TCNs)</a:t>
            </a:r>
          </a:p>
        </p:txBody>
      </p:sp>
      <p:pic>
        <p:nvPicPr>
          <p:cNvPr id="2355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588" y="1077913"/>
            <a:ext cx="8143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DigBio_Presentation_Templat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iDigBio_Presentation_Template_2014</Template>
  <TotalTime>2284</TotalTime>
  <Words>1900</Words>
  <Application>Microsoft Office PowerPoint</Application>
  <PresentationFormat>On-screen Show (4:3)</PresentationFormat>
  <Paragraphs>314</Paragraphs>
  <Slides>62</Slides>
  <Notes>6</Notes>
  <HiddenSlides>1</HiddenSlides>
  <MMClips>1</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iDigBio_Presentation_Template_2014</vt:lpstr>
      <vt:lpstr>PowerPoint Presentation</vt:lpstr>
      <vt:lpstr>PowerPoint Presentation</vt:lpstr>
      <vt:lpstr>PowerPoint Presentation</vt:lpstr>
      <vt:lpstr>PowerPoint Presentation</vt:lpstr>
      <vt:lpstr>PowerPoint Presentation</vt:lpstr>
      <vt:lpstr>PowerPoint Presentation</vt:lpstr>
      <vt:lpstr>Mandate and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Participation in Scientific Research (PPSR)</vt:lpstr>
      <vt:lpstr>Public Participation in Scientific Research (PPSR)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Jennings</dc:creator>
  <cp:lastModifiedBy>Eirik Rindal</cp:lastModifiedBy>
  <cp:revision>92</cp:revision>
  <dcterms:created xsi:type="dcterms:W3CDTF">2014-08-12T13:33:00Z</dcterms:created>
  <dcterms:modified xsi:type="dcterms:W3CDTF">2014-12-05T07:41:31Z</dcterms:modified>
</cp:coreProperties>
</file>