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418" r:id="rId2"/>
    <p:sldId id="443" r:id="rId3"/>
    <p:sldId id="445" r:id="rId4"/>
    <p:sldId id="446" r:id="rId5"/>
    <p:sldId id="448" r:id="rId6"/>
    <p:sldId id="449" r:id="rId7"/>
    <p:sldId id="333" r:id="rId8"/>
    <p:sldId id="444" r:id="rId9"/>
    <p:sldId id="324" r:id="rId10"/>
    <p:sldId id="326" r:id="rId11"/>
    <p:sldId id="325" r:id="rId12"/>
    <p:sldId id="327" r:id="rId13"/>
    <p:sldId id="451" r:id="rId14"/>
    <p:sldId id="452" r:id="rId15"/>
    <p:sldId id="453" r:id="rId16"/>
  </p:sldIdLst>
  <p:sldSz cx="9144000" cy="6858000" type="screen4x3"/>
  <p:notesSz cx="7099300" cy="10234613"/>
  <p:defaultTextStyle>
    <a:defPPr>
      <a:defRPr lang="nb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 K. Lærdahl" initials="JK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2926"/>
    <a:srgbClr val="284834"/>
    <a:srgbClr val="00B0F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38" autoAdjust="0"/>
    <p:restoredTop sz="96405"/>
  </p:normalViewPr>
  <p:slideViewPr>
    <p:cSldViewPr snapToGrid="0" snapToObjects="1">
      <p:cViewPr varScale="1">
        <p:scale>
          <a:sx n="126" d="100"/>
          <a:sy n="126" d="100"/>
        </p:scale>
        <p:origin x="200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1731"/>
          </a:xfrm>
          <a:prstGeom prst="rect">
            <a:avLst/>
          </a:prstGeom>
        </p:spPr>
        <p:txBody>
          <a:bodyPr vert="horz" lIns="99036" tIns="49519" rIns="99036" bIns="495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021296" y="0"/>
            <a:ext cx="3076363" cy="511731"/>
          </a:xfrm>
          <a:prstGeom prst="rect">
            <a:avLst/>
          </a:prstGeom>
        </p:spPr>
        <p:txBody>
          <a:bodyPr vert="horz" wrap="square" lIns="99036" tIns="49519" rIns="99036" bIns="4951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664ED6-403E-43F1-A789-3A06BC670AAB}" type="datetimeFigureOut">
              <a:rPr lang="nb-NO"/>
              <a:pPr/>
              <a:t>19.05.2016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6" tIns="49519" rIns="99036" bIns="49519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wrap="square" lIns="99036" tIns="49519" rIns="99036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2" y="9721106"/>
            <a:ext cx="3076363" cy="511731"/>
          </a:xfrm>
          <a:prstGeom prst="rect">
            <a:avLst/>
          </a:prstGeom>
        </p:spPr>
        <p:txBody>
          <a:bodyPr vert="horz" lIns="99036" tIns="49519" rIns="99036" bIns="495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021296" y="9721106"/>
            <a:ext cx="3076363" cy="511731"/>
          </a:xfrm>
          <a:prstGeom prst="rect">
            <a:avLst/>
          </a:prstGeom>
        </p:spPr>
        <p:txBody>
          <a:bodyPr vert="horz" wrap="square" lIns="99036" tIns="49519" rIns="99036" bIns="4951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EAD9E5-6C29-4EB9-922F-AF1D66CC469B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5973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orbel" charset="0"/>
              <a:ea typeface="MS PGothic" charset="0"/>
              <a:cs typeface="MS PGothic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B8E565C-8952-4A46-A900-4533EE664837}" type="slidenum">
              <a:rPr lang="de-DE" sz="1200">
                <a:latin typeface="Corbel" charset="0"/>
                <a:ea typeface="MS PGothic" charset="0"/>
                <a:cs typeface="MS PGothic" charset="0"/>
              </a:rPr>
              <a:pPr/>
              <a:t>6</a:t>
            </a:fld>
            <a:endParaRPr lang="de-DE" sz="1200">
              <a:latin typeface="Corbe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6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core.rr-research.no/index.php?section=3" TargetMode="External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4B2621-66AC-4BA6-9A40-F630D725FA30}" type="datetimeFigureOut">
              <a:rPr lang="nb-NO"/>
              <a:pPr/>
              <a:t>19.05.2016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46F34-1D36-4217-888F-D929ED09C9D2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6FB5F-88BB-4D48-8017-F63D14D4FBE1}" type="datetimeFigureOut">
              <a:rPr lang="nb-NO"/>
              <a:pPr/>
              <a:t>19.05.2016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92F96-AC05-4816-A90D-92AB6BA346F3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CED0ED-240A-4FCE-BB8B-31D3D3BE4275}" type="datetimeFigureOut">
              <a:rPr lang="nb-NO"/>
              <a:pPr/>
              <a:t>19.05.2016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EA0DB-CEFE-42ED-BD65-793B82530CB2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B78014-8957-4F3D-AA3D-465C692934A1}" type="datetimeFigureOut">
              <a:rPr lang="nb-NO"/>
              <a:pPr/>
              <a:t>19.05.2016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3B817-A312-4BF7-8E4E-BB4E62CF6892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ABD5F8F1-9D76-4A3D-80E4-A352BD501B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2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E1A8-2019-4C8B-B04E-4E3775C97612}" type="datetimeFigureOut">
              <a:rPr lang="nb-NO" smtClean="0"/>
              <a:pPr/>
              <a:t>19.05.2016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6FD33-19F8-40B4-9B0D-FA1613042F8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35842" name="Picture 2" descr="http://core.rr-research.no/themes/cftheme/common/BCF_logo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551" y="4027342"/>
            <a:ext cx="4098839" cy="5990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2DF287-CDCC-4C6A-869E-1670FD9B9516}" type="datetimeFigureOut">
              <a:rPr lang="nb-NO"/>
              <a:pPr/>
              <a:t>19.05.2016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DE76F-4F0B-4008-81E0-B8AB2E9AE9A0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E0ACE2-E3C9-43B8-B799-BD398E42D60C}" type="datetimeFigureOut">
              <a:rPr lang="nb-NO"/>
              <a:pPr/>
              <a:t>19.05.2016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C8FE2-DE4A-44AE-8887-AADA44148789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B8A4AA-ADC7-410C-9745-EF02C87516CA}" type="datetimeFigureOut">
              <a:rPr lang="nb-NO"/>
              <a:pPr/>
              <a:t>19.05.2016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EBE7E-BCBC-4B89-9764-1D8A7D8420C1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16FD62-EF4B-42A5-9451-4D0C4C59DDB8}" type="datetimeFigureOut">
              <a:rPr lang="nb-NO"/>
              <a:pPr/>
              <a:t>19.05.2016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05F8E-3B25-4716-994E-81DC67B6931D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DF7351-1CD0-4AB2-916E-D8F6606E9D8B}" type="datetimeFigureOut">
              <a:rPr lang="nb-NO"/>
              <a:pPr/>
              <a:t>19.05.2016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916D3-F6AB-41F3-AB88-D28792429DFC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659663-2989-465B-AC14-A4724DEEB512}" type="datetimeFigureOut">
              <a:rPr lang="nb-NO"/>
              <a:pPr/>
              <a:t>19.05.2016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1CC9A-BE54-4C74-8C72-B5CDE16F1D22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6633D2-16B4-486D-9CBF-E182D439580D}" type="datetimeFigureOut">
              <a:rPr lang="nb-NO"/>
              <a:pPr/>
              <a:t>19.05.2016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C297D-0E32-43EC-87E8-AFE0D6A0B897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hyperlink" Target="http://core.rr-research.no/index.php?section=3" TargetMode="External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lixir-logo-1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679622" y="5977761"/>
            <a:ext cx="1103378" cy="743714"/>
          </a:xfrm>
          <a:prstGeom prst="rect">
            <a:avLst/>
          </a:prstGeom>
        </p:spPr>
      </p:pic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382713"/>
            <a:ext cx="8229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9D20E1A8-2019-4C8B-B04E-4E3775C97612}" type="datetimeFigureOut">
              <a:rPr lang="nb-NO"/>
              <a:pPr/>
              <a:t>19.05.2016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807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0B6FD33-19F8-40B4-9B0D-FA1613042F89}" type="slidenum">
              <a:rPr lang="nb-NO"/>
              <a:pPr/>
              <a:t>‹#›</a:t>
            </a:fld>
            <a:endParaRPr lang="nb-NO"/>
          </a:p>
        </p:txBody>
      </p:sp>
      <p:pic>
        <p:nvPicPr>
          <p:cNvPr id="34818" name="Picture 2" descr="http://core.rr-research.no/themes/cftheme/common/BCF_logo.png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97859" y="6105171"/>
            <a:ext cx="4451408" cy="6505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 userDrawn="1"/>
        </p:nvSpPr>
        <p:spPr>
          <a:xfrm>
            <a:off x="2207741" y="6294096"/>
            <a:ext cx="186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nb-NO" sz="1200" dirty="0" smtClean="0">
                <a:solidFill>
                  <a:srgbClr val="5E2926"/>
                </a:solidFill>
              </a:rPr>
              <a:t>http://core.rr-research.no/</a:t>
            </a:r>
          </a:p>
          <a:p>
            <a:pPr>
              <a:defRPr/>
            </a:pPr>
            <a:r>
              <a:rPr lang="nb-NO" sz="1200" dirty="0" err="1" smtClean="0">
                <a:solidFill>
                  <a:srgbClr val="5E2926"/>
                </a:solidFill>
              </a:rPr>
              <a:t>bioinformatics</a:t>
            </a:r>
            <a:endParaRPr lang="en-NZ" dirty="0">
              <a:solidFill>
                <a:srgbClr val="5E292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6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7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5E2926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E2926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E2926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E2926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E2926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b="1">
          <a:solidFill>
            <a:srgbClr val="5E2926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b="1">
          <a:solidFill>
            <a:srgbClr val="5E2926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b="1">
          <a:solidFill>
            <a:srgbClr val="5E2926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b="1">
          <a:solidFill>
            <a:srgbClr val="5E2926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284834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284834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284834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284834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rgbClr val="284834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storebioinfo.norstore.no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lse-sorost.no/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www.helse-sorost.no/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gif"/><Relationship Id="rId12" Type="http://schemas.openxmlformats.org/officeDocument/2006/relationships/image" Target="../media/image19.jpe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jpeg"/><Relationship Id="rId9" Type="http://schemas.openxmlformats.org/officeDocument/2006/relationships/image" Target="../media/image17.jpeg"/><Relationship Id="rId10" Type="http://schemas.openxmlformats.org/officeDocument/2006/relationships/hyperlink" Target="http://www.google.no/url?sa=i&amp;rct=j&amp;q=torbj%C3%B8rn+rognes&amp;source=images&amp;cd=&amp;cad=rja&amp;docid=tAAjoX9xdIWdVM&amp;tbnid=9kDgzRZqwm_DiM:&amp;ved=0CAUQjRw&amp;url=http://www.forskningsradet.no/servlet/Satellite?c=Nyhet&amp;pagename=fns/Hovedsidemal&amp;cid=1253962921416&amp;ei=S6s4UZXYFIfntQa1-IDYAQ&amp;bvm=bv.43287494,d.Yms&amp;psig=AFQjCNFDP7RaG-5Ej8UuBX_osW-NjYL2Lw&amp;ust=136275475492981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/>
                </a:solidFill>
              </a:rPr>
              <a:t>NeLS</a:t>
            </a:r>
            <a:r>
              <a:rPr lang="en-US" dirty="0" smtClean="0">
                <a:solidFill>
                  <a:schemeClr val="accent6"/>
                </a:solidFill>
              </a:rPr>
              <a:t> workshop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Dept</a:t>
            </a:r>
            <a:r>
              <a:rPr lang="en-US" dirty="0" smtClean="0"/>
              <a:t> of Informatics, </a:t>
            </a:r>
            <a:r>
              <a:rPr lang="en-US" dirty="0" err="1" smtClean="0"/>
              <a:t>UiO</a:t>
            </a:r>
            <a:endParaRPr lang="en-US" dirty="0" smtClean="0"/>
          </a:p>
          <a:p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April 2016</a:t>
            </a:r>
          </a:p>
          <a:p>
            <a:r>
              <a:rPr lang="en-US" dirty="0" err="1" smtClean="0"/>
              <a:t>contact@bioinfo.no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3533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ELIXIR Norway Tromsø node - SYSBIO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813"/>
            <a:ext cx="3177410" cy="4743450"/>
          </a:xfrm>
        </p:spPr>
        <p:txBody>
          <a:bodyPr/>
          <a:lstStyle/>
          <a:p>
            <a:r>
              <a:rPr lang="en-NZ" dirty="0" smtClean="0"/>
              <a:t>Located both at the Science Park and NT faculty, UiT</a:t>
            </a:r>
          </a:p>
          <a:p>
            <a:endParaRPr lang="en-NZ" dirty="0"/>
          </a:p>
          <a:p>
            <a:r>
              <a:rPr lang="en-NZ" dirty="0" smtClean="0"/>
              <a:t>Collaboration between Dept. of Chemistry and Dept. of Informatics, UiT</a:t>
            </a:r>
          </a:p>
          <a:p>
            <a:endParaRPr lang="en-NZ" dirty="0" smtClean="0"/>
          </a:p>
          <a:p>
            <a:r>
              <a:rPr lang="en-NZ" dirty="0" smtClean="0"/>
              <a:t>Focus on marine genomics/metagenomics</a:t>
            </a:r>
          </a:p>
          <a:p>
            <a:endParaRPr lang="en-NZ" dirty="0"/>
          </a:p>
          <a:p>
            <a:r>
              <a:rPr lang="en-NZ" dirty="0" smtClean="0"/>
              <a:t>Contact persons;          </a:t>
            </a:r>
            <a:r>
              <a:rPr lang="en-NZ" sz="1800" dirty="0" smtClean="0"/>
              <a:t>Erik Hjerde (Help desk)            Nils </a:t>
            </a:r>
            <a:r>
              <a:rPr lang="en-NZ" sz="1800" dirty="0" err="1" smtClean="0"/>
              <a:t>Peder</a:t>
            </a:r>
            <a:r>
              <a:rPr lang="en-NZ" sz="1800" dirty="0" smtClean="0"/>
              <a:t> </a:t>
            </a:r>
            <a:r>
              <a:rPr lang="en-NZ" sz="1800" dirty="0" err="1" smtClean="0"/>
              <a:t>Willassen</a:t>
            </a:r>
            <a:r>
              <a:rPr lang="en-NZ" sz="1800" dirty="0" smtClean="0"/>
              <a:t> (Head)</a:t>
            </a:r>
          </a:p>
          <a:p>
            <a:endParaRPr lang="en-NZ" dirty="0" smtClean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/>
          </a:p>
        </p:txBody>
      </p:sp>
      <p:pic>
        <p:nvPicPr>
          <p:cNvPr id="6" name="Picture 5" descr="DSCN0076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5269" y="1835258"/>
            <a:ext cx="5224752" cy="34151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85269" y="5300831"/>
            <a:ext cx="5224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From left to right: Erik </a:t>
            </a:r>
            <a:r>
              <a:rPr lang="en-US" sz="1000" dirty="0" err="1" smtClean="0"/>
              <a:t>Hjerde</a:t>
            </a:r>
            <a:r>
              <a:rPr lang="en-US" sz="1000" dirty="0" smtClean="0"/>
              <a:t>, Tim </a:t>
            </a:r>
            <a:r>
              <a:rPr lang="en-US" sz="1000" dirty="0" err="1" smtClean="0"/>
              <a:t>Kalkhe</a:t>
            </a:r>
            <a:r>
              <a:rPr lang="en-US" sz="1000" dirty="0" smtClean="0"/>
              <a:t>, Nils </a:t>
            </a:r>
            <a:r>
              <a:rPr lang="en-US" sz="1000" dirty="0" err="1" smtClean="0"/>
              <a:t>Peder</a:t>
            </a:r>
            <a:r>
              <a:rPr lang="en-US" sz="1000" dirty="0" smtClean="0"/>
              <a:t> </a:t>
            </a:r>
            <a:r>
              <a:rPr lang="en-US" sz="1000" dirty="0" err="1" smtClean="0"/>
              <a:t>Willassen</a:t>
            </a:r>
            <a:r>
              <a:rPr lang="en-US" sz="1000" dirty="0" smtClean="0"/>
              <a:t>, </a:t>
            </a:r>
            <a:r>
              <a:rPr lang="en-US" sz="1000" dirty="0" err="1" smtClean="0"/>
              <a:t>Edvard</a:t>
            </a:r>
            <a:r>
              <a:rPr lang="en-US" sz="1000" dirty="0" smtClean="0"/>
              <a:t> Pedersen, </a:t>
            </a:r>
            <a:r>
              <a:rPr lang="en-US" sz="1000" dirty="0" err="1" smtClean="0"/>
              <a:t>Peik</a:t>
            </a:r>
            <a:r>
              <a:rPr lang="en-US" sz="1000" dirty="0" smtClean="0"/>
              <a:t> Haugen, </a:t>
            </a:r>
            <a:r>
              <a:rPr lang="en-US" sz="1000" dirty="0" err="1" smtClean="0"/>
              <a:t>Espen</a:t>
            </a:r>
            <a:r>
              <a:rPr lang="en-US" sz="1000" dirty="0" smtClean="0"/>
              <a:t> </a:t>
            </a:r>
            <a:r>
              <a:rPr lang="en-US" sz="1000" dirty="0" err="1" smtClean="0"/>
              <a:t>Robertsen</a:t>
            </a:r>
            <a:r>
              <a:rPr lang="en-US" sz="1000" dirty="0" smtClean="0"/>
              <a:t> and Said Ahmed. Lars </a:t>
            </a:r>
            <a:r>
              <a:rPr lang="en-US" sz="1000" dirty="0" err="1" smtClean="0"/>
              <a:t>Ailo</a:t>
            </a:r>
            <a:r>
              <a:rPr lang="en-US" sz="1000" dirty="0" smtClean="0"/>
              <a:t> Bongo not present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2085975" y="6054989"/>
            <a:ext cx="6878513" cy="75838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 smtClean="0">
                <a:solidFill>
                  <a:schemeClr val="tx1"/>
                </a:solidFill>
              </a:rPr>
              <a:t>ELIXIR Norway - </a:t>
            </a:r>
            <a:r>
              <a:rPr lang="en-NZ" sz="2400" dirty="0" err="1" smtClean="0">
                <a:solidFill>
                  <a:schemeClr val="tx1"/>
                </a:solidFill>
              </a:rPr>
              <a:t>Tromsø</a:t>
            </a:r>
            <a:endParaRPr lang="en-N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0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ELIXIR.NO Bergen node –</a:t>
            </a:r>
            <a:br>
              <a:rPr lang="en-NZ" dirty="0" smtClean="0"/>
            </a:br>
            <a:r>
              <a:rPr lang="en-NZ" dirty="0" smtClean="0"/>
              <a:t>the Computational Biology Unit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The University of Bergen coordinates the ELIXIR Norway project and the (aspiring) Norwegian ELIXIR Node</a:t>
            </a:r>
          </a:p>
          <a:p>
            <a:r>
              <a:rPr lang="en-NZ" dirty="0" smtClean="0"/>
              <a:t>Bioinformatics at UiB organised in CBU – Computational Biology Unit – including research groups and a service group</a:t>
            </a:r>
          </a:p>
          <a:p>
            <a:r>
              <a:rPr lang="en-NZ" dirty="0" smtClean="0"/>
              <a:t>ELIXIR Norway personnel includes </a:t>
            </a:r>
            <a:br>
              <a:rPr lang="en-NZ" dirty="0" smtClean="0"/>
            </a:br>
            <a:r>
              <a:rPr lang="en-NZ" dirty="0" smtClean="0"/>
              <a:t>programmers, service scientists</a:t>
            </a:r>
          </a:p>
          <a:p>
            <a:r>
              <a:rPr lang="en-NZ" dirty="0" smtClean="0"/>
              <a:t>Close coupling with LiceBase </a:t>
            </a:r>
            <a:br>
              <a:rPr lang="en-NZ" dirty="0" smtClean="0"/>
            </a:br>
            <a:r>
              <a:rPr lang="en-NZ" dirty="0" smtClean="0"/>
              <a:t>within Sea Lice Research Centre </a:t>
            </a:r>
            <a:br>
              <a:rPr lang="en-NZ" dirty="0" smtClean="0"/>
            </a:br>
            <a:r>
              <a:rPr lang="en-NZ" dirty="0" smtClean="0"/>
              <a:t>(SFI)</a:t>
            </a:r>
          </a:p>
          <a:p>
            <a:r>
              <a:rPr lang="en-NZ" dirty="0" smtClean="0"/>
              <a:t>Collaboration with Norwegian </a:t>
            </a:r>
            <a:br>
              <a:rPr lang="en-NZ" dirty="0" smtClean="0"/>
            </a:br>
            <a:r>
              <a:rPr lang="en-NZ" dirty="0" smtClean="0"/>
              <a:t>Genomics Consortium (NGC), </a:t>
            </a:r>
            <a:br>
              <a:rPr lang="en-NZ" dirty="0" smtClean="0"/>
            </a:br>
            <a:r>
              <a:rPr lang="en-NZ" dirty="0" smtClean="0"/>
              <a:t>PROBE (proteomics), Department </a:t>
            </a:r>
            <a:br>
              <a:rPr lang="en-NZ" dirty="0" smtClean="0"/>
            </a:br>
            <a:r>
              <a:rPr lang="en-NZ" dirty="0" smtClean="0"/>
              <a:t>of publich health (biobanks)</a:t>
            </a:r>
          </a:p>
          <a:p>
            <a:r>
              <a:rPr lang="en-NZ" dirty="0" smtClean="0"/>
              <a:t>Project leader: Inge Jonassen</a:t>
            </a:r>
          </a:p>
        </p:txBody>
      </p:sp>
      <p:pic>
        <p:nvPicPr>
          <p:cNvPr id="7" name="Bilde 6" descr="cbu3-processed-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217" y="2858854"/>
            <a:ext cx="4331855" cy="28833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85975" y="6054989"/>
            <a:ext cx="6878513" cy="75838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 smtClean="0">
                <a:solidFill>
                  <a:schemeClr val="tx1"/>
                </a:solidFill>
              </a:rPr>
              <a:t>ELIXIR Norway - Bergen</a:t>
            </a:r>
            <a:endParaRPr lang="en-NZ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85975" y="6054989"/>
            <a:ext cx="6878513" cy="75838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 smtClean="0">
                <a:solidFill>
                  <a:schemeClr val="tx1"/>
                </a:solidFill>
              </a:rPr>
              <a:t>ELIXIR Norway - Ås</a:t>
            </a:r>
            <a:endParaRPr lang="en-NZ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ELIXIR.NO Ås node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Located at </a:t>
            </a:r>
            <a:r>
              <a:rPr lang="da-DK" dirty="0"/>
              <a:t>Centre for Integrative Genetics (</a:t>
            </a:r>
            <a:r>
              <a:rPr lang="da-DK" dirty="0" smtClean="0"/>
              <a:t>CIGENE), </a:t>
            </a:r>
            <a:r>
              <a:rPr lang="en-NZ" dirty="0" smtClean="0"/>
              <a:t>Norwegian University of Life Sciences (UMB).</a:t>
            </a:r>
          </a:p>
          <a:p>
            <a:endParaRPr lang="en-US" dirty="0" smtClean="0"/>
          </a:p>
          <a:p>
            <a:r>
              <a:rPr lang="en-US" dirty="0" smtClean="0"/>
              <a:t>CIGENE </a:t>
            </a:r>
            <a:r>
              <a:rPr lang="en-US" dirty="0"/>
              <a:t>has established pipelines for handling large-scale sequencing data, with focus on </a:t>
            </a:r>
            <a:r>
              <a:rPr lang="en-US" i="1" dirty="0"/>
              <a:t>de novo</a:t>
            </a:r>
            <a:r>
              <a:rPr lang="en-US" dirty="0"/>
              <a:t> assembly (e.g. the Atlantic salmon genome) and development of DNA - markers (SNPs). The research is aimed at bridging the gap between genotype and phenotype in production biology species.</a:t>
            </a:r>
            <a:endParaRPr lang="nb-NO" dirty="0"/>
          </a:p>
          <a:p>
            <a:pPr marL="0" indent="0">
              <a:buNone/>
            </a:pPr>
            <a:r>
              <a:rPr lang="en-US" dirty="0"/>
              <a:t> </a:t>
            </a:r>
            <a:endParaRPr lang="nb-NO" dirty="0"/>
          </a:p>
          <a:p>
            <a:r>
              <a:rPr lang="en-US" dirty="0" smtClean="0"/>
              <a:t>The </a:t>
            </a:r>
            <a:r>
              <a:rPr lang="en-US" dirty="0"/>
              <a:t>primary contribution to </a:t>
            </a:r>
            <a:r>
              <a:rPr lang="en-US" dirty="0" smtClean="0"/>
              <a:t>ELIXIR Norway </a:t>
            </a:r>
            <a:r>
              <a:rPr lang="en-US" dirty="0"/>
              <a:t>will be to make fish genomic resources and tools available to the national and international research community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Node manager: Dag </a:t>
            </a:r>
            <a:r>
              <a:rPr lang="en-US" dirty="0" err="1" smtClean="0"/>
              <a:t>Inge</a:t>
            </a:r>
            <a:r>
              <a:rPr lang="en-US" dirty="0" smtClean="0"/>
              <a:t> </a:t>
            </a:r>
            <a:r>
              <a:rPr lang="en-US" dirty="0" err="1" smtClean="0"/>
              <a:t>Våge</a:t>
            </a:r>
            <a:endParaRPr lang="en-NZ" dirty="0" smtClean="0"/>
          </a:p>
          <a:p>
            <a:endParaRPr lang="en-NZ" dirty="0"/>
          </a:p>
        </p:txBody>
      </p:sp>
      <p:pic>
        <p:nvPicPr>
          <p:cNvPr id="5122" name="Picture 2" descr="http://www.umb.no/img_cache/half/5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4675" y="4862195"/>
            <a:ext cx="1762125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800" dirty="0" smtClean="0"/>
              <a:t>Services we provide</a:t>
            </a:r>
            <a:endParaRPr lang="en-NZ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High throughput sequencing data analysis:</a:t>
            </a:r>
          </a:p>
          <a:p>
            <a:pPr lvl="1">
              <a:buFontTx/>
              <a:buChar char="-"/>
            </a:pPr>
            <a:r>
              <a:rPr lang="en-US" dirty="0"/>
              <a:t>DNA sequencing</a:t>
            </a:r>
          </a:p>
          <a:p>
            <a:pPr lvl="1">
              <a:buFontTx/>
              <a:buChar char="-"/>
            </a:pPr>
            <a:r>
              <a:rPr lang="en-US" dirty="0"/>
              <a:t>RNA-</a:t>
            </a:r>
            <a:r>
              <a:rPr lang="en-US" dirty="0" err="1"/>
              <a:t>Seq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err="1"/>
              <a:t>miRNA-Seq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err="1"/>
              <a:t>ChIP-Seq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Microarray data analysis</a:t>
            </a:r>
          </a:p>
          <a:p>
            <a:pPr marL="285750" indent="-285750">
              <a:buFontTx/>
              <a:buChar char="-"/>
            </a:pPr>
            <a:r>
              <a:rPr lang="en-US" dirty="0"/>
              <a:t>Proteomic data analysis</a:t>
            </a:r>
          </a:p>
          <a:p>
            <a:pPr marL="285750" indent="-285750">
              <a:buFontTx/>
              <a:buChar char="-"/>
            </a:pPr>
            <a:r>
              <a:rPr lang="en-US" dirty="0"/>
              <a:t>Protein structure analysis</a:t>
            </a:r>
          </a:p>
          <a:p>
            <a:pPr marL="285750" indent="-285750">
              <a:buFontTx/>
              <a:buChar char="-"/>
            </a:pPr>
            <a:r>
              <a:rPr lang="en-US" dirty="0"/>
              <a:t>Statistical genomics</a:t>
            </a:r>
          </a:p>
          <a:p>
            <a:pPr marL="285750" indent="-285750">
              <a:buFontTx/>
              <a:buChar char="-"/>
            </a:pPr>
            <a:r>
              <a:rPr lang="en-US" dirty="0"/>
              <a:t>Functional </a:t>
            </a:r>
            <a:r>
              <a:rPr lang="en-US" dirty="0" smtClean="0"/>
              <a:t>genomics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General </a:t>
            </a:r>
            <a:r>
              <a:rPr lang="en-US" dirty="0" smtClean="0"/>
              <a:t>bioinformatics</a:t>
            </a:r>
          </a:p>
          <a:p>
            <a:r>
              <a:rPr lang="en-NZ" sz="2200" dirty="0"/>
              <a:t>Facilitating use of computational resources together with USIT</a:t>
            </a:r>
          </a:p>
          <a:p>
            <a:pPr lvl="1"/>
            <a:r>
              <a:rPr lang="en-NZ" dirty="0"/>
              <a:t>CPU: http://uio.no/hpc/abel</a:t>
            </a:r>
          </a:p>
          <a:p>
            <a:pPr lvl="1"/>
            <a:r>
              <a:rPr lang="en-NZ" dirty="0"/>
              <a:t>Disk: </a:t>
            </a:r>
            <a:r>
              <a:rPr lang="en-US" dirty="0">
                <a:ea typeface="Droid Sans" charset="0"/>
                <a:cs typeface="Droid Sans" charset="0"/>
                <a:hlinkClick r:id="rId2"/>
              </a:rPr>
              <a:t>https://storebioinfo.norstore.no</a:t>
            </a:r>
            <a:endParaRPr lang="en-US" dirty="0">
              <a:ea typeface="Droid Sans" charset="0"/>
              <a:cs typeface="Droid Sans" charset="0"/>
            </a:endParaRPr>
          </a:p>
          <a:p>
            <a:pPr lvl="1"/>
            <a:r>
              <a:rPr lang="en-US" dirty="0">
                <a:ea typeface="Droid Sans" charset="0"/>
                <a:cs typeface="Droid Sans" charset="0"/>
              </a:rPr>
              <a:t>TSD (</a:t>
            </a:r>
            <a:r>
              <a:rPr lang="en-US" dirty="0" err="1">
                <a:ea typeface="Droid Sans" charset="0"/>
                <a:cs typeface="Droid Sans" charset="0"/>
              </a:rPr>
              <a:t>Tjeneste</a:t>
            </a:r>
            <a:r>
              <a:rPr lang="en-US" dirty="0">
                <a:ea typeface="Droid Sans" charset="0"/>
                <a:cs typeface="Droid Sans" charset="0"/>
              </a:rPr>
              <a:t> for Sensitive Data)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NZ" sz="3300" dirty="0" smtClean="0"/>
          </a:p>
        </p:txBody>
      </p:sp>
    </p:spTree>
    <p:extLst>
      <p:ext uri="{BB962C8B-B14F-4D97-AF65-F5344CB8AC3E}">
        <p14:creationId xmlns:p14="http://schemas.microsoft.com/office/powerpoint/2010/main" val="4454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000" dirty="0" smtClean="0"/>
              <a:t>Helpdesk – How it works</a:t>
            </a:r>
            <a:endParaRPr lang="en-NZ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66813"/>
            <a:ext cx="8229600" cy="474345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Users contact us through e-mail or in person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NZ" sz="2400" dirty="0" smtClean="0"/>
              <a:t>Simple services (“less than 3 days work”) offered free of charge to Norwegian academic/government users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NZ" sz="2400" b="1" i="1" dirty="0" smtClean="0"/>
              <a:t>Always free to ask questions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NZ" sz="2400" dirty="0" smtClean="0"/>
              <a:t>Larger projects may require user fees (750 NOK per hour) or some form of collaborative research, depending on prior agreement. Any user fees will be based on a non-profit model and should be considered reasonable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It is recommended to </a:t>
            </a:r>
            <a:r>
              <a:rPr lang="en-US" sz="2400" b="1" i="1" dirty="0" smtClean="0"/>
              <a:t>think about bioinformatics funding already in the planning stages of your research </a:t>
            </a:r>
            <a:r>
              <a:rPr lang="en-US" sz="2400" dirty="0" smtClean="0"/>
              <a:t>as this is an important and resource intensive step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NZ" sz="2400" dirty="0" smtClean="0"/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7945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481" y="621505"/>
            <a:ext cx="8226720" cy="1876995"/>
          </a:xfrm>
        </p:spPr>
        <p:txBody>
          <a:bodyPr/>
          <a:lstStyle/>
          <a:p>
            <a:r>
              <a:rPr lang="en-NZ" sz="4000" dirty="0" smtClean="0"/>
              <a:t>Bioinformatics Core Facility and ELIXIR Norway Helpdesk</a:t>
            </a:r>
            <a:br>
              <a:rPr lang="en-NZ" sz="4000" dirty="0" smtClean="0"/>
            </a:br>
            <a:r>
              <a:rPr lang="en-NZ" sz="4000" dirty="0" smtClean="0"/>
              <a:t>contact@bioinfo.no</a:t>
            </a:r>
            <a:endParaRPr lang="en-NZ" sz="4000" dirty="0"/>
          </a:p>
        </p:txBody>
      </p:sp>
      <p:sp>
        <p:nvSpPr>
          <p:cNvPr id="5" name="Rounded Rectangle 4"/>
          <p:cNvSpPr/>
          <p:nvPr/>
        </p:nvSpPr>
        <p:spPr>
          <a:xfrm>
            <a:off x="456481" y="2778919"/>
            <a:ext cx="8366760" cy="14097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200" b="1" dirty="0" smtClean="0">
                <a:solidFill>
                  <a:schemeClr val="tx1"/>
                </a:solidFill>
              </a:rPr>
              <a:t>Our job is to help you with your bioinformatics needs. Please use us! </a:t>
            </a:r>
            <a:endParaRPr lang="en-NZ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ForskningsrådetLogoA1.jpg"/>
          <p:cNvPicPr>
            <a:picLocks noChangeAspect="1"/>
          </p:cNvPicPr>
          <p:nvPr/>
        </p:nvPicPr>
        <p:blipFill>
          <a:blip r:embed="rId2"/>
          <a:srcRect t="3184" r="12679" b="8386"/>
          <a:stretch>
            <a:fillRect/>
          </a:stretch>
        </p:blipFill>
        <p:spPr>
          <a:xfrm>
            <a:off x="2113757" y="4890496"/>
            <a:ext cx="1879600" cy="525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www.helse-sorost.no/SiteCollectionImages/HelseSorOst_stor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1235" y="4890496"/>
            <a:ext cx="2238375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uio-logo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9768" y="4869065"/>
            <a:ext cx="933450" cy="957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45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Agenda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82713"/>
            <a:ext cx="8229600" cy="47434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284834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rgbClr val="284834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rgbClr val="284834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rgbClr val="284834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rgbClr val="284834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About ELIXIR Norway </a:t>
            </a:r>
            <a:r>
              <a:rPr lang="en-US" dirty="0" smtClean="0"/>
              <a:t>(short intro)</a:t>
            </a:r>
            <a:endParaRPr lang="en-US" dirty="0"/>
          </a:p>
          <a:p>
            <a:r>
              <a:rPr lang="en-US" dirty="0"/>
              <a:t>About </a:t>
            </a:r>
            <a:r>
              <a:rPr lang="en-US" dirty="0" err="1" smtClean="0"/>
              <a:t>NeLS</a:t>
            </a:r>
            <a:r>
              <a:rPr lang="en-US" dirty="0" smtClean="0"/>
              <a:t>/Galaxy/</a:t>
            </a:r>
            <a:r>
              <a:rPr lang="en-US" dirty="0" err="1" smtClean="0"/>
              <a:t>Storebioinfo</a:t>
            </a:r>
            <a:r>
              <a:rPr lang="en-US" dirty="0" smtClean="0"/>
              <a:t> (short intro)</a:t>
            </a:r>
            <a:endParaRPr lang="en-US" dirty="0"/>
          </a:p>
          <a:p>
            <a:r>
              <a:rPr lang="en-US" dirty="0"/>
              <a:t>Hands-on session </a:t>
            </a:r>
          </a:p>
          <a:p>
            <a:pPr lvl="1"/>
            <a:r>
              <a:rPr lang="en-US" dirty="0" err="1"/>
              <a:t>NeLS</a:t>
            </a:r>
            <a:r>
              <a:rPr lang="en-US" dirty="0"/>
              <a:t> </a:t>
            </a:r>
            <a:r>
              <a:rPr lang="en-US" dirty="0" smtClean="0"/>
              <a:t>(file upload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Galaxy (</a:t>
            </a:r>
            <a:r>
              <a:rPr lang="en-US" dirty="0" smtClean="0"/>
              <a:t>analysis)</a:t>
            </a:r>
            <a:endParaRPr lang="en-US" dirty="0"/>
          </a:p>
          <a:p>
            <a:pPr lvl="2"/>
            <a:r>
              <a:rPr lang="en-US" dirty="0"/>
              <a:t>Single tool</a:t>
            </a:r>
          </a:p>
          <a:p>
            <a:pPr lvl="2"/>
            <a:r>
              <a:rPr lang="en-US" dirty="0"/>
              <a:t>RNA-</a:t>
            </a:r>
            <a:r>
              <a:rPr lang="en-US" dirty="0" err="1"/>
              <a:t>seq</a:t>
            </a:r>
            <a:r>
              <a:rPr lang="en-US" dirty="0"/>
              <a:t> </a:t>
            </a:r>
            <a:r>
              <a:rPr lang="en-US" dirty="0" smtClean="0"/>
              <a:t>pipeline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03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A6DE96-B063-2844-9440-2A87587C9278}" type="slidenum">
              <a:rPr lang="de-DE" sz="900">
                <a:solidFill>
                  <a:srgbClr val="FFFFFF"/>
                </a:solidFill>
                <a:latin typeface="Corbel" charset="0"/>
              </a:rPr>
              <a:pPr/>
              <a:t>3</a:t>
            </a:fld>
            <a:endParaRPr lang="de-DE" sz="900">
              <a:solidFill>
                <a:srgbClr val="FFFFFF"/>
              </a:solidFill>
              <a:latin typeface="Corbel" charset="0"/>
            </a:endParaRPr>
          </a:p>
        </p:txBody>
      </p:sp>
      <p:pic>
        <p:nvPicPr>
          <p:cNvPr id="126978" name="Picture 16" descr="Arrow_09_for_EBI_lo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9"/>
          <a:stretch>
            <a:fillRect/>
          </a:stretch>
        </p:blipFill>
        <p:spPr bwMode="auto">
          <a:xfrm>
            <a:off x="1973263" y="188913"/>
            <a:ext cx="658495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04800"/>
            <a:ext cx="8286750" cy="762000"/>
          </a:xfrm>
        </p:spPr>
        <p:txBody>
          <a:bodyPr/>
          <a:lstStyle/>
          <a:p>
            <a:pPr eaLnBrk="1" hangingPunct="1"/>
            <a:r>
              <a:rPr lang="en-GB" i="1" dirty="0">
                <a:solidFill>
                  <a:srgbClr val="FF6600"/>
                </a:solidFill>
                <a:latin typeface="Corbel" charset="0"/>
                <a:cs typeface="Geneva" charset="0"/>
              </a:rPr>
              <a:t>Bioinformatics underpins life-science research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762000" y="1608138"/>
            <a:ext cx="1549400" cy="606425"/>
          </a:xfrm>
          <a:prstGeom prst="wedgeRectCallout">
            <a:avLst>
              <a:gd name="adj1" fmla="val 95270"/>
              <a:gd name="adj2" fmla="val -11664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71995" tIns="71995" rIns="71995" bIns="71995" anchor="ctr">
            <a:spAutoFit/>
          </a:bodyPr>
          <a:lstStyle/>
          <a:p>
            <a:pPr algn="ctr">
              <a:defRPr/>
            </a:pPr>
            <a:r>
              <a:rPr lang="en-US" sz="1500" b="1" dirty="0">
                <a:latin typeface="Corbel"/>
                <a:ea typeface="Geneva" pitchFamily="-111" charset="0"/>
                <a:cs typeface="+mn-cs"/>
              </a:rPr>
              <a:t>1 </a:t>
            </a:r>
            <a:r>
              <a:rPr lang="en-US" sz="1500" dirty="0">
                <a:latin typeface="Corbel"/>
                <a:ea typeface="Geneva" pitchFamily="-111" charset="0"/>
                <a:cs typeface="+mn-cs"/>
              </a:rPr>
              <a:t>Genomes</a:t>
            </a:r>
          </a:p>
          <a:p>
            <a:pPr algn="ctr">
              <a:defRPr/>
            </a:pPr>
            <a:r>
              <a:rPr lang="en-US" sz="1500" dirty="0">
                <a:latin typeface="Corbel"/>
                <a:ea typeface="Geneva" pitchFamily="-111" charset="0"/>
                <a:cs typeface="+mn-cs"/>
              </a:rPr>
              <a:t>c</a:t>
            </a:r>
            <a:r>
              <a:rPr lang="en-US" sz="1500" dirty="0" smtClean="0">
                <a:latin typeface="Corbel"/>
                <a:ea typeface="Geneva" pitchFamily="-111" charset="0"/>
                <a:cs typeface="+mn-cs"/>
              </a:rPr>
              <a:t>ontain </a:t>
            </a:r>
            <a:r>
              <a:rPr lang="en-US" sz="1500" dirty="0">
                <a:latin typeface="Corbel"/>
                <a:ea typeface="Geneva" pitchFamily="-111" charset="0"/>
                <a:cs typeface="+mn-cs"/>
              </a:rPr>
              <a:t>genes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143000" y="2293938"/>
            <a:ext cx="1585913" cy="606425"/>
          </a:xfrm>
          <a:prstGeom prst="wedgeRectCallout">
            <a:avLst>
              <a:gd name="adj1" fmla="val 104977"/>
              <a:gd name="adj2" fmla="val -17173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71995" tIns="71995" rIns="71995" bIns="71995" anchor="ctr">
            <a:spAutoFit/>
          </a:bodyPr>
          <a:lstStyle/>
          <a:p>
            <a:pPr algn="ctr">
              <a:defRPr/>
            </a:pPr>
            <a:r>
              <a:rPr lang="en-US" sz="1500" b="1" dirty="0">
                <a:latin typeface="Corbel"/>
                <a:ea typeface="Geneva" pitchFamily="-111" charset="0"/>
                <a:cs typeface="+mn-cs"/>
              </a:rPr>
              <a:t>2</a:t>
            </a:r>
            <a:r>
              <a:rPr lang="en-US" sz="1500" dirty="0">
                <a:latin typeface="Corbel"/>
                <a:ea typeface="Geneva" pitchFamily="-111" charset="0"/>
                <a:cs typeface="+mn-cs"/>
              </a:rPr>
              <a:t> Genes are transcribed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514600" y="4543107"/>
            <a:ext cx="3353544" cy="607061"/>
          </a:xfrm>
          <a:prstGeom prst="wedgeRectCallout">
            <a:avLst>
              <a:gd name="adj1" fmla="val 60943"/>
              <a:gd name="adj2" fmla="val -16695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71995" tIns="71995" rIns="71995" bIns="71995" anchor="ctr">
            <a:spAutoFit/>
          </a:bodyPr>
          <a:lstStyle/>
          <a:p>
            <a:pPr algn="ctr">
              <a:defRPr/>
            </a:pPr>
            <a:r>
              <a:rPr lang="en-US" sz="1500" b="1" dirty="0">
                <a:latin typeface="Corbel"/>
                <a:ea typeface="Geneva" pitchFamily="-111" charset="0"/>
                <a:cs typeface="+mn-cs"/>
              </a:rPr>
              <a:t>5 </a:t>
            </a:r>
            <a:r>
              <a:rPr lang="en-US" sz="1500" dirty="0">
                <a:latin typeface="Corbel"/>
                <a:ea typeface="Geneva" pitchFamily="-111" charset="0"/>
                <a:cs typeface="+mn-cs"/>
              </a:rPr>
              <a:t>Proteins interact with each other and with small molecules to form pathways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905000" y="2979738"/>
            <a:ext cx="2057400" cy="606425"/>
          </a:xfrm>
          <a:prstGeom prst="wedgeRectCallout">
            <a:avLst>
              <a:gd name="adj1" fmla="val 123441"/>
              <a:gd name="adj2" fmla="val -2305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71995" tIns="71995" rIns="71995" bIns="71995" anchor="ctr">
            <a:spAutoFit/>
          </a:bodyPr>
          <a:lstStyle/>
          <a:p>
            <a:pPr algn="ctr">
              <a:defRPr/>
            </a:pPr>
            <a:r>
              <a:rPr lang="en-US" sz="1500" b="1" dirty="0">
                <a:latin typeface="Corbel"/>
                <a:ea typeface="Geneva" pitchFamily="-111" charset="0"/>
                <a:cs typeface="+mn-cs"/>
              </a:rPr>
              <a:t>3 </a:t>
            </a:r>
            <a:r>
              <a:rPr lang="en-US" sz="1500" dirty="0">
                <a:latin typeface="Corbel"/>
                <a:ea typeface="Geneva" pitchFamily="-111" charset="0"/>
                <a:cs typeface="+mn-cs"/>
              </a:rPr>
              <a:t>Transcripts translate to protein sequences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2330450" y="3741738"/>
            <a:ext cx="2241550" cy="606425"/>
          </a:xfrm>
          <a:prstGeom prst="wedgeRectCallout">
            <a:avLst>
              <a:gd name="adj1" fmla="val 121620"/>
              <a:gd name="adj2" fmla="val -24564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71995" tIns="71995" rIns="71995" bIns="71995" anchor="ctr">
            <a:spAutoFit/>
          </a:bodyPr>
          <a:lstStyle/>
          <a:p>
            <a:pPr algn="ctr">
              <a:defRPr/>
            </a:pPr>
            <a:r>
              <a:rPr lang="en-US" sz="1500" b="1" dirty="0">
                <a:latin typeface="Corbel"/>
                <a:ea typeface="Geneva" pitchFamily="-111" charset="0"/>
                <a:cs typeface="+mn-cs"/>
              </a:rPr>
              <a:t>4 </a:t>
            </a:r>
            <a:r>
              <a:rPr lang="en-US" sz="1500" dirty="0">
                <a:latin typeface="Corbel"/>
                <a:ea typeface="Geneva" pitchFamily="-111" charset="0"/>
                <a:cs typeface="+mn-cs"/>
              </a:rPr>
              <a:t>Proteins form three-dimensional structures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3707904" y="5373216"/>
            <a:ext cx="1957388" cy="606425"/>
          </a:xfrm>
          <a:prstGeom prst="wedgeRectCallout">
            <a:avLst>
              <a:gd name="adj1" fmla="val 101934"/>
              <a:gd name="adj2" fmla="val -5567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71995" tIns="71995" rIns="71995" bIns="71995" anchor="ctr">
            <a:spAutoFit/>
          </a:bodyPr>
          <a:lstStyle/>
          <a:p>
            <a:pPr algn="ctr">
              <a:defRPr/>
            </a:pPr>
            <a:r>
              <a:rPr lang="en-US" sz="1500" b="1" dirty="0">
                <a:latin typeface="Corbel"/>
                <a:ea typeface="Geneva" pitchFamily="-111" charset="0"/>
                <a:cs typeface="+mn-cs"/>
              </a:rPr>
              <a:t>6 </a:t>
            </a:r>
            <a:r>
              <a:rPr lang="en-US" sz="1500" dirty="0">
                <a:latin typeface="Corbel"/>
                <a:ea typeface="Geneva" pitchFamily="-111" charset="0"/>
                <a:cs typeface="+mn-cs"/>
              </a:rPr>
              <a:t>Pathways combine to build systems</a:t>
            </a:r>
          </a:p>
        </p:txBody>
      </p:sp>
    </p:spTree>
    <p:extLst>
      <p:ext uri="{BB962C8B-B14F-4D97-AF65-F5344CB8AC3E}">
        <p14:creationId xmlns:p14="http://schemas.microsoft.com/office/powerpoint/2010/main" val="125282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A6DE96-B063-2844-9440-2A87587C9278}" type="slidenum">
              <a:rPr lang="de-DE" sz="900">
                <a:solidFill>
                  <a:srgbClr val="FFFFFF"/>
                </a:solidFill>
                <a:latin typeface="Corbel" charset="0"/>
              </a:rPr>
              <a:pPr/>
              <a:t>4</a:t>
            </a:fld>
            <a:endParaRPr lang="de-DE" sz="900">
              <a:solidFill>
                <a:srgbClr val="FFFFFF"/>
              </a:solidFill>
              <a:latin typeface="Corbel" charset="0"/>
            </a:endParaRPr>
          </a:p>
        </p:txBody>
      </p:sp>
      <p:pic>
        <p:nvPicPr>
          <p:cNvPr id="126978" name="Picture 16" descr="Arrow_09_for_EBI_lo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9"/>
          <a:stretch>
            <a:fillRect/>
          </a:stretch>
        </p:blipFill>
        <p:spPr bwMode="auto">
          <a:xfrm>
            <a:off x="1973263" y="188913"/>
            <a:ext cx="658495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04800"/>
            <a:ext cx="8286750" cy="762000"/>
          </a:xfrm>
        </p:spPr>
        <p:txBody>
          <a:bodyPr/>
          <a:lstStyle/>
          <a:p>
            <a:pPr eaLnBrk="1" hangingPunct="1"/>
            <a:r>
              <a:rPr lang="en-GB" i="1" dirty="0">
                <a:solidFill>
                  <a:srgbClr val="FF6600"/>
                </a:solidFill>
                <a:latin typeface="Corbel" charset="0"/>
                <a:cs typeface="Geneva" charset="0"/>
              </a:rPr>
              <a:t>Bioinformatics underpins life-science research</a:t>
            </a: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282352" y="1113433"/>
            <a:ext cx="1752600" cy="587375"/>
          </a:xfrm>
          <a:prstGeom prst="wedgeRectCallout">
            <a:avLst>
              <a:gd name="adj1" fmla="val 97143"/>
              <a:gd name="adj2" fmla="val -3030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tIns="72000" rIns="72000" bIns="72000" anchor="ctr">
            <a:spAutoFit/>
          </a:bodyPr>
          <a:lstStyle/>
          <a:p>
            <a:pPr algn="ctr">
              <a:defRPr/>
            </a:pPr>
            <a:r>
              <a:rPr lang="en-US" sz="1400" b="1">
                <a:latin typeface="Verdana" charset="0"/>
              </a:rPr>
              <a:t>Genomes</a:t>
            </a:r>
            <a:endParaRPr lang="en-US" sz="1400">
              <a:latin typeface="Verdana" charset="0"/>
            </a:endParaRPr>
          </a:p>
          <a:p>
            <a:pPr algn="ctr">
              <a:defRPr/>
            </a:pPr>
            <a:r>
              <a:rPr lang="en-US" sz="1400">
                <a:latin typeface="Verdana" charset="0"/>
              </a:rPr>
              <a:t>Ensembl, Integr8</a:t>
            </a: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5652120" y="908720"/>
            <a:ext cx="2286000" cy="609600"/>
          </a:xfrm>
          <a:prstGeom prst="wedgeRectCallout">
            <a:avLst>
              <a:gd name="adj1" fmla="val -83820"/>
              <a:gd name="adj2" fmla="val 2958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72000" tIns="72000" rIns="72000" bIns="72000" anchor="ctr"/>
          <a:lstStyle/>
          <a:p>
            <a:pPr algn="ctr">
              <a:defRPr/>
            </a:pPr>
            <a:r>
              <a:rPr lang="en-US" sz="1400" b="1" dirty="0">
                <a:latin typeface="Verdana" charset="0"/>
              </a:rPr>
              <a:t>Nucleotide sequence</a:t>
            </a:r>
            <a:endParaRPr lang="en-US" sz="1400" dirty="0">
              <a:latin typeface="Verdana" charset="0"/>
            </a:endParaRPr>
          </a:p>
          <a:p>
            <a:pPr algn="ctr">
              <a:defRPr/>
            </a:pPr>
            <a:r>
              <a:rPr lang="en-US" sz="1400" dirty="0" smtClean="0">
                <a:latin typeface="Verdana" charset="0"/>
              </a:rPr>
              <a:t>ENA</a:t>
            </a:r>
            <a:endParaRPr lang="en-US" sz="1400" dirty="0">
              <a:latin typeface="Verdana" charset="0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1002432" y="1761505"/>
            <a:ext cx="1905000" cy="587375"/>
          </a:xfrm>
          <a:prstGeom prst="wedgeRectCallout">
            <a:avLst>
              <a:gd name="adj1" fmla="val 111696"/>
              <a:gd name="adj2" fmla="val -3994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tIns="72000" rIns="72000" bIns="72000" anchor="ctr">
            <a:spAutoFit/>
          </a:bodyPr>
          <a:lstStyle/>
          <a:p>
            <a:pPr algn="ctr">
              <a:defRPr/>
            </a:pPr>
            <a:r>
              <a:rPr lang="en-US" sz="1400" b="1">
                <a:latin typeface="Verdana" charset="0"/>
              </a:rPr>
              <a:t>Gene expression</a:t>
            </a:r>
            <a:endParaRPr lang="en-US" sz="1400">
              <a:latin typeface="Verdana" charset="0"/>
            </a:endParaRPr>
          </a:p>
          <a:p>
            <a:pPr algn="ctr">
              <a:defRPr/>
            </a:pPr>
            <a:r>
              <a:rPr lang="en-US" sz="1400">
                <a:latin typeface="Verdana" charset="0"/>
              </a:rPr>
              <a:t>ArrayExpress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6948264" y="1772816"/>
            <a:ext cx="2057400" cy="638175"/>
          </a:xfrm>
          <a:prstGeom prst="wedgeRectCallout">
            <a:avLst>
              <a:gd name="adj1" fmla="val -87479"/>
              <a:gd name="adj2" fmla="val -211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72000" tIns="72000" rIns="72000" bIns="72000" anchor="ctr"/>
          <a:lstStyle/>
          <a:p>
            <a:pPr algn="ctr">
              <a:defRPr/>
            </a:pPr>
            <a:r>
              <a:rPr lang="en-US" sz="1400" b="1">
                <a:latin typeface="Verdana" charset="0"/>
              </a:rPr>
              <a:t>Protein sequence</a:t>
            </a:r>
            <a:endParaRPr lang="en-US" sz="1400">
              <a:latin typeface="Verdana" charset="0"/>
            </a:endParaRPr>
          </a:p>
          <a:p>
            <a:pPr algn="ctr">
              <a:defRPr/>
            </a:pPr>
            <a:r>
              <a:rPr lang="en-US" sz="1400">
                <a:latin typeface="Verdana" charset="0"/>
              </a:rPr>
              <a:t>UniProt</a:t>
            </a: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1290464" y="2468811"/>
            <a:ext cx="2286000" cy="804862"/>
          </a:xfrm>
          <a:prstGeom prst="wedgeRectCallout">
            <a:avLst>
              <a:gd name="adj1" fmla="val 104500"/>
              <a:gd name="adj2" fmla="val -6903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tIns="72000" rIns="72000" bIns="72000" anchor="ctr">
            <a:spAutoFit/>
          </a:bodyPr>
          <a:lstStyle/>
          <a:p>
            <a:pPr algn="ctr">
              <a:defRPr/>
            </a:pPr>
            <a:r>
              <a:rPr lang="en-US" sz="1400" b="1" dirty="0">
                <a:latin typeface="Verdana" charset="0"/>
              </a:rPr>
              <a:t>Protein families, </a:t>
            </a:r>
          </a:p>
          <a:p>
            <a:pPr algn="ctr">
              <a:defRPr/>
            </a:pPr>
            <a:r>
              <a:rPr lang="en-US" sz="1400" b="1" dirty="0">
                <a:latin typeface="Verdana" charset="0"/>
              </a:rPr>
              <a:t>motifs and domains</a:t>
            </a:r>
            <a:endParaRPr lang="en-US" sz="1400" dirty="0">
              <a:latin typeface="Verdana" charset="0"/>
            </a:endParaRPr>
          </a:p>
          <a:p>
            <a:pPr algn="ctr">
              <a:defRPr/>
            </a:pPr>
            <a:r>
              <a:rPr lang="en-US" sz="1400" dirty="0" err="1" smtClean="0">
                <a:latin typeface="Verdana" charset="0"/>
              </a:rPr>
              <a:t>InterPro</a:t>
            </a:r>
            <a:r>
              <a:rPr lang="en-US" sz="1400" dirty="0" smtClean="0">
                <a:latin typeface="Verdana" charset="0"/>
              </a:rPr>
              <a:t> (11 databases)</a:t>
            </a:r>
            <a:endParaRPr lang="en-US" sz="1400" dirty="0">
              <a:latin typeface="Verdana" charset="0"/>
            </a:endParaRPr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7175076" y="2780928"/>
            <a:ext cx="1944216" cy="638175"/>
          </a:xfrm>
          <a:prstGeom prst="wedgeRectCallout">
            <a:avLst>
              <a:gd name="adj1" fmla="val -73602"/>
              <a:gd name="adj2" fmla="val -6902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72000" tIns="72000" rIns="72000" bIns="72000" anchor="ctr"/>
          <a:lstStyle/>
          <a:p>
            <a:pPr algn="ctr">
              <a:defRPr/>
            </a:pPr>
            <a:r>
              <a:rPr lang="en-US" sz="1400" b="1">
                <a:latin typeface="Verdana" charset="0"/>
              </a:rPr>
              <a:t>Protein structure</a:t>
            </a:r>
            <a:endParaRPr lang="en-US" sz="1400">
              <a:latin typeface="Verdana" charset="0"/>
            </a:endParaRPr>
          </a:p>
          <a:p>
            <a:pPr algn="ctr">
              <a:defRPr/>
            </a:pPr>
            <a:r>
              <a:rPr lang="en-US" sz="1400">
                <a:latin typeface="Verdana" charset="0"/>
              </a:rPr>
              <a:t>MSD</a:t>
            </a: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1866528" y="3550394"/>
            <a:ext cx="2286000" cy="587375"/>
          </a:xfrm>
          <a:prstGeom prst="wedgeRectCallout">
            <a:avLst>
              <a:gd name="adj1" fmla="val 106503"/>
              <a:gd name="adj2" fmla="val -1556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tIns="72000" rIns="72000" bIns="72000" anchor="ctr">
            <a:spAutoFit/>
          </a:bodyPr>
          <a:lstStyle/>
          <a:p>
            <a:pPr algn="ctr">
              <a:defRPr/>
            </a:pPr>
            <a:r>
              <a:rPr lang="en-US" sz="1400" b="1">
                <a:latin typeface="Verdana" charset="0"/>
              </a:rPr>
              <a:t>Protein interactions</a:t>
            </a:r>
            <a:endParaRPr lang="en-US" sz="1400">
              <a:latin typeface="Verdana" charset="0"/>
            </a:endParaRPr>
          </a:p>
          <a:p>
            <a:pPr algn="ctr">
              <a:defRPr/>
            </a:pPr>
            <a:r>
              <a:rPr lang="en-US" sz="1400">
                <a:latin typeface="Verdana" charset="0"/>
              </a:rPr>
              <a:t>IntAct</a:t>
            </a: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2771800" y="4437112"/>
            <a:ext cx="2057400" cy="609600"/>
          </a:xfrm>
          <a:prstGeom prst="wedgeRectCallout">
            <a:avLst>
              <a:gd name="adj1" fmla="val 87563"/>
              <a:gd name="adj2" fmla="val -17155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72000" tIns="72000" rIns="72000" bIns="72000" anchor="ctr"/>
          <a:lstStyle/>
          <a:p>
            <a:pPr algn="ctr">
              <a:defRPr/>
            </a:pPr>
            <a:r>
              <a:rPr lang="en-US" sz="1400" b="1">
                <a:latin typeface="Verdana" charset="0"/>
              </a:rPr>
              <a:t>Chemical entities</a:t>
            </a:r>
            <a:endParaRPr lang="en-US" sz="1400">
              <a:latin typeface="Verdana" charset="0"/>
            </a:endParaRPr>
          </a:p>
          <a:p>
            <a:pPr algn="ctr">
              <a:defRPr/>
            </a:pPr>
            <a:r>
              <a:rPr lang="en-US" sz="1400">
                <a:latin typeface="Verdana" charset="0"/>
              </a:rPr>
              <a:t>ChEBI</a:t>
            </a: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3707904" y="5301208"/>
            <a:ext cx="1524000" cy="587375"/>
          </a:xfrm>
          <a:prstGeom prst="wedgeRectCallout">
            <a:avLst>
              <a:gd name="adj1" fmla="val 129540"/>
              <a:gd name="adj2" fmla="val -2200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tIns="72000" rIns="72000" bIns="72000" anchor="ctr">
            <a:spAutoFit/>
          </a:bodyPr>
          <a:lstStyle/>
          <a:p>
            <a:pPr algn="ctr">
              <a:defRPr/>
            </a:pPr>
            <a:r>
              <a:rPr lang="en-US" sz="1400" b="1">
                <a:latin typeface="Verdana" charset="0"/>
              </a:rPr>
              <a:t>Pathways</a:t>
            </a:r>
            <a:endParaRPr lang="en-US" sz="1400">
              <a:latin typeface="Verdana" charset="0"/>
            </a:endParaRPr>
          </a:p>
          <a:p>
            <a:pPr algn="ctr">
              <a:defRPr/>
            </a:pPr>
            <a:r>
              <a:rPr lang="en-US" sz="1400">
                <a:latin typeface="Verdana" charset="0"/>
              </a:rPr>
              <a:t>Reactome</a:t>
            </a:r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auto">
          <a:xfrm>
            <a:off x="7596336" y="5229200"/>
            <a:ext cx="1295400" cy="587375"/>
          </a:xfrm>
          <a:prstGeom prst="wedgeRectCallout">
            <a:avLst>
              <a:gd name="adj1" fmla="val -81313"/>
              <a:gd name="adj2" fmla="val -3350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2000" tIns="72000" rIns="72000" bIns="72000" anchor="ctr">
            <a:spAutoFit/>
          </a:bodyPr>
          <a:lstStyle/>
          <a:p>
            <a:pPr algn="ctr">
              <a:defRPr/>
            </a:pPr>
            <a:r>
              <a:rPr lang="en-US" sz="1400" b="1" dirty="0">
                <a:latin typeface="Verdana" charset="0"/>
              </a:rPr>
              <a:t>Systems</a:t>
            </a:r>
            <a:endParaRPr lang="en-US" sz="1400" dirty="0">
              <a:latin typeface="Verdana" charset="0"/>
            </a:endParaRPr>
          </a:p>
          <a:p>
            <a:pPr algn="ctr">
              <a:defRPr/>
            </a:pPr>
            <a:r>
              <a:rPr lang="en-US" sz="1400" dirty="0" err="1">
                <a:latin typeface="Verdana" charset="0"/>
              </a:rPr>
              <a:t>BioModels</a:t>
            </a:r>
            <a:endParaRPr lang="en-US" sz="14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6600"/>
                </a:solidFill>
              </a:rPr>
              <a:t>ELIXIR - Hub and node model</a:t>
            </a:r>
            <a:br>
              <a:rPr lang="en-US" i="1" dirty="0" smtClean="0">
                <a:solidFill>
                  <a:srgbClr val="FF6600"/>
                </a:solidFill>
              </a:rPr>
            </a:br>
            <a:endParaRPr lang="en-US" i="1" dirty="0">
              <a:solidFill>
                <a:srgbClr val="FF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8EBF2-BD31-3C45-A6E9-FC75ECBA9662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1124744"/>
            <a:ext cx="4680520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79512" y="1291803"/>
            <a:ext cx="3744416" cy="5089525"/>
          </a:xfrm>
        </p:spPr>
        <p:txBody>
          <a:bodyPr/>
          <a:lstStyle/>
          <a:p>
            <a:r>
              <a:rPr lang="en-GB" dirty="0"/>
              <a:t>ELIXIR – </a:t>
            </a:r>
            <a:r>
              <a:rPr lang="en-GB" dirty="0" smtClean="0"/>
              <a:t> A </a:t>
            </a:r>
            <a:r>
              <a:rPr lang="en-GB" dirty="0"/>
              <a:t>distributed European infrastructure for life-science </a:t>
            </a:r>
            <a:r>
              <a:rPr lang="en-GB" dirty="0" smtClean="0"/>
              <a:t>information</a:t>
            </a:r>
          </a:p>
          <a:p>
            <a:endParaRPr lang="en-GB" sz="1400" dirty="0"/>
          </a:p>
          <a:p>
            <a:r>
              <a:rPr lang="en-US" dirty="0"/>
              <a:t>ELIXIR Nodes </a:t>
            </a:r>
            <a:r>
              <a:rPr lang="en-US" dirty="0" smtClean="0"/>
              <a:t>builds </a:t>
            </a:r>
            <a:r>
              <a:rPr lang="en-US" dirty="0"/>
              <a:t>on national strengths and </a:t>
            </a:r>
            <a:r>
              <a:rPr lang="en-US" dirty="0" smtClean="0"/>
              <a:t>priorities</a:t>
            </a:r>
          </a:p>
          <a:p>
            <a:endParaRPr lang="en-US" sz="1400" dirty="0"/>
          </a:p>
          <a:p>
            <a:r>
              <a:rPr lang="en-US" dirty="0" smtClean="0"/>
              <a:t>ELIXIR </a:t>
            </a:r>
            <a:r>
              <a:rPr lang="en-US" dirty="0"/>
              <a:t>Nodes build </a:t>
            </a:r>
            <a:r>
              <a:rPr lang="en-US" dirty="0" smtClean="0"/>
              <a:t>local bioinformatics capacity throughout Europe</a:t>
            </a:r>
          </a:p>
          <a:p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23012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39105" y="1268760"/>
            <a:ext cx="4752975" cy="1512887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000" b="1" dirty="0" smtClean="0">
                <a:solidFill>
                  <a:srgbClr val="FF6600"/>
                </a:solidFill>
                <a:latin typeface="Corbel" charset="0"/>
              </a:rPr>
              <a:t>ELIXIR Hub: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1800" dirty="0" err="1" smtClean="0">
                <a:latin typeface="Corbel" charset="0"/>
              </a:rPr>
              <a:t>Hinxton</a:t>
            </a:r>
            <a:r>
              <a:rPr lang="en-US" sz="1800" dirty="0" smtClean="0">
                <a:latin typeface="Corbel" charset="0"/>
              </a:rPr>
              <a:t>, UK</a:t>
            </a:r>
          </a:p>
          <a:p>
            <a:pPr marL="0" indent="0" eaLnBrk="1" hangingPunct="1">
              <a:buFontTx/>
              <a:buNone/>
              <a:defRPr/>
            </a:pPr>
            <a:endParaRPr lang="en-US" sz="2000" dirty="0" smtClean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eaLnBrk="1" hangingPunct="1">
              <a:buFontTx/>
              <a:buNone/>
              <a:defRPr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160726"/>
            <a:ext cx="4320480" cy="400110"/>
          </a:xfrm>
          <a:prstGeom prst="rect">
            <a:avLst/>
          </a:prstGeom>
          <a:noFill/>
        </p:spPr>
        <p:txBody>
          <a:bodyPr lIns="0" rIns="0" numCol="2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6600"/>
                </a:solidFill>
                <a:latin typeface="Corbel" charset="0"/>
              </a:rPr>
              <a:t>ELIXIR members: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539750" y="4869160"/>
            <a:ext cx="4105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6600"/>
                </a:solidFill>
                <a:latin typeface="Corbel" charset="0"/>
              </a:rPr>
              <a:t>ELIXIR </a:t>
            </a:r>
            <a:r>
              <a:rPr lang="en-US" sz="2000" b="1" dirty="0" smtClean="0">
                <a:solidFill>
                  <a:srgbClr val="FF6600"/>
                </a:solidFill>
                <a:latin typeface="Corbel" charset="0"/>
              </a:rPr>
              <a:t>observers</a:t>
            </a:r>
            <a:r>
              <a:rPr lang="en-US" sz="2000" b="1" dirty="0">
                <a:solidFill>
                  <a:srgbClr val="FF6600"/>
                </a:solidFill>
                <a:latin typeface="Corbel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105" y="2488828"/>
            <a:ext cx="3312368" cy="2308324"/>
          </a:xfrm>
          <a:prstGeom prst="rect">
            <a:avLst/>
          </a:prstGeom>
          <a:noFill/>
        </p:spPr>
        <p:txBody>
          <a:bodyPr lIns="0" rIns="0" numCol="2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Corbel" charset="0"/>
              </a:rPr>
              <a:t>Czech republic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Corbel" charset="0"/>
              </a:rPr>
              <a:t>Estonia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Corbel" charset="0"/>
              </a:rPr>
              <a:t>Denmark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Corbel" charset="0"/>
              </a:rPr>
              <a:t>Finland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Corbel" charset="0"/>
              </a:rPr>
              <a:t>Israel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Corbel" charset="0"/>
              </a:rPr>
              <a:t>Netherlands</a:t>
            </a:r>
          </a:p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Corbel" charset="0"/>
              </a:rPr>
              <a:t>Norway</a:t>
            </a:r>
          </a:p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Corbel" charset="0"/>
              </a:rPr>
              <a:t>Italy</a:t>
            </a:r>
          </a:p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Corbel" charset="0"/>
              </a:rPr>
              <a:t>Belgium</a:t>
            </a:r>
            <a:endParaRPr lang="en-US" sz="1600" dirty="0">
              <a:solidFill>
                <a:srgbClr val="000000"/>
              </a:solidFill>
              <a:latin typeface="Corbel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Corbel" charset="0"/>
              </a:rPr>
              <a:t>Portugal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Corbel" charset="0"/>
              </a:rPr>
              <a:t>Sweden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Corbel" charset="0"/>
              </a:rPr>
              <a:t>Switzerland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Corbel" charset="0"/>
              </a:rPr>
              <a:t>UK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Corbel" charset="0"/>
              </a:rPr>
              <a:t>EMBL-EBI</a:t>
            </a:r>
          </a:p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Corbel" charset="0"/>
              </a:rPr>
              <a:t>France</a:t>
            </a:r>
          </a:p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Corbel" charset="0"/>
              </a:rPr>
              <a:t>Spain</a:t>
            </a:r>
            <a:endParaRPr lang="en-US" sz="1600" dirty="0">
              <a:solidFill>
                <a:srgbClr val="000000"/>
              </a:solidFill>
              <a:latin typeface="Corbe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5173398"/>
            <a:ext cx="2232248" cy="830997"/>
          </a:xfrm>
          <a:prstGeom prst="rect">
            <a:avLst/>
          </a:prstGeom>
        </p:spPr>
        <p:txBody>
          <a:bodyPr lIns="0" rIns="0" numCol="2">
            <a:spAutoFit/>
          </a:bodyPr>
          <a:lstStyle/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Corbel" charset="0"/>
              </a:rPr>
              <a:t>Greece</a:t>
            </a:r>
            <a:endParaRPr lang="en-US" sz="1600" dirty="0">
              <a:solidFill>
                <a:srgbClr val="000000"/>
              </a:solidFill>
              <a:latin typeface="Corbel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Corbel" charset="0"/>
              </a:rPr>
              <a:t>Slovenia</a:t>
            </a:r>
          </a:p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  <a:latin typeface="Corbel" charset="0"/>
              </a:rPr>
              <a:t>Ireland</a:t>
            </a:r>
            <a:endParaRPr lang="en-US" sz="1600" dirty="0">
              <a:solidFill>
                <a:srgbClr val="000000"/>
              </a:solidFill>
              <a:latin typeface="Corbel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762000"/>
          </a:xfrm>
        </p:spPr>
        <p:txBody>
          <a:bodyPr/>
          <a:lstStyle/>
          <a:p>
            <a:r>
              <a:rPr lang="en-US" i="1" dirty="0" smtClean="0">
                <a:solidFill>
                  <a:srgbClr val="FF6600"/>
                </a:solidFill>
              </a:rPr>
              <a:t>ELIXIR </a:t>
            </a:r>
            <a:br>
              <a:rPr lang="en-US" i="1" dirty="0" smtClean="0">
                <a:solidFill>
                  <a:srgbClr val="FF6600"/>
                </a:solidFill>
              </a:rPr>
            </a:br>
            <a:endParaRPr lang="en-US" i="1" dirty="0">
              <a:solidFill>
                <a:srgbClr val="FF6600"/>
              </a:solidFill>
            </a:endParaRPr>
          </a:p>
        </p:txBody>
      </p:sp>
      <p:pic>
        <p:nvPicPr>
          <p:cNvPr id="13" name="Picture 26" descr="map-membe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08720"/>
            <a:ext cx="5436096" cy="490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24076" y="2924944"/>
            <a:ext cx="5052380" cy="936104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r>
              <a:rPr lang="en-US" sz="1800" dirty="0" smtClean="0"/>
              <a:t>•    ~</a:t>
            </a:r>
            <a:r>
              <a:rPr lang="en-US" sz="1800" dirty="0"/>
              <a:t>3 million life science researchers in Europe </a:t>
            </a:r>
          </a:p>
          <a:p>
            <a:r>
              <a:rPr lang="en-US" sz="1800" dirty="0" smtClean="0"/>
              <a:t>•    &gt;</a:t>
            </a:r>
            <a:r>
              <a:rPr lang="en-US" sz="1800" dirty="0"/>
              <a:t>9 million web hits a day at EMBL-EBI alone </a:t>
            </a:r>
          </a:p>
          <a:p>
            <a:r>
              <a:rPr lang="en-US" sz="1800" dirty="0" smtClean="0"/>
              <a:t>•    1 </a:t>
            </a:r>
            <a:r>
              <a:rPr lang="en-US" sz="1800" dirty="0"/>
              <a:t>million unique users per year </a:t>
            </a:r>
          </a:p>
        </p:txBody>
      </p:sp>
    </p:spTree>
    <p:extLst>
      <p:ext uri="{BB962C8B-B14F-4D97-AF65-F5344CB8AC3E}">
        <p14:creationId xmlns:p14="http://schemas.microsoft.com/office/powerpoint/2010/main" val="89746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ELIXIR Norway</a:t>
            </a:r>
            <a:endParaRPr lang="en-N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991" y="1166813"/>
            <a:ext cx="2707119" cy="2056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9189" y="2075935"/>
            <a:ext cx="3113903" cy="314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http://www.helse-sorost.no/SiteCollectionImages/HelseSorOst_stor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991" y="4619470"/>
            <a:ext cx="2238375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ForskningsrådetLogoA1.jpg"/>
          <p:cNvPicPr>
            <a:picLocks noChangeAspect="1"/>
          </p:cNvPicPr>
          <p:nvPr/>
        </p:nvPicPr>
        <p:blipFill>
          <a:blip r:embed="rId6"/>
          <a:srcRect t="3184" r="12679" b="8386"/>
          <a:stretch>
            <a:fillRect/>
          </a:stretch>
        </p:blipFill>
        <p:spPr>
          <a:xfrm>
            <a:off x="1042510" y="5308602"/>
            <a:ext cx="1879600" cy="525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32718" y="3036331"/>
            <a:ext cx="2742189" cy="28219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9888" y="1"/>
            <a:ext cx="2728371" cy="2927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53174" y="1"/>
            <a:ext cx="5957147" cy="2659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8" name="Picture 8" descr="http://core.rr-research.no/files/imagemanagermodule/@random44ec22cd3a7be/Stale_lite4eba9c0cf02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665" y="1689704"/>
            <a:ext cx="859635" cy="991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70" name="Picture 10" descr="http://core.rr-research.no/files/imagemanagermodule/@random44ec22cd3a7be/Clara_Cecilie_Gunth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109" y="4812831"/>
            <a:ext cx="723900" cy="93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72" name="Picture 12" descr="http://core.rr-research.no/files/imagemanagermodule/@random44ec22cd3a7be/Marit_Hold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200" y="3675458"/>
            <a:ext cx="800100" cy="1028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Nyt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466" y="166017"/>
            <a:ext cx="923411" cy="1275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268698" y="3678448"/>
            <a:ext cx="1594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smtClean="0">
                <a:solidFill>
                  <a:srgbClr val="284834"/>
                </a:solidFill>
              </a:rPr>
              <a:t>Marit Holden</a:t>
            </a:r>
            <a:r>
              <a:rPr lang="en-NZ" sz="1600" dirty="0" smtClean="0">
                <a:solidFill>
                  <a:srgbClr val="284834"/>
                </a:solidFill>
              </a:rPr>
              <a:t>, </a:t>
            </a:r>
          </a:p>
          <a:p>
            <a:r>
              <a:rPr lang="en-NZ" sz="1600" dirty="0" smtClean="0">
                <a:solidFill>
                  <a:srgbClr val="284834"/>
                </a:solidFill>
              </a:rPr>
              <a:t>Statistical genomics</a:t>
            </a:r>
            <a:endParaRPr lang="en-NZ" sz="1600" dirty="0">
              <a:solidFill>
                <a:srgbClr val="28483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3399" y="4770298"/>
            <a:ext cx="15235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smtClean="0">
                <a:solidFill>
                  <a:srgbClr val="284834"/>
                </a:solidFill>
              </a:rPr>
              <a:t>Clara-Cecilie Günther</a:t>
            </a:r>
            <a:endParaRPr lang="en-NZ" sz="1600" dirty="0">
              <a:solidFill>
                <a:srgbClr val="284834"/>
              </a:solidFill>
            </a:endParaRPr>
          </a:p>
          <a:p>
            <a:r>
              <a:rPr lang="en-NZ" sz="1600" dirty="0" smtClean="0">
                <a:solidFill>
                  <a:srgbClr val="284834"/>
                </a:solidFill>
              </a:rPr>
              <a:t>Statistical </a:t>
            </a:r>
          </a:p>
          <a:p>
            <a:r>
              <a:rPr lang="en-NZ" sz="1600" dirty="0" smtClean="0">
                <a:solidFill>
                  <a:srgbClr val="284834"/>
                </a:solidFill>
              </a:rPr>
              <a:t>genomics</a:t>
            </a:r>
            <a:endParaRPr lang="en-NZ" sz="1600" dirty="0">
              <a:solidFill>
                <a:srgbClr val="28483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9347" y="663585"/>
            <a:ext cx="1620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smtClean="0">
                <a:solidFill>
                  <a:srgbClr val="284834"/>
                </a:solidFill>
              </a:rPr>
              <a:t>Eivind Hovig</a:t>
            </a:r>
          </a:p>
          <a:p>
            <a:r>
              <a:rPr lang="en-NZ" sz="1600" dirty="0" smtClean="0">
                <a:solidFill>
                  <a:srgbClr val="284834"/>
                </a:solidFill>
              </a:rPr>
              <a:t>Scientific leader</a:t>
            </a:r>
            <a:endParaRPr lang="en-NZ" sz="1600" dirty="0">
              <a:solidFill>
                <a:srgbClr val="28483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6283" y="1918436"/>
            <a:ext cx="1490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err="1" smtClean="0">
                <a:solidFill>
                  <a:srgbClr val="284834"/>
                </a:solidFill>
              </a:rPr>
              <a:t>Ståle</a:t>
            </a:r>
            <a:r>
              <a:rPr lang="en-NZ" sz="1600" b="1" dirty="0" smtClean="0">
                <a:solidFill>
                  <a:srgbClr val="284834"/>
                </a:solidFill>
              </a:rPr>
              <a:t> </a:t>
            </a:r>
            <a:r>
              <a:rPr lang="en-NZ" sz="1600" b="1" dirty="0" err="1" smtClean="0">
                <a:solidFill>
                  <a:srgbClr val="284834"/>
                </a:solidFill>
              </a:rPr>
              <a:t>Nygård</a:t>
            </a:r>
            <a:endParaRPr lang="en-NZ" sz="1600" b="1" dirty="0" smtClean="0">
              <a:solidFill>
                <a:srgbClr val="284834"/>
              </a:solidFill>
            </a:endParaRPr>
          </a:p>
          <a:p>
            <a:r>
              <a:rPr lang="en-NZ" sz="1600" dirty="0" smtClean="0">
                <a:solidFill>
                  <a:srgbClr val="284834"/>
                </a:solidFill>
              </a:rPr>
              <a:t>Service leader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95326" y="346082"/>
            <a:ext cx="198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284834"/>
                </a:solidFill>
              </a:rPr>
              <a:t>Sumana Kalyanasundaram</a:t>
            </a:r>
            <a:r>
              <a:rPr lang="en-NZ" dirty="0" smtClean="0">
                <a:solidFill>
                  <a:srgbClr val="284834"/>
                </a:solidFill>
              </a:rPr>
              <a:t>HTS analysis, general “omics”</a:t>
            </a:r>
            <a:endParaRPr lang="en-NZ" dirty="0">
              <a:solidFill>
                <a:srgbClr val="284834"/>
              </a:solidFill>
            </a:endParaRPr>
          </a:p>
        </p:txBody>
      </p:sp>
      <p:sp>
        <p:nvSpPr>
          <p:cNvPr id="45058" name="AutoShape 2" descr="data:image/jpeg;base64,/9j/4AAQSkZJRgABAQAAAQABAAD/2wCEAAkGBhQSERUUEhIWFBUVFxcUFRcTFxYdFBYXGhgYFBcUFRgXHSYeGB0jGhcYHy8gIycpLCwsFR4xNTAqNSYuLCkBCQoKDAwMDQ0MDSkYFBgpKSkpKSkpKSkpKSkpKSkpKSkpKSkpKSkpKSkpKSkpKSkpKSkpKSkpKSkpKSkpKSkpKf/AABEIARQAtwMBIgACEQEDEQH/xAAcAAEAAQUBAQAAAAAAAAAAAAAABQIDBAYHAQj/xABIEAACAQICBgcDBQ0IAwEAAAAAAQIDEQQhBRIxQVFhBgcTcYGR8AgioTJCwdHhFBUlUmJygoOSk6KxsiMzQ6OzwsPxJFR0Fv/EABUBAQEAAAAAAAAAAAAAAAAAAAAB/8QAFBEBAAAAAAAAAAAAAAAAAAAAAP/aAAwDAQACEQMRAD8A7iAAAAAAAAAAAAAAAAAAAAAAAAAAAAAAAAAAAAAAAAAAAAAAAAAAAAAAAAAAAAAAAAAAAAAAAAAUVaqjFyk0oxTbb2JLNt+AGHpzTtHB0ZVsRUVOnG127ttvJRilnJvgjj3SHruxFZuGBhGhTzXaVEpVnwcYv3IeOvt3GidYPT+ppPFOV3GhBtUKe5R2dpL8uSzfBO27PG0UroDNr6QxNSTnUxWIlO99Z1qu3bklJKPcskXMJ070jhHeljKrV03GtJ1YO261S7Sf5LXeXZU8vXgRukaHu7PWYHZegPXXQxrhRxSWHxEmoxzfY1ZPdCT+Q29kZPO6SbbOlnxbGn71t2w+gupnp5PExlg8TNyq0oqdKcvlVKStFqT+dKDaz2tSV7tNsOoAAAAAAAAAAAAAAAAAAAAABpnXBpN0ND4prbOMaKvwqSjTl/A5G5nMPaFxTjoqEUsqmJpwfJKFSplzvBfED5zpPM2XRGKV0nvNZi7E5oN60rAba8O2sv5kRpSrGELyf2klCvq5LyNb6TtN2v8AH16QEPHEJzubf0M0pLDaRwdWDsnVhTltzp1WqU07cpX74rgaPThmTGExeq6Tb+RUhLbsSmntA+xQAAAAAAAAAAAAAAAAAAAAA5n7QdRLRUU9+IpJfszefDJM6Yc76+abeh6jSyjVouXJa9r8s2vMD5nirsk8FGzuiJhMk8JV915gTP32SV38N2wweksP7bvhB+d2YThJ31VdvdxMnpPWfbx1l/hUk+TSs/imBGKnmZdOnrWjs1nGF9yu1G77rmL2lzLoZyppbXOHnrID7Kpxskm72SV+PMqAAAAAAAAAAAAAAAAAAAAAY2kdHwr0qlGrHWp1ISpzXGMlZ57sntMkAfFenNFywuJrUJ5yo1J027W1tWTjrJcGlfxKMFUz2m6deWjXS0xWk9laNKqrblqKm/4oN+JpWFw93e4Gx6Gj73O2Rh9LI5pvb9fq/iZGBnqK+TysYWmq3aZuytwuBD0pGzdCsC62kcFTSTviKTf5sJKpP+GLNYXI6V1F6NVTS0JNX7GjVrLv92kn/mMD6VAAAAAAAAAAAAAAAAAAAAAACD0103wWEusRi6UJJXcNZOrblTjeT8gOLe0hRisdh5fOeHs+6NSTj/UzmWj43JfrE6YffLHVK9tWCSp0U9qpxvqt8225Nbta24wNE0wM6furZfuInSFyVxSI/FRyYEZTeZ2D2eK0Vj68X8qWHvHujUjrf1I46bB0S6TTwOKpYmn7zpvOLdlODWrODfNPbZ2aTtkB9hA5vonr60dVX9r2uHe/tKblHwlS1su9I3bRPSXC4pP7mxNKtbaqc4ya/OSd14gSQLdXExj8qUY/nNL+ZbpaRpSdo1YSfCMot+SYGQAAAAAAAAAABofWN1p09HLsaUVVxUo3UHfUpp7J1Ws+ais3xSzJ3pz0rjo7BVMTJazjaNOH49SWUY9298ovafK0sVVr1Z1as3OpUk5zlLa5Pfls4JLJKyA2fG9Y+k60nKeOqwzdo0dWEVySirtLm2y9hOnOk0rrSFZp/jOEv6osgXo7Xg880r5/z+1ZdxaweLtdSVmnZ9/r+YGz6R6Q47FR1a+NrTjs1YyUIv8AOVJR1vG5AvQ6WSVu5WMijiy7LEga1pTRLg9aOy+a3rmuRm6EpXRn16tzHpVNV3jlZ8gKsbTz2Zf9fWYGJg9V9xlvHNt5R5XTtyyuY9RuW23OysgIONJydkZscC0refr1tM2nTW7LuMiKAxKWFL6wMXtV+9F5srTyCLS0dD8WPkhLR8N0Y96S80e1q31fQY1fFyWzi1H6/XBBXSOgPWvVwdSFDG1JVcNJ2VSbcqtBvY9Zu86fFPNLY7Kx3yE00mndPNNbGuKPiyM3duTu3tPoLqF6SSrYWphqknJ4Zx7Nyd2qM76sLvdGUZJcE4rcB1IAAAAAAAHH/aRxNsLhIX+VWlO3HVg1fw1/icf0XTVkdQ9pV3lgFvtiX59h9TOaaKjkvXr7QiRhltW/J8Pqfp2IrSCSmnx+PB+uHInIRy9fEgekNHVUZZpp5W2PeFewnYv9v6+gsauStstdFDYRflU2FEmUJlXr163BVtLPyPRbM8bA9iXFO5ZbK4gXYzKXUyPLluc8r8ALc53du4yK0MlGGTtny5L6+/giIp1Naqs95NTta1tvPN71TXC9rye5X4sCHnCzvu28rbE+5527jfepbTLoaVpRv7teM6EvFdpB8/egl+mzT8WllvcrzvxWx1Gty+bFcM955obSLw+IpV0rujUp1rb3qSU2l3pNeIH2SCmlUUoqSd00mnxTzTKgAAAAADgPtBYvX0hh6O6nQ1/GpUkmrd1OPmahgcNl4Imes/EuvprE53VN06MeSjTi2v25SLNKkopAW5RsQHSWpaFr7X9pPVqq2fD6uO41rpLP5PeBVoyetTSvn69eJXVhmYuhJ5eZJYiN755AYOrw9eRcs9p7FFco+QFhK/I8m8/W89uUx58vrIEsvXiXYFDXrwMhQyKLbWV/XxMHF18mZuKmkiGxVQD3R394vHwy2s2R4K6u9mzVfzr7m+GSb8uKeq0Kzi7r1vNwp4m8Y24bH3ARGJpOzvm5O8nvk9y7lsSMFOzJvFQ1vo4c2RtXDXV0EfSPUz0gWJ0XTg37+G/8eS/Jil2T/duKvxTN6Pm3qU6U/cukFSm7U8UlRlfYqibdFvxcofrD6SCgAAAAD5YVb7oxmIrXv2lerO/KVSTWfC1vBIq0rjFBte+uDTSTvbPVcv6luMDQMtWHBpWa35bmZOKlrbdgGItIqaabu4+D7/tIfTWeq/XD6H43JJ6EpPZdPk2VR6OU+LYEVonEKKzaWd/gTbqJrKS819ZYl0Zhx9d5Zl0ZW5v1yAuuFjyqY3/5t8Wew6N8WBbdaKecksuJR98YLi89xIU+j8N92ZVPRtOPzUvpAhXpF/NpvxPFjqr2QVuaf1mwRoR3JK3L4lyEVwA1mpTrSWcfht3mBUoSW1G41q8ErylZDDSpStb3r7pJLx27QNKaJ3ROJvBJvZ/Iz8RoKEm9VW32f0EMqPZzcdt+GbVr7kvACUXvXb92Ltrb3b5tJfSl8pt87+V5q6TuvyY+9Nvfe2SazSjey3s9o0pzatCUYq9m7Lbld3zvbfb7ciOEUFe7jJ7XB2+Kz2BETVpOMrq8He6tlKLWad9zW2/I+rOg/SH7uwFDEZa04WqJbFUi9SorcNaLtysfL2LzXrM7D7O+lNbD4rDu/wDZ1YVVfZarFxsuGdJv9LmFddAAAAAfKuNw/ZYrFU3lqYitHyqSS+Fn4lupsZsHWlgPufTFfZq14068f0o9nL+OnJ+JCZNAYlP4F5T9bi86fJeXMsTXD4AV9ue/dL8ixrFt1El4bCDL7Y91zBeIYhxb9c/W8DMdT19pT2ivwMDFaVpw/KlwX0sisVpuctnurlt8yidr4+MF7zS5Lbu2EXiNP/iK3f8AURdHDyqSyz4t7F3ktQ0HD50nf4ARNfFOTuyS0fo9tXVRZcFe3k8iQpYCjHYr95kdtFfJSXgBXLBqy1nKXJtpcLNbPMRrRhlGKj3IxpV77WWpSAypY18SxPEXWfr19BZed/Vil0r/AGgVRnc6T7PeL1cbiqX49GM/2J6v/Ic4hTsb11Ev8Lzt/wCrUv8AvKIH0KAAAAA5H7Qegm8PRxsFnQk6dS1v7uo1qyfdNJfrDkmGxCmlY+r9I6PhXpTpVYqVOpFwnF74yVmss13o+d+lXUjj8LOTwaeKoNtx1XFVYrcpwbWs+cdtr2WwDVcXphRyy+lkbV6QN7EZdboDpJ3k9H4p/qKjfklcgKtJxk4yTjKLcWpKzTWTTT2NMDN++Lbz8Dyek3uMG54BmffKXG/eW62OlLfkzHAAvYfD6z5eF/C5ZKlICYozjH3UrPy/7L7xHMge1fEds+IE3LEc0yy8bbavXiRPaM9dR8QJP74Hqxvr16zIrtGeawE1HFp77l6niIrevXIgNdnvasCXraQV8mdK9nPCueNxVd/Moqny/tJqX/Ecfbbatm3uX8j6g6mehMtH4G9aOrXxDVSore9CKVqdOXNJttbnNoDfwAAAAAAAD5R64tCfc2l8QkrRqtYiPPtFrSf7zX8j6uOEe0poq1TCYhR+VGpRlL81qcE/26nkBxMArhC4FAMpYNl+ngAI9RL1PCNkjHBpeFi/Sgl3gQ0sJJbi3KDW0n28/Vu8x8bTjZ5eW0CGB6zwCunG7OmdUHV5htI1MR9067jSjSaUZavvTc9rS4QOZ0dp9CezthEsNiqls5VoU78oU1JK/wCsfmBNU+ofRS20aku+tU+hozsJ1OaJp3tgou/486svLWm0vA3QAavobqy0bhKva0MJCNRO6lJzm4vjBVJNQee1WNoAAAAAAAAAAHLvaIwLnouE1/hYiEn+bKM4ZfpSidRNC68YX0LiOUqL/wA6mvpA+WTKwSzMUvYaVmBO0oqwkuXEpw87ornfMgtt3/n6+J4kJMRYFRgaQnYzW/SI7SDKMEAAXKO0+jvZ5X4Pr/8A1z/0aB840dp9G+zzL8H11wxUvjSov6wOpAAAAAAAAAAAAABofXjL8C4nnKj/AK1Nm+HOuvuqloeab+VVpRXP3ta3lFvwA+YSqErMpPUwJfBVLmZURC4evZomKb90C03lzzEfXfmeTiISvs2fG4FUiMxzJB+uBGYx5gY4AArpbT6A9nTF3o4ynvjUp1PCcHG9/wBW/I+fobTtfs54xLEYunfOVKlNK+bUJTi3bl2i80B3YAAAAAAAAAAAAAOS+0hWto/Dx44lS/ZpVF/uOtHEvaXxFoYKHGVeXkqS/wBwHCQD1Ae7CbwFW8bMiVT2GZg5NAZ04lmCtfMzFZ/AsNAUziQ+KleTJPETy7iHk8wPAAB6jpXUTpHs9L04v/GpVaXjZVs/3RzQ2PoDpHsNI4SpeyjiKaf5spKEv4ZMD7AAAAAAAeM9AAAAAABwv2mduA7sR/wAAcQLlFZgAZSe3kZFH6F8bgBGbh8y1Ul68gAMLFPMj5ABXgAAFylK2zdmu/iAB9sYGq5UoSe2UIyfe0my+AAAAHgAA//Z"/>
          <p:cNvSpPr>
            <a:spLocks noChangeAspect="1" noChangeArrowheads="1"/>
          </p:cNvSpPr>
          <p:nvPr/>
        </p:nvSpPr>
        <p:spPr bwMode="auto">
          <a:xfrm>
            <a:off x="63500" y="-1524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45060" name="AutoShape 4" descr="data:image/jpeg;base64,/9j/4AAQSkZJRgABAQAAAQABAAD/2wCEAAkGBhQSERUUEhIWFBUVFxcUFRcTFxYdFBYXGhgYFBcUFRgXHSYeGB0jGhcYHy8gIycpLCwsFR4xNTAqNSYuLCkBCQoKDAwMDQ0MDSkYFBgpKSkpKSkpKSkpKSkpKSkpKSkpKSkpKSkpKSkpKSkpKSkpKSkpKSkpKSkpKSkpKSkpKf/AABEIARQAtwMBIgACEQEDEQH/xAAcAAEAAQUBAQAAAAAAAAAAAAAABQIDBAYHAQj/xABIEAACAQICBgcDBQ0IAwEAAAAAAQIDEQQhBRIxQVFhBgcTcYGR8AgioTJCwdHhFBUlUmJygoOSk6KxsiMzQ6OzwsPxJFR0Fv/EABUBAQEAAAAAAAAAAAAAAAAAAAAB/8QAFBEBAAAAAAAAAAAAAAAAAAAAAP/aAAwDAQACEQMRAD8A7iAAAAAAAAAAAAAAAAAAAAAAAAAAAAAAAAAAAAAAAAAAAAAAAAAAAAAAAAAAAAAAAAAAAAAAAAAUVaqjFyk0oxTbb2JLNt+AGHpzTtHB0ZVsRUVOnG127ttvJRilnJvgjj3SHruxFZuGBhGhTzXaVEpVnwcYv3IeOvt3GidYPT+ppPFOV3GhBtUKe5R2dpL8uSzfBO27PG0UroDNr6QxNSTnUxWIlO99Z1qu3bklJKPcskXMJ070jhHeljKrV03GtJ1YO261S7Sf5LXeXZU8vXgRukaHu7PWYHZegPXXQxrhRxSWHxEmoxzfY1ZPdCT+Q29kZPO6SbbOlnxbGn71t2w+gupnp5PExlg8TNyq0oqdKcvlVKStFqT+dKDaz2tSV7tNsOoAAAAAAAAAAAAAAAAAAAAABpnXBpN0ND4prbOMaKvwqSjTl/A5G5nMPaFxTjoqEUsqmJpwfJKFSplzvBfED5zpPM2XRGKV0nvNZi7E5oN60rAba8O2sv5kRpSrGELyf2klCvq5LyNb6TtN2v8AH16QEPHEJzubf0M0pLDaRwdWDsnVhTltzp1WqU07cpX74rgaPThmTGExeq6Tb+RUhLbsSmntA+xQAAAAAAAAAAAAAAAAAAAAA5n7QdRLRUU9+IpJfszefDJM6Yc76+abeh6jSyjVouXJa9r8s2vMD5nirsk8FGzuiJhMk8JV915gTP32SV38N2wweksP7bvhB+d2YThJ31VdvdxMnpPWfbx1l/hUk+TSs/imBGKnmZdOnrWjs1nGF9yu1G77rmL2lzLoZyppbXOHnrID7Kpxskm72SV+PMqAAAAAAAAAAAAAAAAAAAAAY2kdHwr0qlGrHWp1ISpzXGMlZ57sntMkAfFenNFywuJrUJ5yo1J027W1tWTjrJcGlfxKMFUz2m6deWjXS0xWk9laNKqrblqKm/4oN+JpWFw93e4Gx6Gj73O2Rh9LI5pvb9fq/iZGBnqK+TysYWmq3aZuytwuBD0pGzdCsC62kcFTSTviKTf5sJKpP+GLNYXI6V1F6NVTS0JNX7GjVrLv92kn/mMD6VAAAAAAAAAAAAAAAAAAAAAACD0103wWEusRi6UJJXcNZOrblTjeT8gOLe0hRisdh5fOeHs+6NSTj/UzmWj43JfrE6YffLHVK9tWCSp0U9qpxvqt8225Nbta24wNE0wM6furZfuInSFyVxSI/FRyYEZTeZ2D2eK0Vj68X8qWHvHujUjrf1I46bB0S6TTwOKpYmn7zpvOLdlODWrODfNPbZ2aTtkB9hA5vonr60dVX9r2uHe/tKblHwlS1su9I3bRPSXC4pP7mxNKtbaqc4ya/OSd14gSQLdXExj8qUY/nNL+ZbpaRpSdo1YSfCMot+SYGQAAAAAAAAAABofWN1p09HLsaUVVxUo3UHfUpp7J1Ws+ais3xSzJ3pz0rjo7BVMTJazjaNOH49SWUY9298ovafK0sVVr1Z1as3OpUk5zlLa5Pfls4JLJKyA2fG9Y+k60nKeOqwzdo0dWEVySirtLm2y9hOnOk0rrSFZp/jOEv6osgXo7Xg880r5/z+1ZdxaweLtdSVmnZ9/r+YGz6R6Q47FR1a+NrTjs1YyUIv8AOVJR1vG5AvQ6WSVu5WMijiy7LEga1pTRLg9aOy+a3rmuRm6EpXRn16tzHpVNV3jlZ8gKsbTz2Zf9fWYGJg9V9xlvHNt5R5XTtyyuY9RuW23OysgIONJydkZscC0refr1tM2nTW7LuMiKAxKWFL6wMXtV+9F5srTyCLS0dD8WPkhLR8N0Y96S80e1q31fQY1fFyWzi1H6/XBBXSOgPWvVwdSFDG1JVcNJ2VSbcqtBvY9Zu86fFPNLY7Kx3yE00mndPNNbGuKPiyM3duTu3tPoLqF6SSrYWphqknJ4Zx7Nyd2qM76sLvdGUZJcE4rcB1IAAAAAAAHH/aRxNsLhIX+VWlO3HVg1fw1/icf0XTVkdQ9pV3lgFvtiX59h9TOaaKjkvXr7QiRhltW/J8Pqfp2IrSCSmnx+PB+uHInIRy9fEgekNHVUZZpp5W2PeFewnYv9v6+gsauStstdFDYRflU2FEmUJlXr163BVtLPyPRbM8bA9iXFO5ZbK4gXYzKXUyPLluc8r8ALc53du4yK0MlGGTtny5L6+/giIp1Naqs95NTta1tvPN71TXC9rye5X4sCHnCzvu28rbE+5527jfepbTLoaVpRv7teM6EvFdpB8/egl+mzT8WllvcrzvxWx1Gty+bFcM955obSLw+IpV0rujUp1rb3qSU2l3pNeIH2SCmlUUoqSd00mnxTzTKgAAAAADgPtBYvX0hh6O6nQ1/GpUkmrd1OPmahgcNl4Imes/EuvprE53VN06MeSjTi2v25SLNKkopAW5RsQHSWpaFr7X9pPVqq2fD6uO41rpLP5PeBVoyetTSvn69eJXVhmYuhJ5eZJYiN755AYOrw9eRcs9p7FFco+QFhK/I8m8/W89uUx58vrIEsvXiXYFDXrwMhQyKLbWV/XxMHF18mZuKmkiGxVQD3R394vHwy2s2R4K6u9mzVfzr7m+GSb8uKeq0Kzi7r1vNwp4m8Y24bH3ARGJpOzvm5O8nvk9y7lsSMFOzJvFQ1vo4c2RtXDXV0EfSPUz0gWJ0XTg37+G/8eS/Jil2T/duKvxTN6Pm3qU6U/cukFSm7U8UlRlfYqibdFvxcofrD6SCgAAAAD5YVb7oxmIrXv2lerO/KVSTWfC1vBIq0rjFBte+uDTSTvbPVcv6luMDQMtWHBpWa35bmZOKlrbdgGItIqaabu4+D7/tIfTWeq/XD6H43JJ6EpPZdPk2VR6OU+LYEVonEKKzaWd/gTbqJrKS819ZYl0Zhx9d5Zl0ZW5v1yAuuFjyqY3/5t8Wew6N8WBbdaKecksuJR98YLi89xIU+j8N92ZVPRtOPzUvpAhXpF/NpvxPFjqr2QVuaf1mwRoR3JK3L4lyEVwA1mpTrSWcfht3mBUoSW1G41q8ErylZDDSpStb3r7pJLx27QNKaJ3ROJvBJvZ/Iz8RoKEm9VW32f0EMqPZzcdt+GbVr7kvACUXvXb92Ltrb3b5tJfSl8pt87+V5q6TuvyY+9Nvfe2SazSjey3s9o0pzatCUYq9m7Lbld3zvbfb7ciOEUFe7jJ7XB2+Kz2BETVpOMrq8He6tlKLWad9zW2/I+rOg/SH7uwFDEZa04WqJbFUi9SorcNaLtysfL2LzXrM7D7O+lNbD4rDu/wDZ1YVVfZarFxsuGdJv9LmFddAAAAAfKuNw/ZYrFU3lqYitHyqSS+Fn4lupsZsHWlgPufTFfZq14068f0o9nL+OnJ+JCZNAYlP4F5T9bi86fJeXMsTXD4AV9ue/dL8ixrFt1El4bCDL7Y91zBeIYhxb9c/W8DMdT19pT2ivwMDFaVpw/KlwX0sisVpuctnurlt8yidr4+MF7zS5Lbu2EXiNP/iK3f8AURdHDyqSyz4t7F3ktQ0HD50nf4ARNfFOTuyS0fo9tXVRZcFe3k8iQpYCjHYr95kdtFfJSXgBXLBqy1nKXJtpcLNbPMRrRhlGKj3IxpV77WWpSAypY18SxPEXWfr19BZed/Vil0r/AGgVRnc6T7PeL1cbiqX49GM/2J6v/Ic4hTsb11Ev8Lzt/wCrUv8AvKIH0KAAAAA5H7Qegm8PRxsFnQk6dS1v7uo1qyfdNJfrDkmGxCmlY+r9I6PhXpTpVYqVOpFwnF74yVmss13o+d+lXUjj8LOTwaeKoNtx1XFVYrcpwbWs+cdtr2WwDVcXphRyy+lkbV6QN7EZdboDpJ3k9H4p/qKjfklcgKtJxk4yTjKLcWpKzTWTTT2NMDN++Lbz8Dyek3uMG54BmffKXG/eW62OlLfkzHAAvYfD6z5eF/C5ZKlICYozjH3UrPy/7L7xHMge1fEds+IE3LEc0yy8bbavXiRPaM9dR8QJP74Hqxvr16zIrtGeawE1HFp77l6niIrevXIgNdnvasCXraQV8mdK9nPCueNxVd/Moqny/tJqX/Ecfbbatm3uX8j6g6mehMtH4G9aOrXxDVSore9CKVqdOXNJttbnNoDfwAAAAAAAD5R64tCfc2l8QkrRqtYiPPtFrSf7zX8j6uOEe0poq1TCYhR+VGpRlL81qcE/26nkBxMArhC4FAMpYNl+ngAI9RL1PCNkjHBpeFi/Sgl3gQ0sJJbi3KDW0n28/Vu8x8bTjZ5eW0CGB6zwCunG7OmdUHV5htI1MR9067jSjSaUZavvTc9rS4QOZ0dp9CezthEsNiqls5VoU78oU1JK/wCsfmBNU+ofRS20aku+tU+hozsJ1OaJp3tgou/486svLWm0vA3QAavobqy0bhKva0MJCNRO6lJzm4vjBVJNQee1WNoAAAAAAAAAAHLvaIwLnouE1/hYiEn+bKM4ZfpSidRNC68YX0LiOUqL/wA6mvpA+WTKwSzMUvYaVmBO0oqwkuXEpw87ornfMgtt3/n6+J4kJMRYFRgaQnYzW/SI7SDKMEAAXKO0+jvZ5X4Pr/8A1z/0aB840dp9G+zzL8H11wxUvjSov6wOpAAAAAAAAAAAAABofXjL8C4nnKj/AK1Nm+HOuvuqloeab+VVpRXP3ta3lFvwA+YSqErMpPUwJfBVLmZURC4evZomKb90C03lzzEfXfmeTiISvs2fG4FUiMxzJB+uBGYx5gY4AArpbT6A9nTF3o4ynvjUp1PCcHG9/wBW/I+fobTtfs54xLEYunfOVKlNK+bUJTi3bl2i80B3YAAAAAAAAAAAAAOS+0hWto/Dx44lS/ZpVF/uOtHEvaXxFoYKHGVeXkqS/wBwHCQD1Ae7CbwFW8bMiVT2GZg5NAZ04lmCtfMzFZ/AsNAUziQ+KleTJPETy7iHk8wPAAB6jpXUTpHs9L04v/GpVaXjZVs/3RzQ2PoDpHsNI4SpeyjiKaf5spKEv4ZMD7AAAAAAAeM9AAAAAABwv2mduA7sR/wAAcQLlFZgAZSe3kZFH6F8bgBGbh8y1Ul68gAMLFPMj5ABXgAAFylK2zdmu/iAB9sYGq5UoSe2UIyfe0my+AAAAHgAA//Z"/>
          <p:cNvSpPr>
            <a:spLocks noChangeAspect="1" noChangeArrowheads="1"/>
          </p:cNvSpPr>
          <p:nvPr/>
        </p:nvSpPr>
        <p:spPr bwMode="auto">
          <a:xfrm>
            <a:off x="63500" y="-1524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141" y="1508764"/>
            <a:ext cx="1051738" cy="105173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335347" y="1559841"/>
            <a:ext cx="1833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solidFill>
                  <a:srgbClr val="284834"/>
                </a:solidFill>
              </a:rPr>
              <a:t>Oleg Agafonov</a:t>
            </a:r>
            <a:endParaRPr lang="en-NZ" dirty="0" smtClean="0">
              <a:solidFill>
                <a:srgbClr val="284834"/>
              </a:solidFill>
            </a:endParaRPr>
          </a:p>
          <a:p>
            <a:r>
              <a:rPr lang="en-NZ" dirty="0" smtClean="0">
                <a:solidFill>
                  <a:srgbClr val="284834"/>
                </a:solidFill>
              </a:rPr>
              <a:t>HTS, systems biology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1641" y="101064"/>
            <a:ext cx="832964" cy="1328928"/>
          </a:xfrm>
          <a:prstGeom prst="rect">
            <a:avLst/>
          </a:prstGeom>
        </p:spPr>
      </p:pic>
      <p:pic>
        <p:nvPicPr>
          <p:cNvPr id="32" name="Picture 2" descr="http://core.rr-research.no/files/imagemanagermodule/@random44ec22cd3a7be/200x_f6aa469c80afe4dd08500efff3a5ce52Nygaard_600px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2100" y="312205"/>
            <a:ext cx="885825" cy="990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16" descr="http://core.rr-research.no/files/imagemanagermodule/@random44ec22cd3a7be/80x_a4397142d6f041bfb33f5a157549ffddJohanse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5150" y="1355143"/>
            <a:ext cx="804691" cy="1099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TextBox 33"/>
          <p:cNvSpPr txBox="1"/>
          <p:nvPr/>
        </p:nvSpPr>
        <p:spPr>
          <a:xfrm>
            <a:off x="4215318" y="353858"/>
            <a:ext cx="1749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smtClean="0">
                <a:solidFill>
                  <a:srgbClr val="284834"/>
                </a:solidFill>
              </a:rPr>
              <a:t>Vegard Nygaard</a:t>
            </a:r>
            <a:r>
              <a:rPr lang="en-NZ" sz="1600" dirty="0" smtClean="0">
                <a:solidFill>
                  <a:srgbClr val="284834"/>
                </a:solidFill>
              </a:rPr>
              <a:t> Microarray and sequence data analysis</a:t>
            </a:r>
            <a:endParaRPr lang="en-NZ" sz="1600" dirty="0">
              <a:solidFill>
                <a:srgbClr val="28483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81817" y="1512492"/>
            <a:ext cx="2075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smtClean="0">
                <a:solidFill>
                  <a:srgbClr val="284834"/>
                </a:solidFill>
              </a:rPr>
              <a:t>Morten Johansen</a:t>
            </a:r>
            <a:r>
              <a:rPr lang="en-NZ" sz="1600" dirty="0" smtClean="0">
                <a:solidFill>
                  <a:srgbClr val="284834"/>
                </a:solidFill>
              </a:rPr>
              <a:t> Programming, scripting, web servers</a:t>
            </a:r>
            <a:endParaRPr lang="en-NZ" sz="1600" dirty="0">
              <a:solidFill>
                <a:srgbClr val="284834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1479" y="3036331"/>
            <a:ext cx="297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i="1" dirty="0" smtClean="0">
                <a:solidFill>
                  <a:srgbClr val="284834"/>
                </a:solidFill>
              </a:rPr>
              <a:t>Norwegian computing </a:t>
            </a:r>
          </a:p>
          <a:p>
            <a:r>
              <a:rPr lang="en-NZ" i="1" dirty="0" err="1" smtClean="0">
                <a:solidFill>
                  <a:srgbClr val="284834"/>
                </a:solidFill>
              </a:rPr>
              <a:t>center</a:t>
            </a:r>
            <a:endParaRPr lang="en-NZ" i="1" dirty="0">
              <a:solidFill>
                <a:srgbClr val="284834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76932" y="-16934"/>
            <a:ext cx="330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i="1" dirty="0" smtClean="0">
                <a:solidFill>
                  <a:srgbClr val="284834"/>
                </a:solidFill>
              </a:rPr>
              <a:t>Inst. for cancer research, OUH</a:t>
            </a:r>
            <a:endParaRPr lang="en-NZ" i="1" dirty="0">
              <a:solidFill>
                <a:srgbClr val="284834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038516" y="2760435"/>
            <a:ext cx="5871805" cy="3263343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18" descr="http://www.forskningsradet.no/servlet/Satellite?blobcol=urldata&amp;blobheader=image%2Fgif&amp;blobkey=id&amp;blobtable=MungoBlobs&amp;blobwhere=1274464151030&amp;ssbinary=tru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 l="50809" r="3267"/>
          <a:stretch>
            <a:fillRect/>
          </a:stretch>
        </p:blipFill>
        <p:spPr bwMode="auto">
          <a:xfrm>
            <a:off x="3265555" y="4344328"/>
            <a:ext cx="730444" cy="779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6" name="Picture 20" descr="http://core.rr-research.no/files/imagemanagermodule/@random44ec22cd3a7be/Jon_A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7482" y="3231560"/>
            <a:ext cx="618820" cy="1024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7" name="TextBox 66"/>
          <p:cNvSpPr txBox="1"/>
          <p:nvPr/>
        </p:nvSpPr>
        <p:spPr>
          <a:xfrm>
            <a:off x="4154844" y="3305085"/>
            <a:ext cx="1653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smtClean="0">
                <a:solidFill>
                  <a:srgbClr val="284834"/>
                </a:solidFill>
              </a:rPr>
              <a:t>Jon K. Lærdahl</a:t>
            </a:r>
            <a:endParaRPr lang="en-NZ" sz="1600" dirty="0" smtClean="0">
              <a:solidFill>
                <a:srgbClr val="284834"/>
              </a:solidFill>
            </a:endParaRPr>
          </a:p>
          <a:p>
            <a:r>
              <a:rPr lang="en-NZ" sz="1600" dirty="0" smtClean="0">
                <a:solidFill>
                  <a:srgbClr val="284834"/>
                </a:solidFill>
              </a:rPr>
              <a:t>Protein structure analysis</a:t>
            </a:r>
            <a:endParaRPr lang="en-NZ" sz="1600" dirty="0">
              <a:solidFill>
                <a:srgbClr val="284834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278559" y="4444687"/>
            <a:ext cx="1725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b="1" dirty="0" err="1" smtClean="0">
                <a:solidFill>
                  <a:srgbClr val="284834"/>
                </a:solidFill>
              </a:rPr>
              <a:t>Torbjørn</a:t>
            </a:r>
            <a:r>
              <a:rPr lang="en-NZ" sz="1600" b="1" dirty="0" smtClean="0">
                <a:solidFill>
                  <a:srgbClr val="284834"/>
                </a:solidFill>
              </a:rPr>
              <a:t> </a:t>
            </a:r>
            <a:r>
              <a:rPr lang="en-NZ" sz="1600" b="1" dirty="0" err="1" smtClean="0">
                <a:solidFill>
                  <a:srgbClr val="284834"/>
                </a:solidFill>
              </a:rPr>
              <a:t>Rognes</a:t>
            </a:r>
            <a:r>
              <a:rPr lang="en-NZ" sz="1600" dirty="0" smtClean="0">
                <a:solidFill>
                  <a:srgbClr val="284834"/>
                </a:solidFill>
              </a:rPr>
              <a:t> </a:t>
            </a:r>
            <a:r>
              <a:rPr lang="en-NZ" sz="1600" dirty="0">
                <a:solidFill>
                  <a:srgbClr val="284834"/>
                </a:solidFill>
              </a:rPr>
              <a:t>S</a:t>
            </a:r>
            <a:r>
              <a:rPr lang="en-NZ" sz="1600" dirty="0" smtClean="0">
                <a:solidFill>
                  <a:srgbClr val="284834"/>
                </a:solidFill>
              </a:rPr>
              <a:t>equence analysis </a:t>
            </a:r>
            <a:endParaRPr lang="en-NZ" sz="1600" dirty="0">
              <a:solidFill>
                <a:srgbClr val="284834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433405" y="2981920"/>
            <a:ext cx="1548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 smtClean="0">
                <a:solidFill>
                  <a:srgbClr val="284834"/>
                </a:solidFill>
              </a:rPr>
              <a:t>Sveinung Gundersen</a:t>
            </a:r>
          </a:p>
          <a:p>
            <a:r>
              <a:rPr lang="nb-NO" sz="1600" dirty="0" err="1" smtClean="0">
                <a:solidFill>
                  <a:srgbClr val="284834"/>
                </a:solidFill>
              </a:rPr>
              <a:t>Hyperbrowser</a:t>
            </a:r>
            <a:endParaRPr lang="nb-NO" sz="1600" dirty="0" smtClean="0">
              <a:solidFill>
                <a:srgbClr val="284834"/>
              </a:solidFill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73086" y="2808171"/>
            <a:ext cx="826987" cy="1102649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41637" y="4007135"/>
            <a:ext cx="933830" cy="93383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7504608" y="3956767"/>
            <a:ext cx="1382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 smtClean="0">
                <a:solidFill>
                  <a:srgbClr val="284834"/>
                </a:solidFill>
              </a:rPr>
              <a:t>Antonio Mora</a:t>
            </a:r>
            <a:endParaRPr lang="nb-NO" sz="1600" dirty="0" smtClean="0">
              <a:solidFill>
                <a:srgbClr val="284834"/>
              </a:solidFill>
            </a:endParaRPr>
          </a:p>
          <a:p>
            <a:r>
              <a:rPr lang="nb-NO" sz="1600" dirty="0" smtClean="0">
                <a:solidFill>
                  <a:srgbClr val="284834"/>
                </a:solidFill>
              </a:rPr>
              <a:t>Gene </a:t>
            </a:r>
            <a:r>
              <a:rPr lang="nb-NO" sz="1600" dirty="0" err="1" smtClean="0">
                <a:solidFill>
                  <a:srgbClr val="284834"/>
                </a:solidFill>
              </a:rPr>
              <a:t>regulation</a:t>
            </a:r>
            <a:endParaRPr lang="nb-NO" sz="1600" dirty="0" smtClean="0">
              <a:solidFill>
                <a:srgbClr val="284834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154474" y="2857245"/>
            <a:ext cx="330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i="1" dirty="0" smtClean="0">
                <a:solidFill>
                  <a:srgbClr val="284834"/>
                </a:solidFill>
              </a:rPr>
              <a:t>Biomedical research group, </a:t>
            </a:r>
            <a:r>
              <a:rPr lang="en-NZ" i="1" dirty="0" err="1" smtClean="0">
                <a:solidFill>
                  <a:srgbClr val="284834"/>
                </a:solidFill>
              </a:rPr>
              <a:t>UiO</a:t>
            </a:r>
            <a:endParaRPr lang="en-NZ" i="1" dirty="0">
              <a:solidFill>
                <a:srgbClr val="284834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512151" y="5019831"/>
            <a:ext cx="1571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 err="1" smtClean="0">
                <a:solidFill>
                  <a:srgbClr val="284834"/>
                </a:solidFill>
              </a:rPr>
              <a:t>Abdulrahman</a:t>
            </a:r>
            <a:r>
              <a:rPr lang="nb-NO" sz="1600" b="1" dirty="0" smtClean="0">
                <a:solidFill>
                  <a:srgbClr val="284834"/>
                </a:solidFill>
              </a:rPr>
              <a:t> </a:t>
            </a:r>
            <a:r>
              <a:rPr lang="nb-NO" sz="1600" b="1" dirty="0" err="1" smtClean="0">
                <a:solidFill>
                  <a:srgbClr val="284834"/>
                </a:solidFill>
              </a:rPr>
              <a:t>Azab</a:t>
            </a:r>
            <a:endParaRPr lang="nb-NO" sz="1600" b="1" dirty="0" smtClean="0">
              <a:solidFill>
                <a:srgbClr val="284834"/>
              </a:solidFill>
            </a:endParaRPr>
          </a:p>
          <a:p>
            <a:r>
              <a:rPr lang="nb-NO" sz="1600" dirty="0" err="1" smtClean="0">
                <a:solidFill>
                  <a:srgbClr val="284834"/>
                </a:solidFill>
              </a:rPr>
              <a:t>Computation</a:t>
            </a:r>
            <a:endParaRPr lang="nb-NO" sz="1600" dirty="0" smtClean="0">
              <a:solidFill>
                <a:srgbClr val="284834"/>
              </a:solidFill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43420" y="5045538"/>
            <a:ext cx="978240" cy="978240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4305619" y="5104436"/>
            <a:ext cx="1502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284834"/>
                </a:solidFill>
              </a:rPr>
              <a:t>Hildur</a:t>
            </a:r>
            <a:r>
              <a:rPr lang="en-US" sz="1600" b="1" dirty="0" smtClean="0">
                <a:solidFill>
                  <a:srgbClr val="284834"/>
                </a:solidFill>
              </a:rPr>
              <a:t> </a:t>
            </a:r>
            <a:r>
              <a:rPr lang="en-US" sz="1600" b="1" dirty="0" err="1" smtClean="0">
                <a:solidFill>
                  <a:srgbClr val="284834"/>
                </a:solidFill>
              </a:rPr>
              <a:t>Sif</a:t>
            </a:r>
            <a:r>
              <a:rPr lang="en-US" sz="1600" b="1" dirty="0" smtClean="0">
                <a:solidFill>
                  <a:srgbClr val="284834"/>
                </a:solidFill>
              </a:rPr>
              <a:t> </a:t>
            </a:r>
            <a:r>
              <a:rPr lang="en-US" sz="1600" b="1" dirty="0" err="1" smtClean="0">
                <a:solidFill>
                  <a:srgbClr val="284834"/>
                </a:solidFill>
              </a:rPr>
              <a:t>Thorarensen</a:t>
            </a:r>
            <a:endParaRPr lang="en-US" sz="1600" b="1" dirty="0" smtClean="0">
              <a:solidFill>
                <a:srgbClr val="284834"/>
              </a:solidFill>
            </a:endParaRPr>
          </a:p>
          <a:p>
            <a:r>
              <a:rPr lang="en-US" sz="1600" dirty="0" smtClean="0">
                <a:solidFill>
                  <a:srgbClr val="284834"/>
                </a:solidFill>
              </a:rPr>
              <a:t>Programming</a:t>
            </a:r>
            <a:endParaRPr lang="en-US" sz="1600" dirty="0">
              <a:solidFill>
                <a:srgbClr val="284834"/>
              </a:solidFill>
            </a:endParaRPr>
          </a:p>
        </p:txBody>
      </p:sp>
      <p:pic>
        <p:nvPicPr>
          <p:cNvPr id="77" name="Picture 76" descr="Skjermbilde 2015-10-14 kl. 18.53.57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482" y="5211970"/>
            <a:ext cx="750260" cy="85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0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085975" y="6054989"/>
            <a:ext cx="6878513" cy="75838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08075"/>
          </a:xfrm>
        </p:spPr>
        <p:txBody>
          <a:bodyPr/>
          <a:lstStyle/>
          <a:p>
            <a:r>
              <a:rPr lang="en-NZ" dirty="0" smtClean="0"/>
              <a:t>ELIXIR Norway Trondheim node – Integrated with the Bioinformatics Core Facility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6348"/>
            <a:ext cx="8455689" cy="1563329"/>
          </a:xfrm>
        </p:spPr>
        <p:txBody>
          <a:bodyPr/>
          <a:lstStyle/>
          <a:p>
            <a:r>
              <a:rPr lang="en-NZ" dirty="0" smtClean="0"/>
              <a:t>Located in the Laboratory Centre of St </a:t>
            </a:r>
            <a:r>
              <a:rPr lang="en-NZ" dirty="0" err="1" smtClean="0"/>
              <a:t>Olavs</a:t>
            </a:r>
            <a:r>
              <a:rPr lang="en-NZ" dirty="0" smtClean="0"/>
              <a:t> Hospital and NTNU</a:t>
            </a:r>
          </a:p>
          <a:p>
            <a:r>
              <a:rPr lang="en-NZ" dirty="0" smtClean="0"/>
              <a:t>Focus on biomedical research, gene regulation and large scale genomics</a:t>
            </a:r>
          </a:p>
          <a:p>
            <a:r>
              <a:rPr lang="en-NZ" dirty="0" smtClean="0"/>
              <a:t>Helpdesk services by Bioinformatics Core Facility (</a:t>
            </a:r>
            <a:r>
              <a:rPr lang="en-NZ" dirty="0" err="1" smtClean="0"/>
              <a:t>BioCore</a:t>
            </a:r>
            <a:r>
              <a:rPr lang="en-NZ" dirty="0" smtClean="0"/>
              <a:t>, funded by NTNU)</a:t>
            </a:r>
          </a:p>
          <a:p>
            <a:r>
              <a:rPr lang="en-NZ" dirty="0" smtClean="0"/>
              <a:t>Close collaboration with Genomics Core Facility (GCF)</a:t>
            </a:r>
          </a:p>
          <a:p>
            <a:endParaRPr lang="en-NZ" dirty="0"/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686" y="3057833"/>
            <a:ext cx="97163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4759" y="3382739"/>
            <a:ext cx="186781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284834"/>
                </a:solidFill>
              </a:rPr>
              <a:t>Finn </a:t>
            </a:r>
            <a:r>
              <a:rPr lang="en-US" sz="2000" dirty="0" err="1" smtClean="0">
                <a:solidFill>
                  <a:srgbClr val="284834"/>
                </a:solidFill>
              </a:rPr>
              <a:t>Drabløs</a:t>
            </a:r>
            <a:endParaRPr lang="en-US" sz="2000" dirty="0" smtClean="0">
              <a:solidFill>
                <a:srgbClr val="284834"/>
              </a:solidFill>
            </a:endParaRPr>
          </a:p>
          <a:p>
            <a:r>
              <a:rPr lang="en-US" sz="1600" dirty="0" smtClean="0">
                <a:solidFill>
                  <a:srgbClr val="284834"/>
                </a:solidFill>
              </a:rPr>
              <a:t>Professor</a:t>
            </a:r>
          </a:p>
          <a:p>
            <a:r>
              <a:rPr lang="en-US" sz="1600" dirty="0" smtClean="0">
                <a:solidFill>
                  <a:srgbClr val="284834"/>
                </a:solidFill>
              </a:rPr>
              <a:t>Leader ELIXIR-NTNU</a:t>
            </a:r>
            <a:endParaRPr lang="en-US" sz="1600" dirty="0">
              <a:solidFill>
                <a:srgbClr val="28483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1" r="8897"/>
          <a:stretch/>
        </p:blipFill>
        <p:spPr>
          <a:xfrm>
            <a:off x="210140" y="4487376"/>
            <a:ext cx="1012723" cy="12569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4759" y="4792672"/>
            <a:ext cx="138076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284834"/>
                </a:solidFill>
              </a:rPr>
              <a:t>Pål</a:t>
            </a:r>
            <a:r>
              <a:rPr lang="en-US" sz="2000" dirty="0" smtClean="0">
                <a:solidFill>
                  <a:srgbClr val="284834"/>
                </a:solidFill>
              </a:rPr>
              <a:t> </a:t>
            </a:r>
            <a:r>
              <a:rPr lang="en-US" sz="2000" dirty="0" err="1" smtClean="0">
                <a:solidFill>
                  <a:srgbClr val="284834"/>
                </a:solidFill>
              </a:rPr>
              <a:t>Sætrom</a:t>
            </a:r>
            <a:endParaRPr lang="en-US" sz="2000" dirty="0" smtClean="0">
              <a:solidFill>
                <a:srgbClr val="284834"/>
              </a:solidFill>
            </a:endParaRPr>
          </a:p>
          <a:p>
            <a:r>
              <a:rPr lang="en-US" sz="1600" dirty="0" smtClean="0">
                <a:solidFill>
                  <a:srgbClr val="284834"/>
                </a:solidFill>
              </a:rPr>
              <a:t>Professor</a:t>
            </a:r>
          </a:p>
          <a:p>
            <a:r>
              <a:rPr lang="en-US" sz="1600" dirty="0" smtClean="0">
                <a:solidFill>
                  <a:srgbClr val="284834"/>
                </a:solidFill>
              </a:rPr>
              <a:t>Head </a:t>
            </a:r>
            <a:r>
              <a:rPr lang="en-US" sz="1600" dirty="0" err="1" smtClean="0">
                <a:solidFill>
                  <a:srgbClr val="284834"/>
                </a:solidFill>
              </a:rPr>
              <a:t>BioCore</a:t>
            </a:r>
            <a:endParaRPr lang="en-US" sz="1600" dirty="0">
              <a:solidFill>
                <a:srgbClr val="284834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2578" y="2979677"/>
            <a:ext cx="996054" cy="1374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5034" y="3343661"/>
            <a:ext cx="140897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284834"/>
                </a:solidFill>
              </a:rPr>
              <a:t>Morten Rye</a:t>
            </a:r>
          </a:p>
          <a:p>
            <a:r>
              <a:rPr lang="en-US" sz="1600" dirty="0" smtClean="0">
                <a:solidFill>
                  <a:srgbClr val="284834"/>
                </a:solidFill>
              </a:rPr>
              <a:t>Researcher</a:t>
            </a:r>
          </a:p>
          <a:p>
            <a:r>
              <a:rPr lang="en-US" sz="1600" dirty="0" smtClean="0">
                <a:solidFill>
                  <a:srgbClr val="284834"/>
                </a:solidFill>
              </a:rPr>
              <a:t>ELIXIR-NTNU</a:t>
            </a:r>
            <a:endParaRPr lang="en-US" sz="1600" dirty="0">
              <a:solidFill>
                <a:srgbClr val="284834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3663" y="4457670"/>
            <a:ext cx="1081745" cy="13163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38965" y="4792673"/>
            <a:ext cx="193591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284834"/>
                </a:solidFill>
              </a:rPr>
              <a:t>Jostein</a:t>
            </a:r>
            <a:r>
              <a:rPr lang="en-US" sz="2000" dirty="0" smtClean="0">
                <a:solidFill>
                  <a:srgbClr val="284834"/>
                </a:solidFill>
              </a:rPr>
              <a:t> Johansen</a:t>
            </a:r>
          </a:p>
          <a:p>
            <a:r>
              <a:rPr lang="en-US" sz="1600" dirty="0" smtClean="0">
                <a:solidFill>
                  <a:srgbClr val="284834"/>
                </a:solidFill>
              </a:rPr>
              <a:t>Senior Engineer</a:t>
            </a:r>
          </a:p>
          <a:p>
            <a:r>
              <a:rPr lang="en-US" sz="1600" dirty="0" smtClean="0">
                <a:solidFill>
                  <a:srgbClr val="284834"/>
                </a:solidFill>
              </a:rPr>
              <a:t>Manager </a:t>
            </a:r>
            <a:r>
              <a:rPr lang="en-US" sz="1600" dirty="0" err="1" smtClean="0">
                <a:solidFill>
                  <a:srgbClr val="284834"/>
                </a:solidFill>
              </a:rPr>
              <a:t>BioCore</a:t>
            </a:r>
            <a:endParaRPr lang="en-US" sz="1600" dirty="0">
              <a:solidFill>
                <a:srgbClr val="284834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0284" y="3041071"/>
            <a:ext cx="998591" cy="12515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36358" y="3343661"/>
            <a:ext cx="157632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284834"/>
                </a:solidFill>
              </a:rPr>
              <a:t>Kjetil</a:t>
            </a:r>
            <a:r>
              <a:rPr lang="en-US" sz="2000" dirty="0" smtClean="0">
                <a:solidFill>
                  <a:srgbClr val="284834"/>
                </a:solidFill>
              </a:rPr>
              <a:t> </a:t>
            </a:r>
            <a:r>
              <a:rPr lang="en-US" sz="2000" dirty="0" err="1" smtClean="0">
                <a:solidFill>
                  <a:srgbClr val="284834"/>
                </a:solidFill>
              </a:rPr>
              <a:t>Klepper</a:t>
            </a:r>
            <a:endParaRPr lang="en-US" sz="2000" dirty="0" smtClean="0">
              <a:solidFill>
                <a:srgbClr val="284834"/>
              </a:solidFill>
            </a:endParaRPr>
          </a:p>
          <a:p>
            <a:r>
              <a:rPr lang="en-US" sz="1600" dirty="0" smtClean="0">
                <a:solidFill>
                  <a:srgbClr val="284834"/>
                </a:solidFill>
              </a:rPr>
              <a:t>Staff Engineer</a:t>
            </a:r>
          </a:p>
          <a:p>
            <a:r>
              <a:rPr lang="en-US" sz="1600" dirty="0" smtClean="0">
                <a:solidFill>
                  <a:srgbClr val="284834"/>
                </a:solidFill>
              </a:rPr>
              <a:t>ELIXIR-NTNU</a:t>
            </a:r>
            <a:endParaRPr lang="en-US" sz="1600" dirty="0">
              <a:solidFill>
                <a:srgbClr val="284834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22" y="4457670"/>
            <a:ext cx="2077614" cy="131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6147021" y="5747212"/>
            <a:ext cx="19958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dirty="0">
                <a:solidFill>
                  <a:srgbClr val="284834"/>
                </a:solidFill>
              </a:rPr>
              <a:t>http://www.motiflab.org</a:t>
            </a:r>
          </a:p>
        </p:txBody>
      </p:sp>
      <p:pic>
        <p:nvPicPr>
          <p:cNvPr id="1026" name="Picture 2" descr="http://www.ntnu.no/selvhjelpspakken/logoer/engelsk/NTNU/NTNU_engelsk-RG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476" y="6200821"/>
            <a:ext cx="2462449" cy="540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sykolosjen.no/img/info/helse_midt-norg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199" y="6200821"/>
            <a:ext cx="2283488" cy="492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7866</TotalTime>
  <Words>771</Words>
  <Application>Microsoft Macintosh PowerPoint</Application>
  <PresentationFormat>On-screen Show (4:3)</PresentationFormat>
  <Paragraphs>186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Calibri</vt:lpstr>
      <vt:lpstr>Corbel</vt:lpstr>
      <vt:lpstr>Droid Sans</vt:lpstr>
      <vt:lpstr>Geneva</vt:lpstr>
      <vt:lpstr>MS PGothic</vt:lpstr>
      <vt:lpstr>ＭＳ Ｐゴシック</vt:lpstr>
      <vt:lpstr>Verdana</vt:lpstr>
      <vt:lpstr>Arial</vt:lpstr>
      <vt:lpstr>Office-tema</vt:lpstr>
      <vt:lpstr>NeLS workshop</vt:lpstr>
      <vt:lpstr>Agenda</vt:lpstr>
      <vt:lpstr>Bioinformatics underpins life-science research</vt:lpstr>
      <vt:lpstr>Bioinformatics underpins life-science research</vt:lpstr>
      <vt:lpstr>ELIXIR - Hub and node model </vt:lpstr>
      <vt:lpstr>ELIXIR  </vt:lpstr>
      <vt:lpstr>ELIXIR Norway</vt:lpstr>
      <vt:lpstr>PowerPoint Presentation</vt:lpstr>
      <vt:lpstr>ELIXIR Norway Trondheim node – Integrated with the Bioinformatics Core Facility</vt:lpstr>
      <vt:lpstr>ELIXIR Norway Tromsø node - SYSBIO</vt:lpstr>
      <vt:lpstr>ELIXIR.NO Bergen node – the Computational Biology Unit </vt:lpstr>
      <vt:lpstr>ELIXIR.NO Ås node</vt:lpstr>
      <vt:lpstr>Services we provide</vt:lpstr>
      <vt:lpstr>Helpdesk – How it works</vt:lpstr>
      <vt:lpstr>Bioinformatics Core Facility and ELIXIR Norway Helpdesk contact@bioinfo.no</vt:lpstr>
    </vt:vector>
  </TitlesOfParts>
  <Company>Universitetet i Bergen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BMS-NO</dc:title>
  <dc:creator>Inge Jonassen</dc:creator>
  <cp:lastModifiedBy>Microsoft Office User</cp:lastModifiedBy>
  <cp:revision>231</cp:revision>
  <dcterms:created xsi:type="dcterms:W3CDTF">2012-09-03T12:47:50Z</dcterms:created>
  <dcterms:modified xsi:type="dcterms:W3CDTF">2016-05-19T08:52:44Z</dcterms:modified>
</cp:coreProperties>
</file>