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74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83" r:id="rId17"/>
    <p:sldId id="284" r:id="rId18"/>
    <p:sldId id="264" r:id="rId19"/>
    <p:sldId id="265" r:id="rId20"/>
    <p:sldId id="303" r:id="rId21"/>
    <p:sldId id="304" r:id="rId22"/>
    <p:sldId id="302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58" r:id="rId31"/>
    <p:sldId id="312" r:id="rId32"/>
    <p:sldId id="308" r:id="rId33"/>
    <p:sldId id="301" r:id="rId34"/>
    <p:sldId id="257" r:id="rId35"/>
    <p:sldId id="263" r:id="rId36"/>
    <p:sldId id="261" r:id="rId37"/>
    <p:sldId id="305" r:id="rId38"/>
    <p:sldId id="309" r:id="rId39"/>
    <p:sldId id="310" r:id="rId40"/>
    <p:sldId id="311" r:id="rId4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74EB8-CDF2-41F6-BFAB-1BED6F071651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144B-0D5F-4C60-8343-D11BE5533C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Organisering etter mønster av §1.4 (4) i lov om universitet og høyskoler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UH-lov: paragraf 1.4 (4) </a:t>
            </a:r>
            <a:r>
              <a:rPr lang="nb-NO" dirty="0"/>
              <a:t>Departementet kan i samråd med institusjonen legge driften av en nasjonal fellesoppgave til en bestemt institusjon, uten at institusjonens egne styringsorgan har ansvaret for den faglige virksomheten.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E89F4-EC1D-4F39-A189-E93DF4F4BC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77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styremøtet den 28. juni vedtok MUSITs styre å nedsette en styringsgruppe for prosjektet.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Funksjonsperioden for styringsgruppen er satt fra 1. september 2017 til hovedprosjektet avsluttes i 2018.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64AF-0574-4961-BEB2-95E6DDFEFC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Referansegruppen(e) opprettes for hver felles rutine/ retningslinje, eventuelt for et sett av rutiner/retningslinjer.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64AF-0574-4961-BEB2-95E6DDFEFC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9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64AF-0574-4961-BEB2-95E6DDFEFC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8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opprettet et området på </a:t>
            </a:r>
            <a:r>
              <a:rPr lang="nb-NO" dirty="0" err="1"/>
              <a:t>MUSITWiki</a:t>
            </a:r>
            <a:r>
              <a:rPr lang="nb-NO" baseline="0" dirty="0"/>
              <a:t> for prosjektet. Alle har tilgang og der ligger prosjektskisse fra 2015, rapport fra forprosjektet 2016, og prosjektbeskrivelse for hovedprosjektet 2017-2018.</a:t>
            </a:r>
          </a:p>
          <a:p>
            <a:r>
              <a:rPr lang="nb-NO" dirty="0"/>
              <a:t>Her vil vi ligger referater,</a:t>
            </a:r>
            <a:r>
              <a:rPr lang="nb-NO" baseline="0" dirty="0"/>
              <a:t> notater, arbeidsprosess videre.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64AF-0574-4961-BEB2-95E6DDFEFC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E89F4-EC1D-4F39-A189-E93DF4F4BC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68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E89F4-EC1D-4F39-A189-E93DF4F4BC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8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E89F4-EC1D-4F39-A189-E93DF4F4BC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8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3422-66F2-424E-888B-305A501910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F6787-89EA-4FFC-BE53-6AD939CE3E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MUSIT ønsker primært deltagelse av andre museer / organisasjoner som kan bidra med fagkompetanse, deling av informasjon om samlinger og eventuelt bidra med felles kode som kan brukes av MUSIT og andre. </a:t>
            </a:r>
          </a:p>
          <a:p>
            <a:r>
              <a:rPr lang="nb-NO" dirty="0"/>
              <a:t>Andre bidragsytere er velkommen men ikke prioritert. </a:t>
            </a:r>
          </a:p>
          <a:p>
            <a:r>
              <a:rPr lang="nb-NO" dirty="0"/>
              <a:t>Dina og Kotka </a:t>
            </a:r>
          </a:p>
          <a:p>
            <a:r>
              <a:rPr lang="nb-NO" dirty="0"/>
              <a:t>– deling av kode vil være håndterbart uansett hvilken lisenstype vi valgt</a:t>
            </a:r>
          </a:p>
          <a:p>
            <a:r>
              <a:rPr lang="nb-NO" dirty="0"/>
              <a:t>-GPL2</a:t>
            </a:r>
          </a:p>
          <a:p>
            <a:endParaRPr lang="nb-N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BC35-EB32-4773-9813-76BD1CD7AC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3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89F4-EC1D-4F39-A189-E93DF4F4BCC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99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MUSIT, på oppdrag fra </a:t>
            </a:r>
            <a:r>
              <a:rPr lang="nb-NO" dirty="0">
                <a:solidFill>
                  <a:schemeClr val="tx1"/>
                </a:solidFill>
              </a:rPr>
              <a:t>Universitets- og Høgskolerådet – Museumsutvalget gjennomført</a:t>
            </a:r>
            <a:r>
              <a:rPr lang="nb-NO" baseline="0" dirty="0">
                <a:solidFill>
                  <a:schemeClr val="tx1"/>
                </a:solidFill>
              </a:rPr>
              <a:t> et forprosjekt i 2016.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>
                <a:solidFill>
                  <a:schemeClr val="tx1"/>
                </a:solidFill>
              </a:rPr>
              <a:t>Arbeidsgruppen for forprosjektet var Karstein Hårsaker (VM), Espen Uleberg (KHM) og Susan Matland (MUSIT)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r>
              <a:rPr lang="nb-NO" baseline="0" dirty="0"/>
              <a:t>Bakgrunn: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IT-arkitektur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MUSIT-evaluering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/>
              <a:t>i 2012-23 ble det gjennomført en utredning med fokus på valg av framtidig IT-arkitektur for samlingsbaser. I 2013 ble det også gjennomført en evaluering av MUSIT. Begge konkluderte bl.a. med at det burde gjennomføres en virksomhetsanalyse. Dette for å ha et bedre beslutningsgrunnlag ved videre arbeid med utvikling av samlingsdatabaser i regi av MUSIT.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Virksomhetsanalyse </a:t>
            </a:r>
          </a:p>
          <a:p>
            <a:endParaRPr lang="nb-NO" dirty="0"/>
          </a:p>
          <a:p>
            <a:r>
              <a:rPr lang="nb-NO" dirty="0"/>
              <a:t>2015</a:t>
            </a:r>
          </a:p>
          <a:p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Universitets- og Høgskolerådet – Museumsutvalget – ba MUSIT i 2016 å ta på seg arbeidet med</a:t>
            </a:r>
            <a:r>
              <a:rPr lang="nb-NO" baseline="0" dirty="0">
                <a:solidFill>
                  <a:schemeClr val="tx1"/>
                </a:solidFill>
              </a:rPr>
              <a:t> å lede et hovedprosjekt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464AF-0574-4961-BEB2-95E6DDFEFC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80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63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6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62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57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62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11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93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93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99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93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BE67-BE4D-4944-818E-259AC29B2490}" type="datetimeFigureOut">
              <a:rPr lang="nb-NO" smtClean="0"/>
              <a:t>21.12.2017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4426A-0227-4D18-8924-C9D1027391A4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8" descr="gronn_nh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709400" y="1916832"/>
            <a:ext cx="482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Naturhistorisk-museum Grafisk profil\UiO_NHM_A.png"/>
          <p:cNvPicPr>
            <a:picLocks noChangeAspect="1" noChangeArrowheads="1"/>
          </p:cNvPicPr>
          <p:nvPr/>
        </p:nvPicPr>
        <p:blipFill>
          <a:blip r:embed="rId14" cstate="print"/>
          <a:srcRect r="-266" b="84151"/>
          <a:stretch>
            <a:fillRect/>
          </a:stretch>
        </p:blipFill>
        <p:spPr bwMode="auto">
          <a:xfrm>
            <a:off x="623393" y="6381329"/>
            <a:ext cx="4416489" cy="2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9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io.no/usit/musit/index.php/MUSITWik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dpr-info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tilsynet.no/regelverk-og-skjema/nye-personvernregle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t-test.uio.no/" TargetMode="External"/><Relationship Id="rId2" Type="http://schemas.openxmlformats.org/officeDocument/2006/relationships/hyperlink" Target="https://musit.unimus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EBEE-199B-458B-866D-DCB54561E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Felles kvalitetssystem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132AB-5558-49DC-934B-A0D3037DE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 Rindal &amp; S Matland</a:t>
            </a:r>
          </a:p>
        </p:txBody>
      </p:sp>
    </p:spTree>
    <p:extLst>
      <p:ext uri="{BB962C8B-B14F-4D97-AF65-F5344CB8AC3E}">
        <p14:creationId xmlns:p14="http://schemas.microsoft.com/office/powerpoint/2010/main" val="129582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1FE2-0E82-46FC-8CC2-C6D5D403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D9591-39FF-4806-8139-70D9EA28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Delphi-klientene begynner å bli modne for utskiftning</a:t>
            </a:r>
          </a:p>
          <a:p>
            <a:r>
              <a:rPr lang="nb-NO" dirty="0"/>
              <a:t>Antall applikasjoner øker</a:t>
            </a:r>
          </a:p>
          <a:p>
            <a:pPr lvl="1"/>
            <a:r>
              <a:rPr lang="nb-NO" dirty="0"/>
              <a:t>Kompleksiteten øker</a:t>
            </a:r>
          </a:p>
          <a:p>
            <a:r>
              <a:rPr lang="nb-NO" dirty="0"/>
              <a:t>Tett integrasjon mellom </a:t>
            </a:r>
            <a:r>
              <a:rPr lang="nb-NO" dirty="0" err="1"/>
              <a:t>FrontEnd</a:t>
            </a:r>
            <a:r>
              <a:rPr lang="nb-NO" dirty="0"/>
              <a:t> og </a:t>
            </a:r>
            <a:r>
              <a:rPr lang="nb-NO" dirty="0" err="1"/>
              <a:t>BackEnd</a:t>
            </a:r>
            <a:endParaRPr lang="nb-NO" dirty="0"/>
          </a:p>
          <a:p>
            <a:pPr lvl="1"/>
            <a:r>
              <a:rPr lang="nb-NO" dirty="0"/>
              <a:t>Helt avhengig av Oracle db.</a:t>
            </a:r>
          </a:p>
          <a:p>
            <a:endParaRPr lang="nb-NO" dirty="0"/>
          </a:p>
          <a:p>
            <a:r>
              <a:rPr lang="nb-NO" dirty="0"/>
              <a:t>MUSITs styre har bestemt at det skal utvikles nye løsninger</a:t>
            </a:r>
          </a:p>
        </p:txBody>
      </p:sp>
    </p:spTree>
    <p:extLst>
      <p:ext uri="{BB962C8B-B14F-4D97-AF65-F5344CB8AC3E}">
        <p14:creationId xmlns:p14="http://schemas.microsoft.com/office/powerpoint/2010/main" val="125662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Prosjektets mål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b-NO" b="1" dirty="0"/>
              <a:t>Enklere drift </a:t>
            </a:r>
          </a:p>
          <a:p>
            <a:pPr lvl="1"/>
            <a:r>
              <a:rPr lang="nb-NO" dirty="0"/>
              <a:t>Endringsvennlighet og raskere omstillingsevne</a:t>
            </a:r>
          </a:p>
          <a:p>
            <a:pPr lvl="1"/>
            <a:r>
              <a:rPr lang="nb-NO" dirty="0"/>
              <a:t>Mindre personavhengighet</a:t>
            </a:r>
          </a:p>
          <a:p>
            <a:pPr lvl="1"/>
            <a:r>
              <a:rPr lang="nb-NO" dirty="0"/>
              <a:t>Transparent prioritering og utviklingsløp gjennom ny leveransemodell</a:t>
            </a:r>
          </a:p>
          <a:p>
            <a:pPr lvl="0"/>
            <a:r>
              <a:rPr lang="nb-NO" dirty="0"/>
              <a:t>Løsninger som støtter opp under universitetsmuseenes </a:t>
            </a:r>
            <a:r>
              <a:rPr lang="nb-NO" b="1" dirty="0"/>
              <a:t>arbeidsprosesser </a:t>
            </a:r>
          </a:p>
          <a:p>
            <a:pPr lvl="1"/>
            <a:r>
              <a:rPr lang="nb-NO" dirty="0"/>
              <a:t>Komplettering av Virksomhetsanalysen</a:t>
            </a:r>
          </a:p>
          <a:p>
            <a:pPr lvl="1"/>
            <a:r>
              <a:rPr lang="nb-NO" dirty="0"/>
              <a:t>Felles systemer på tvers av fag</a:t>
            </a:r>
          </a:p>
          <a:p>
            <a:pPr lvl="0"/>
            <a:r>
              <a:rPr lang="nb-NO" dirty="0"/>
              <a:t>Enklere tilgjengelighet og </a:t>
            </a:r>
            <a:r>
              <a:rPr lang="nb-NO" b="1" dirty="0"/>
              <a:t>deling av data </a:t>
            </a:r>
            <a:r>
              <a:rPr lang="nb-NO" dirty="0"/>
              <a:t>for forskning, utdanning og forvaltning</a:t>
            </a:r>
            <a:endParaRPr lang="nb-NO" altLang="en-US" dirty="0"/>
          </a:p>
        </p:txBody>
      </p:sp>
      <p:pic>
        <p:nvPicPr>
          <p:cNvPr id="5" name="Picture 2" descr="M:\pc\Desktop\Perle_yjernalder_Ts1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264" y="378604"/>
            <a:ext cx="1314450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26157" r="31250" b="17059"/>
          <a:stretch/>
        </p:blipFill>
        <p:spPr>
          <a:xfrm>
            <a:off x="9744292" y="3548767"/>
            <a:ext cx="1728192" cy="15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9" y="8275"/>
            <a:ext cx="9144000" cy="2553568"/>
          </a:xfrm>
          <a:prstGeom prst="rect">
            <a:avLst/>
          </a:prstGeom>
          <a:gradFill flip="none" rotWithShape="1">
            <a:gsLst>
              <a:gs pos="0">
                <a:srgbClr val="C1F8FF"/>
              </a:gs>
              <a:gs pos="100000">
                <a:srgbClr val="D5FA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759636" y="1295400"/>
            <a:ext cx="3128963" cy="1138238"/>
          </a:xfrm>
          <a:custGeom>
            <a:avLst/>
            <a:gdLst>
              <a:gd name="connsiteX0" fmla="*/ 0 w 3128963"/>
              <a:gd name="connsiteY0" fmla="*/ 1128713 h 1138238"/>
              <a:gd name="connsiteX1" fmla="*/ 261938 w 3128963"/>
              <a:gd name="connsiteY1" fmla="*/ 762000 h 1138238"/>
              <a:gd name="connsiteX2" fmla="*/ 1385888 w 3128963"/>
              <a:gd name="connsiteY2" fmla="*/ 461963 h 1138238"/>
              <a:gd name="connsiteX3" fmla="*/ 1666875 w 3128963"/>
              <a:gd name="connsiteY3" fmla="*/ 500063 h 1138238"/>
              <a:gd name="connsiteX4" fmla="*/ 2281238 w 3128963"/>
              <a:gd name="connsiteY4" fmla="*/ 0 h 1138238"/>
              <a:gd name="connsiteX5" fmla="*/ 2738438 w 3128963"/>
              <a:gd name="connsiteY5" fmla="*/ 342900 h 1138238"/>
              <a:gd name="connsiteX6" fmla="*/ 3128963 w 3128963"/>
              <a:gd name="connsiteY6" fmla="*/ 1138238 h 1138238"/>
              <a:gd name="connsiteX7" fmla="*/ 0 w 3128963"/>
              <a:gd name="connsiteY7" fmla="*/ 1128713 h 11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8963" h="1138238">
                <a:moveTo>
                  <a:pt x="0" y="1128713"/>
                </a:moveTo>
                <a:lnTo>
                  <a:pt x="261938" y="762000"/>
                </a:lnTo>
                <a:lnTo>
                  <a:pt x="1385888" y="461963"/>
                </a:lnTo>
                <a:lnTo>
                  <a:pt x="1666875" y="500063"/>
                </a:lnTo>
                <a:lnTo>
                  <a:pt x="2281238" y="0"/>
                </a:lnTo>
                <a:lnTo>
                  <a:pt x="2738438" y="342900"/>
                </a:lnTo>
                <a:lnTo>
                  <a:pt x="3128963" y="1138238"/>
                </a:lnTo>
                <a:lnTo>
                  <a:pt x="0" y="1128713"/>
                </a:lnTo>
                <a:close/>
              </a:path>
            </a:pathLst>
          </a:custGeom>
          <a:solidFill>
            <a:srgbClr val="1E91C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2438400"/>
            <a:ext cx="9144000" cy="4419600"/>
          </a:xfrm>
          <a:prstGeom prst="rect">
            <a:avLst/>
          </a:prstGeom>
          <a:gradFill flip="none" rotWithShape="1">
            <a:gsLst>
              <a:gs pos="0">
                <a:srgbClr val="11AAE7"/>
              </a:gs>
              <a:gs pos="100000">
                <a:srgbClr val="00003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02485" y="2428875"/>
            <a:ext cx="3371850" cy="3219450"/>
          </a:xfrm>
          <a:custGeom>
            <a:avLst/>
            <a:gdLst>
              <a:gd name="connsiteX0" fmla="*/ 0 w 3371850"/>
              <a:gd name="connsiteY0" fmla="*/ 0 h 3219450"/>
              <a:gd name="connsiteX1" fmla="*/ 28575 w 3371850"/>
              <a:gd name="connsiteY1" fmla="*/ 304800 h 3219450"/>
              <a:gd name="connsiteX2" fmla="*/ 247650 w 3371850"/>
              <a:gd name="connsiteY2" fmla="*/ 1314450 h 3219450"/>
              <a:gd name="connsiteX3" fmla="*/ 666750 w 3371850"/>
              <a:gd name="connsiteY3" fmla="*/ 1666875 h 3219450"/>
              <a:gd name="connsiteX4" fmla="*/ 1104900 w 3371850"/>
              <a:gd name="connsiteY4" fmla="*/ 2590800 h 3219450"/>
              <a:gd name="connsiteX5" fmla="*/ 1485900 w 3371850"/>
              <a:gd name="connsiteY5" fmla="*/ 3219450 h 3219450"/>
              <a:gd name="connsiteX6" fmla="*/ 2219325 w 3371850"/>
              <a:gd name="connsiteY6" fmla="*/ 3038475 h 3219450"/>
              <a:gd name="connsiteX7" fmla="*/ 2247900 w 3371850"/>
              <a:gd name="connsiteY7" fmla="*/ 2571750 h 3219450"/>
              <a:gd name="connsiteX8" fmla="*/ 3019425 w 3371850"/>
              <a:gd name="connsiteY8" fmla="*/ 1838325 h 3219450"/>
              <a:gd name="connsiteX9" fmla="*/ 3371850 w 3371850"/>
              <a:gd name="connsiteY9" fmla="*/ 857250 h 3219450"/>
              <a:gd name="connsiteX10" fmla="*/ 3200400 w 3371850"/>
              <a:gd name="connsiteY10" fmla="*/ 28575 h 3219450"/>
              <a:gd name="connsiteX11" fmla="*/ 0 w 3371850"/>
              <a:gd name="connsiteY11" fmla="*/ 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1850" h="3219450">
                <a:moveTo>
                  <a:pt x="0" y="0"/>
                </a:moveTo>
                <a:lnTo>
                  <a:pt x="28575" y="304800"/>
                </a:lnTo>
                <a:lnTo>
                  <a:pt x="247650" y="1314450"/>
                </a:lnTo>
                <a:lnTo>
                  <a:pt x="666750" y="1666875"/>
                </a:lnTo>
                <a:lnTo>
                  <a:pt x="1104900" y="2590800"/>
                </a:lnTo>
                <a:lnTo>
                  <a:pt x="1485900" y="3219450"/>
                </a:lnTo>
                <a:lnTo>
                  <a:pt x="2219325" y="3038475"/>
                </a:lnTo>
                <a:lnTo>
                  <a:pt x="2247900" y="2571750"/>
                </a:lnTo>
                <a:lnTo>
                  <a:pt x="3019425" y="1838325"/>
                </a:lnTo>
                <a:lnTo>
                  <a:pt x="3371850" y="857250"/>
                </a:lnTo>
                <a:lnTo>
                  <a:pt x="320040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EC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169669" y="5069310"/>
            <a:ext cx="779096" cy="603011"/>
          </a:xfrm>
          <a:custGeom>
            <a:avLst/>
            <a:gdLst>
              <a:gd name="connsiteX0" fmla="*/ 0 w 649357"/>
              <a:gd name="connsiteY0" fmla="*/ 689113 h 689113"/>
              <a:gd name="connsiteX1" fmla="*/ 384314 w 649357"/>
              <a:gd name="connsiteY1" fmla="*/ 0 h 689113"/>
              <a:gd name="connsiteX2" fmla="*/ 649357 w 649357"/>
              <a:gd name="connsiteY2" fmla="*/ 477078 h 689113"/>
              <a:gd name="connsiteX3" fmla="*/ 0 w 649357"/>
              <a:gd name="connsiteY3" fmla="*/ 689113 h 689113"/>
              <a:gd name="connsiteX0" fmla="*/ 0 w 651650"/>
              <a:gd name="connsiteY0" fmla="*/ 645124 h 645124"/>
              <a:gd name="connsiteX1" fmla="*/ 386607 w 651650"/>
              <a:gd name="connsiteY1" fmla="*/ 0 h 645124"/>
              <a:gd name="connsiteX2" fmla="*/ 651650 w 651650"/>
              <a:gd name="connsiteY2" fmla="*/ 477078 h 645124"/>
              <a:gd name="connsiteX3" fmla="*/ 0 w 651650"/>
              <a:gd name="connsiteY3" fmla="*/ 645124 h 6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50" h="645124">
                <a:moveTo>
                  <a:pt x="0" y="645124"/>
                </a:moveTo>
                <a:lnTo>
                  <a:pt x="386607" y="0"/>
                </a:lnTo>
                <a:lnTo>
                  <a:pt x="651650" y="477078"/>
                </a:lnTo>
                <a:lnTo>
                  <a:pt x="0" y="645124"/>
                </a:lnTo>
                <a:close/>
              </a:path>
            </a:pathLst>
          </a:custGeom>
          <a:gradFill flip="none" rotWithShape="1">
            <a:gsLst>
              <a:gs pos="23000">
                <a:srgbClr val="1C87B8">
                  <a:lumMod val="72000"/>
                  <a:lumOff val="28000"/>
                </a:srgb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78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649370" y="5011299"/>
            <a:ext cx="323456" cy="498889"/>
          </a:xfrm>
          <a:custGeom>
            <a:avLst/>
            <a:gdLst>
              <a:gd name="connsiteX0" fmla="*/ 0 w 374650"/>
              <a:gd name="connsiteY0" fmla="*/ 38100 h 577850"/>
              <a:gd name="connsiteX1" fmla="*/ 336550 w 374650"/>
              <a:gd name="connsiteY1" fmla="*/ 577850 h 577850"/>
              <a:gd name="connsiteX2" fmla="*/ 374650 w 374650"/>
              <a:gd name="connsiteY2" fmla="*/ 0 h 577850"/>
              <a:gd name="connsiteX3" fmla="*/ 0 w 374650"/>
              <a:gd name="connsiteY3" fmla="*/ 3810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650" h="577850">
                <a:moveTo>
                  <a:pt x="0" y="38100"/>
                </a:moveTo>
                <a:lnTo>
                  <a:pt x="336550" y="577850"/>
                </a:lnTo>
                <a:lnTo>
                  <a:pt x="374650" y="0"/>
                </a:lnTo>
                <a:lnTo>
                  <a:pt x="0" y="38100"/>
                </a:lnTo>
                <a:close/>
              </a:path>
            </a:pathLst>
          </a:custGeom>
          <a:gradFill flip="none" rotWithShape="1">
            <a:gsLst>
              <a:gs pos="23000">
                <a:srgbClr val="1C87B8">
                  <a:lumMod val="72000"/>
                  <a:lumOff val="28000"/>
                </a:srgb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638407" y="4183471"/>
            <a:ext cx="1080013" cy="838792"/>
          </a:xfrm>
          <a:custGeom>
            <a:avLst/>
            <a:gdLst>
              <a:gd name="connsiteX0" fmla="*/ 514350 w 1250950"/>
              <a:gd name="connsiteY0" fmla="*/ 101600 h 971550"/>
              <a:gd name="connsiteX1" fmla="*/ 1250950 w 1250950"/>
              <a:gd name="connsiteY1" fmla="*/ 127000 h 971550"/>
              <a:gd name="connsiteX2" fmla="*/ 819150 w 1250950"/>
              <a:gd name="connsiteY2" fmla="*/ 882650 h 971550"/>
              <a:gd name="connsiteX3" fmla="*/ 501650 w 1250950"/>
              <a:gd name="connsiteY3" fmla="*/ 825500 h 971550"/>
              <a:gd name="connsiteX4" fmla="*/ 393700 w 1250950"/>
              <a:gd name="connsiteY4" fmla="*/ 952500 h 971550"/>
              <a:gd name="connsiteX5" fmla="*/ 0 w 1250950"/>
              <a:gd name="connsiteY5" fmla="*/ 971550 h 971550"/>
              <a:gd name="connsiteX6" fmla="*/ 419100 w 1250950"/>
              <a:gd name="connsiteY6" fmla="*/ 279400 h 971550"/>
              <a:gd name="connsiteX7" fmla="*/ 374650 w 1250950"/>
              <a:gd name="connsiteY7" fmla="*/ 0 h 971550"/>
              <a:gd name="connsiteX8" fmla="*/ 514350 w 1250950"/>
              <a:gd name="connsiteY8" fmla="*/ 101600 h 971550"/>
              <a:gd name="connsiteX0" fmla="*/ 514350 w 1250950"/>
              <a:gd name="connsiteY0" fmla="*/ 101600 h 971550"/>
              <a:gd name="connsiteX1" fmla="*/ 1250950 w 1250950"/>
              <a:gd name="connsiteY1" fmla="*/ 127000 h 971550"/>
              <a:gd name="connsiteX2" fmla="*/ 819150 w 1250950"/>
              <a:gd name="connsiteY2" fmla="*/ 882650 h 971550"/>
              <a:gd name="connsiteX3" fmla="*/ 393700 w 1250950"/>
              <a:gd name="connsiteY3" fmla="*/ 952500 h 971550"/>
              <a:gd name="connsiteX4" fmla="*/ 0 w 1250950"/>
              <a:gd name="connsiteY4" fmla="*/ 971550 h 971550"/>
              <a:gd name="connsiteX5" fmla="*/ 419100 w 1250950"/>
              <a:gd name="connsiteY5" fmla="*/ 279400 h 971550"/>
              <a:gd name="connsiteX6" fmla="*/ 374650 w 1250950"/>
              <a:gd name="connsiteY6" fmla="*/ 0 h 971550"/>
              <a:gd name="connsiteX7" fmla="*/ 514350 w 1250950"/>
              <a:gd name="connsiteY7" fmla="*/ 101600 h 971550"/>
              <a:gd name="connsiteX0" fmla="*/ 514350 w 1250950"/>
              <a:gd name="connsiteY0" fmla="*/ 101600 h 971550"/>
              <a:gd name="connsiteX1" fmla="*/ 1250950 w 1250950"/>
              <a:gd name="connsiteY1" fmla="*/ 127000 h 971550"/>
              <a:gd name="connsiteX2" fmla="*/ 819150 w 1250950"/>
              <a:gd name="connsiteY2" fmla="*/ 882650 h 971550"/>
              <a:gd name="connsiteX3" fmla="*/ 393700 w 1250950"/>
              <a:gd name="connsiteY3" fmla="*/ 952500 h 971550"/>
              <a:gd name="connsiteX4" fmla="*/ 0 w 1250950"/>
              <a:gd name="connsiteY4" fmla="*/ 971550 h 971550"/>
              <a:gd name="connsiteX5" fmla="*/ 374650 w 1250950"/>
              <a:gd name="connsiteY5" fmla="*/ 0 h 971550"/>
              <a:gd name="connsiteX6" fmla="*/ 514350 w 1250950"/>
              <a:gd name="connsiteY6" fmla="*/ 101600 h 971550"/>
              <a:gd name="connsiteX0" fmla="*/ 374650 w 1250950"/>
              <a:gd name="connsiteY0" fmla="*/ 0 h 971550"/>
              <a:gd name="connsiteX1" fmla="*/ 1250950 w 1250950"/>
              <a:gd name="connsiteY1" fmla="*/ 127000 h 971550"/>
              <a:gd name="connsiteX2" fmla="*/ 819150 w 1250950"/>
              <a:gd name="connsiteY2" fmla="*/ 882650 h 971550"/>
              <a:gd name="connsiteX3" fmla="*/ 393700 w 1250950"/>
              <a:gd name="connsiteY3" fmla="*/ 952500 h 971550"/>
              <a:gd name="connsiteX4" fmla="*/ 0 w 1250950"/>
              <a:gd name="connsiteY4" fmla="*/ 971550 h 971550"/>
              <a:gd name="connsiteX5" fmla="*/ 374650 w 1250950"/>
              <a:gd name="connsiteY5" fmla="*/ 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950" h="971550">
                <a:moveTo>
                  <a:pt x="374650" y="0"/>
                </a:moveTo>
                <a:lnTo>
                  <a:pt x="1250950" y="127000"/>
                </a:lnTo>
                <a:lnTo>
                  <a:pt x="819150" y="882650"/>
                </a:lnTo>
                <a:lnTo>
                  <a:pt x="393700" y="952500"/>
                </a:lnTo>
                <a:lnTo>
                  <a:pt x="0" y="971550"/>
                </a:lnTo>
                <a:lnTo>
                  <a:pt x="374650" y="0"/>
                </a:lnTo>
                <a:close/>
              </a:path>
            </a:pathLst>
          </a:custGeom>
          <a:gradFill flip="none" rotWithShape="1">
            <a:gsLst>
              <a:gs pos="23000">
                <a:srgbClr val="1C87B8">
                  <a:lumMod val="72000"/>
                  <a:lumOff val="28000"/>
                </a:srgb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32254" y="4605608"/>
            <a:ext cx="873258" cy="1069048"/>
          </a:xfrm>
          <a:custGeom>
            <a:avLst/>
            <a:gdLst>
              <a:gd name="connsiteX0" fmla="*/ 0 w 933450"/>
              <a:gd name="connsiteY0" fmla="*/ 520700 h 1238250"/>
              <a:gd name="connsiteX1" fmla="*/ 127000 w 933450"/>
              <a:gd name="connsiteY1" fmla="*/ 1206500 h 1238250"/>
              <a:gd name="connsiteX2" fmla="*/ 419100 w 933450"/>
              <a:gd name="connsiteY2" fmla="*/ 1238250 h 1238250"/>
              <a:gd name="connsiteX3" fmla="*/ 933450 w 933450"/>
              <a:gd name="connsiteY3" fmla="*/ 514350 h 1238250"/>
              <a:gd name="connsiteX4" fmla="*/ 355600 w 933450"/>
              <a:gd name="connsiteY4" fmla="*/ 0 h 1238250"/>
              <a:gd name="connsiteX5" fmla="*/ 0 w 933450"/>
              <a:gd name="connsiteY5" fmla="*/ 520700 h 1238250"/>
              <a:gd name="connsiteX0" fmla="*/ 0 w 933450"/>
              <a:gd name="connsiteY0" fmla="*/ 520700 h 1238250"/>
              <a:gd name="connsiteX1" fmla="*/ 35982 w 933450"/>
              <a:gd name="connsiteY1" fmla="*/ 1049287 h 1238250"/>
              <a:gd name="connsiteX2" fmla="*/ 419100 w 933450"/>
              <a:gd name="connsiteY2" fmla="*/ 1238250 h 1238250"/>
              <a:gd name="connsiteX3" fmla="*/ 933450 w 933450"/>
              <a:gd name="connsiteY3" fmla="*/ 514350 h 1238250"/>
              <a:gd name="connsiteX4" fmla="*/ 355600 w 933450"/>
              <a:gd name="connsiteY4" fmla="*/ 0 h 1238250"/>
              <a:gd name="connsiteX5" fmla="*/ 0 w 933450"/>
              <a:gd name="connsiteY5" fmla="*/ 520700 h 1238250"/>
              <a:gd name="connsiteX0" fmla="*/ 78021 w 1011471"/>
              <a:gd name="connsiteY0" fmla="*/ 520700 h 1238250"/>
              <a:gd name="connsiteX1" fmla="*/ 0 w 1011471"/>
              <a:gd name="connsiteY1" fmla="*/ 1041932 h 1238250"/>
              <a:gd name="connsiteX2" fmla="*/ 497121 w 1011471"/>
              <a:gd name="connsiteY2" fmla="*/ 1238250 h 1238250"/>
              <a:gd name="connsiteX3" fmla="*/ 1011471 w 1011471"/>
              <a:gd name="connsiteY3" fmla="*/ 514350 h 1238250"/>
              <a:gd name="connsiteX4" fmla="*/ 433621 w 1011471"/>
              <a:gd name="connsiteY4" fmla="*/ 0 h 1238250"/>
              <a:gd name="connsiteX5" fmla="*/ 78021 w 1011471"/>
              <a:gd name="connsiteY5" fmla="*/ 52070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471" h="1238250">
                <a:moveTo>
                  <a:pt x="78021" y="520700"/>
                </a:moveTo>
                <a:lnTo>
                  <a:pt x="0" y="1041932"/>
                </a:lnTo>
                <a:lnTo>
                  <a:pt x="497121" y="1238250"/>
                </a:lnTo>
                <a:lnTo>
                  <a:pt x="1011471" y="514350"/>
                </a:lnTo>
                <a:lnTo>
                  <a:pt x="433621" y="0"/>
                </a:lnTo>
                <a:lnTo>
                  <a:pt x="78021" y="520700"/>
                </a:lnTo>
                <a:close/>
              </a:path>
            </a:pathLst>
          </a:custGeom>
          <a:gradFill flip="none" rotWithShape="1">
            <a:gsLst>
              <a:gs pos="23000">
                <a:srgbClr val="1E91C4"/>
              </a:gs>
              <a:gs pos="69000">
                <a:srgbClr val="A5EBF9"/>
              </a:gs>
            </a:gsLst>
            <a:lin ang="78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06623" y="3613312"/>
            <a:ext cx="844274" cy="1403468"/>
          </a:xfrm>
          <a:custGeom>
            <a:avLst/>
            <a:gdLst>
              <a:gd name="connsiteX0" fmla="*/ 222250 w 977900"/>
              <a:gd name="connsiteY0" fmla="*/ 0 h 1625600"/>
              <a:gd name="connsiteX1" fmla="*/ 0 w 977900"/>
              <a:gd name="connsiteY1" fmla="*/ 1143000 h 1625600"/>
              <a:gd name="connsiteX2" fmla="*/ 590550 w 977900"/>
              <a:gd name="connsiteY2" fmla="*/ 1625600 h 1625600"/>
              <a:gd name="connsiteX3" fmla="*/ 977900 w 977900"/>
              <a:gd name="connsiteY3" fmla="*/ 673100 h 1625600"/>
              <a:gd name="connsiteX4" fmla="*/ 222250 w 97790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900" h="1625600">
                <a:moveTo>
                  <a:pt x="222250" y="0"/>
                </a:moveTo>
                <a:lnTo>
                  <a:pt x="0" y="1143000"/>
                </a:lnTo>
                <a:lnTo>
                  <a:pt x="590550" y="1625600"/>
                </a:lnTo>
                <a:lnTo>
                  <a:pt x="977900" y="673100"/>
                </a:lnTo>
                <a:lnTo>
                  <a:pt x="222250" y="0"/>
                </a:lnTo>
                <a:close/>
              </a:path>
            </a:pathLst>
          </a:custGeom>
          <a:gradFill flip="none" rotWithShape="1">
            <a:gsLst>
              <a:gs pos="23000">
                <a:srgbClr val="1C87B8">
                  <a:lumMod val="72000"/>
                  <a:lumOff val="28000"/>
                </a:srgb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74736" y="4028962"/>
            <a:ext cx="826092" cy="1007007"/>
          </a:xfrm>
          <a:custGeom>
            <a:avLst/>
            <a:gdLst>
              <a:gd name="connsiteX0" fmla="*/ 0 w 971550"/>
              <a:gd name="connsiteY0" fmla="*/ 104775 h 1181100"/>
              <a:gd name="connsiteX1" fmla="*/ 971550 w 971550"/>
              <a:gd name="connsiteY1" fmla="*/ 0 h 1181100"/>
              <a:gd name="connsiteX2" fmla="*/ 838200 w 971550"/>
              <a:gd name="connsiteY2" fmla="*/ 676275 h 1181100"/>
              <a:gd name="connsiteX3" fmla="*/ 485775 w 971550"/>
              <a:gd name="connsiteY3" fmla="*/ 1181100 h 1181100"/>
              <a:gd name="connsiteX4" fmla="*/ 9525 w 971550"/>
              <a:gd name="connsiteY4" fmla="*/ 819150 h 1181100"/>
              <a:gd name="connsiteX5" fmla="*/ 0 w 971550"/>
              <a:gd name="connsiteY5" fmla="*/ 104775 h 1181100"/>
              <a:gd name="connsiteX0" fmla="*/ 0 w 945807"/>
              <a:gd name="connsiteY0" fmla="*/ 79032 h 1155357"/>
              <a:gd name="connsiteX1" fmla="*/ 945807 w 945807"/>
              <a:gd name="connsiteY1" fmla="*/ 0 h 1155357"/>
              <a:gd name="connsiteX2" fmla="*/ 838200 w 945807"/>
              <a:gd name="connsiteY2" fmla="*/ 650532 h 1155357"/>
              <a:gd name="connsiteX3" fmla="*/ 485775 w 945807"/>
              <a:gd name="connsiteY3" fmla="*/ 1155357 h 1155357"/>
              <a:gd name="connsiteX4" fmla="*/ 9525 w 945807"/>
              <a:gd name="connsiteY4" fmla="*/ 793407 h 1155357"/>
              <a:gd name="connsiteX5" fmla="*/ 0 w 945807"/>
              <a:gd name="connsiteY5" fmla="*/ 79032 h 1155357"/>
              <a:gd name="connsiteX0" fmla="*/ 0 w 956840"/>
              <a:gd name="connsiteY0" fmla="*/ 90065 h 1166390"/>
              <a:gd name="connsiteX1" fmla="*/ 956840 w 956840"/>
              <a:gd name="connsiteY1" fmla="*/ 0 h 1166390"/>
              <a:gd name="connsiteX2" fmla="*/ 838200 w 956840"/>
              <a:gd name="connsiteY2" fmla="*/ 661565 h 1166390"/>
              <a:gd name="connsiteX3" fmla="*/ 485775 w 956840"/>
              <a:gd name="connsiteY3" fmla="*/ 1166390 h 1166390"/>
              <a:gd name="connsiteX4" fmla="*/ 9525 w 956840"/>
              <a:gd name="connsiteY4" fmla="*/ 804440 h 1166390"/>
              <a:gd name="connsiteX5" fmla="*/ 0 w 956840"/>
              <a:gd name="connsiteY5" fmla="*/ 90065 h 11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0" h="1166390">
                <a:moveTo>
                  <a:pt x="0" y="90065"/>
                </a:moveTo>
                <a:lnTo>
                  <a:pt x="956840" y="0"/>
                </a:lnTo>
                <a:lnTo>
                  <a:pt x="838200" y="661565"/>
                </a:lnTo>
                <a:lnTo>
                  <a:pt x="485775" y="1166390"/>
                </a:lnTo>
                <a:lnTo>
                  <a:pt x="9525" y="804440"/>
                </a:lnTo>
                <a:lnTo>
                  <a:pt x="0" y="90065"/>
                </a:lnTo>
                <a:close/>
              </a:path>
            </a:pathLst>
          </a:custGeom>
          <a:gradFill flip="none" rotWithShape="1">
            <a:gsLst>
              <a:gs pos="0">
                <a:srgbClr val="1C87B8">
                  <a:lumMod val="72000"/>
                  <a:lumOff val="28000"/>
                </a:srgbClr>
              </a:gs>
              <a:gs pos="71000">
                <a:schemeClr val="accent5">
                  <a:lumMod val="20000"/>
                  <a:lumOff val="80000"/>
                </a:schemeClr>
              </a:gs>
            </a:gsLst>
            <a:lin ang="84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938893" y="2766297"/>
            <a:ext cx="1340422" cy="1340422"/>
          </a:xfrm>
          <a:custGeom>
            <a:avLst/>
            <a:gdLst>
              <a:gd name="connsiteX0" fmla="*/ 0 w 1552575"/>
              <a:gd name="connsiteY0" fmla="*/ 1152525 h 1552575"/>
              <a:gd name="connsiteX1" fmla="*/ 466725 w 1552575"/>
              <a:gd name="connsiteY1" fmla="*/ 1552575 h 1552575"/>
              <a:gd name="connsiteX2" fmla="*/ 1552575 w 1552575"/>
              <a:gd name="connsiteY2" fmla="*/ 971550 h 1552575"/>
              <a:gd name="connsiteX3" fmla="*/ 1238250 w 1552575"/>
              <a:gd name="connsiteY3" fmla="*/ 0 h 1552575"/>
              <a:gd name="connsiteX4" fmla="*/ 0 w 1552575"/>
              <a:gd name="connsiteY4" fmla="*/ 115252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75" h="1552575">
                <a:moveTo>
                  <a:pt x="0" y="1152525"/>
                </a:moveTo>
                <a:lnTo>
                  <a:pt x="466725" y="1552575"/>
                </a:lnTo>
                <a:lnTo>
                  <a:pt x="1552575" y="971550"/>
                </a:lnTo>
                <a:lnTo>
                  <a:pt x="1238250" y="0"/>
                </a:lnTo>
                <a:lnTo>
                  <a:pt x="0" y="1152525"/>
                </a:lnTo>
                <a:close/>
              </a:path>
            </a:pathLst>
          </a:custGeom>
          <a:gradFill>
            <a:gsLst>
              <a:gs pos="0">
                <a:srgbClr val="60BDE6"/>
              </a:gs>
              <a:gs pos="62000">
                <a:srgbClr val="FFFFFF"/>
              </a:gs>
            </a:gsLst>
            <a:lin ang="11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312211" y="2741627"/>
            <a:ext cx="970367" cy="1439103"/>
          </a:xfrm>
          <a:custGeom>
            <a:avLst/>
            <a:gdLst>
              <a:gd name="connsiteX0" fmla="*/ 0 w 1457325"/>
              <a:gd name="connsiteY0" fmla="*/ 38100 h 1666875"/>
              <a:gd name="connsiteX1" fmla="*/ 1409700 w 1457325"/>
              <a:gd name="connsiteY1" fmla="*/ 0 h 1666875"/>
              <a:gd name="connsiteX2" fmla="*/ 1457325 w 1457325"/>
              <a:gd name="connsiteY2" fmla="*/ 895350 h 1666875"/>
              <a:gd name="connsiteX3" fmla="*/ 1076325 w 1457325"/>
              <a:gd name="connsiteY3" fmla="*/ 1666875 h 1666875"/>
              <a:gd name="connsiteX4" fmla="*/ 295275 w 1457325"/>
              <a:gd name="connsiteY4" fmla="*/ 1000125 h 1666875"/>
              <a:gd name="connsiteX5" fmla="*/ 0 w 1457325"/>
              <a:gd name="connsiteY5" fmla="*/ 38100 h 1666875"/>
              <a:gd name="connsiteX0" fmla="*/ 0 w 1162050"/>
              <a:gd name="connsiteY0" fmla="*/ 1000125 h 1666875"/>
              <a:gd name="connsiteX1" fmla="*/ 1114425 w 1162050"/>
              <a:gd name="connsiteY1" fmla="*/ 0 h 1666875"/>
              <a:gd name="connsiteX2" fmla="*/ 1162050 w 1162050"/>
              <a:gd name="connsiteY2" fmla="*/ 895350 h 1666875"/>
              <a:gd name="connsiteX3" fmla="*/ 781050 w 1162050"/>
              <a:gd name="connsiteY3" fmla="*/ 1666875 h 1666875"/>
              <a:gd name="connsiteX4" fmla="*/ 0 w 1162050"/>
              <a:gd name="connsiteY4" fmla="*/ 1000125 h 1666875"/>
              <a:gd name="connsiteX0" fmla="*/ 0 w 1123950"/>
              <a:gd name="connsiteY0" fmla="*/ 1000125 h 1666875"/>
              <a:gd name="connsiteX1" fmla="*/ 1076325 w 1123950"/>
              <a:gd name="connsiteY1" fmla="*/ 0 h 1666875"/>
              <a:gd name="connsiteX2" fmla="*/ 1123950 w 1123950"/>
              <a:gd name="connsiteY2" fmla="*/ 895350 h 1666875"/>
              <a:gd name="connsiteX3" fmla="*/ 742950 w 1123950"/>
              <a:gd name="connsiteY3" fmla="*/ 1666875 h 1666875"/>
              <a:gd name="connsiteX4" fmla="*/ 0 w 1123950"/>
              <a:gd name="connsiteY4" fmla="*/ 100012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1666875">
                <a:moveTo>
                  <a:pt x="0" y="1000125"/>
                </a:moveTo>
                <a:lnTo>
                  <a:pt x="1076325" y="0"/>
                </a:lnTo>
                <a:lnTo>
                  <a:pt x="1123950" y="895350"/>
                </a:lnTo>
                <a:lnTo>
                  <a:pt x="742950" y="1666875"/>
                </a:lnTo>
                <a:lnTo>
                  <a:pt x="0" y="1000125"/>
                </a:lnTo>
                <a:close/>
              </a:path>
            </a:pathLst>
          </a:custGeom>
          <a:gradFill>
            <a:gsLst>
              <a:gs pos="0">
                <a:srgbClr val="53BAE3"/>
              </a:gs>
              <a:gs pos="26000">
                <a:srgbClr val="C7E9F6"/>
              </a:gs>
              <a:gs pos="100000">
                <a:schemeClr val="bg1"/>
              </a:gs>
            </a:gsLst>
            <a:lin ang="66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382960" y="3618794"/>
            <a:ext cx="899097" cy="476960"/>
          </a:xfrm>
          <a:custGeom>
            <a:avLst/>
            <a:gdLst>
              <a:gd name="connsiteX0" fmla="*/ 0 w 1041400"/>
              <a:gd name="connsiteY0" fmla="*/ 552450 h 552450"/>
              <a:gd name="connsiteX1" fmla="*/ 1041400 w 1041400"/>
              <a:gd name="connsiteY1" fmla="*/ 0 h 552450"/>
              <a:gd name="connsiteX2" fmla="*/ 958850 w 1041400"/>
              <a:gd name="connsiteY2" fmla="*/ 454025 h 552450"/>
              <a:gd name="connsiteX3" fmla="*/ 0 w 1041400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0" h="552450">
                <a:moveTo>
                  <a:pt x="0" y="552450"/>
                </a:moveTo>
                <a:lnTo>
                  <a:pt x="1041400" y="0"/>
                </a:lnTo>
                <a:lnTo>
                  <a:pt x="958850" y="454025"/>
                </a:lnTo>
                <a:lnTo>
                  <a:pt x="0" y="55245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59296" y="2634723"/>
            <a:ext cx="892244" cy="1118389"/>
          </a:xfrm>
          <a:custGeom>
            <a:avLst/>
            <a:gdLst>
              <a:gd name="connsiteX0" fmla="*/ 0 w 1033463"/>
              <a:gd name="connsiteY0" fmla="*/ 538163 h 1295400"/>
              <a:gd name="connsiteX1" fmla="*/ 90488 w 1033463"/>
              <a:gd name="connsiteY1" fmla="*/ 123825 h 1295400"/>
              <a:gd name="connsiteX2" fmla="*/ 766763 w 1033463"/>
              <a:gd name="connsiteY2" fmla="*/ 0 h 1295400"/>
              <a:gd name="connsiteX3" fmla="*/ 1033463 w 1033463"/>
              <a:gd name="connsiteY3" fmla="*/ 633413 h 1295400"/>
              <a:gd name="connsiteX4" fmla="*/ 323850 w 1033463"/>
              <a:gd name="connsiteY4" fmla="*/ 1295400 h 1295400"/>
              <a:gd name="connsiteX5" fmla="*/ 0 w 1033463"/>
              <a:gd name="connsiteY5" fmla="*/ 538163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463" h="1295400">
                <a:moveTo>
                  <a:pt x="0" y="538163"/>
                </a:moveTo>
                <a:lnTo>
                  <a:pt x="90488" y="123825"/>
                </a:lnTo>
                <a:lnTo>
                  <a:pt x="766763" y="0"/>
                </a:lnTo>
                <a:lnTo>
                  <a:pt x="1033463" y="633413"/>
                </a:lnTo>
                <a:lnTo>
                  <a:pt x="323850" y="1295400"/>
                </a:lnTo>
                <a:lnTo>
                  <a:pt x="0" y="538163"/>
                </a:lnTo>
                <a:close/>
              </a:path>
            </a:pathLst>
          </a:custGeom>
          <a:gradFill>
            <a:gsLst>
              <a:gs pos="0">
                <a:srgbClr val="53BAE3"/>
              </a:gs>
              <a:gs pos="100000">
                <a:schemeClr val="bg1"/>
              </a:gs>
            </a:gsLst>
            <a:lin ang="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03154" y="2061822"/>
            <a:ext cx="677424" cy="668840"/>
          </a:xfrm>
          <a:custGeom>
            <a:avLst/>
            <a:gdLst>
              <a:gd name="connsiteX0" fmla="*/ 31750 w 787400"/>
              <a:gd name="connsiteY0" fmla="*/ 774700 h 774700"/>
              <a:gd name="connsiteX1" fmla="*/ 0 w 787400"/>
              <a:gd name="connsiteY1" fmla="*/ 438150 h 774700"/>
              <a:gd name="connsiteX2" fmla="*/ 349250 w 787400"/>
              <a:gd name="connsiteY2" fmla="*/ 0 h 774700"/>
              <a:gd name="connsiteX3" fmla="*/ 787400 w 787400"/>
              <a:gd name="connsiteY3" fmla="*/ 184150 h 774700"/>
              <a:gd name="connsiteX4" fmla="*/ 704850 w 787400"/>
              <a:gd name="connsiteY4" fmla="*/ 666750 h 774700"/>
              <a:gd name="connsiteX5" fmla="*/ 31750 w 787400"/>
              <a:gd name="connsiteY5" fmla="*/ 774700 h 774700"/>
              <a:gd name="connsiteX0" fmla="*/ 31750 w 787400"/>
              <a:gd name="connsiteY0" fmla="*/ 774700 h 774700"/>
              <a:gd name="connsiteX1" fmla="*/ 0 w 787400"/>
              <a:gd name="connsiteY1" fmla="*/ 438150 h 774700"/>
              <a:gd name="connsiteX2" fmla="*/ 349250 w 787400"/>
              <a:gd name="connsiteY2" fmla="*/ 0 h 774700"/>
              <a:gd name="connsiteX3" fmla="*/ 787400 w 787400"/>
              <a:gd name="connsiteY3" fmla="*/ 189667 h 774700"/>
              <a:gd name="connsiteX4" fmla="*/ 704850 w 787400"/>
              <a:gd name="connsiteY4" fmla="*/ 666750 h 774700"/>
              <a:gd name="connsiteX5" fmla="*/ 31750 w 787400"/>
              <a:gd name="connsiteY5" fmla="*/ 774700 h 774700"/>
              <a:gd name="connsiteX0" fmla="*/ 31750 w 784642"/>
              <a:gd name="connsiteY0" fmla="*/ 774700 h 774700"/>
              <a:gd name="connsiteX1" fmla="*/ 0 w 784642"/>
              <a:gd name="connsiteY1" fmla="*/ 438150 h 774700"/>
              <a:gd name="connsiteX2" fmla="*/ 349250 w 784642"/>
              <a:gd name="connsiteY2" fmla="*/ 0 h 774700"/>
              <a:gd name="connsiteX3" fmla="*/ 784642 w 784642"/>
              <a:gd name="connsiteY3" fmla="*/ 184152 h 774700"/>
              <a:gd name="connsiteX4" fmla="*/ 704850 w 784642"/>
              <a:gd name="connsiteY4" fmla="*/ 666750 h 774700"/>
              <a:gd name="connsiteX5" fmla="*/ 31750 w 784642"/>
              <a:gd name="connsiteY5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642" h="774700">
                <a:moveTo>
                  <a:pt x="31750" y="774700"/>
                </a:moveTo>
                <a:lnTo>
                  <a:pt x="0" y="438150"/>
                </a:lnTo>
                <a:lnTo>
                  <a:pt x="349250" y="0"/>
                </a:lnTo>
                <a:lnTo>
                  <a:pt x="784642" y="184152"/>
                </a:lnTo>
                <a:lnTo>
                  <a:pt x="704850" y="666750"/>
                </a:lnTo>
                <a:lnTo>
                  <a:pt x="31750" y="774700"/>
                </a:lnTo>
                <a:close/>
              </a:path>
            </a:pathLst>
          </a:custGeom>
          <a:gradFill>
            <a:gsLst>
              <a:gs pos="71000">
                <a:srgbClr val="D8FAFF"/>
              </a:gs>
              <a:gs pos="0">
                <a:schemeClr val="bg1"/>
              </a:gs>
              <a:gs pos="100000">
                <a:srgbClr val="93F2FF"/>
              </a:gs>
            </a:gsLst>
            <a:lin ang="14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33620" y="2223190"/>
            <a:ext cx="679805" cy="946057"/>
          </a:xfrm>
          <a:custGeom>
            <a:avLst/>
            <a:gdLst>
              <a:gd name="connsiteX0" fmla="*/ 76200 w 787400"/>
              <a:gd name="connsiteY0" fmla="*/ 0 h 1098550"/>
              <a:gd name="connsiteX1" fmla="*/ 692150 w 787400"/>
              <a:gd name="connsiteY1" fmla="*/ 44450 h 1098550"/>
              <a:gd name="connsiteX2" fmla="*/ 787400 w 787400"/>
              <a:gd name="connsiteY2" fmla="*/ 635000 h 1098550"/>
              <a:gd name="connsiteX3" fmla="*/ 266700 w 787400"/>
              <a:gd name="connsiteY3" fmla="*/ 1098550 h 1098550"/>
              <a:gd name="connsiteX4" fmla="*/ 0 w 787400"/>
              <a:gd name="connsiteY4" fmla="*/ 438150 h 1098550"/>
              <a:gd name="connsiteX5" fmla="*/ 76200 w 787400"/>
              <a:gd name="connsiteY5" fmla="*/ 0 h 1098550"/>
              <a:gd name="connsiteX0" fmla="*/ 65168 w 787400"/>
              <a:gd name="connsiteY0" fmla="*/ 0 h 1090276"/>
              <a:gd name="connsiteX1" fmla="*/ 692150 w 787400"/>
              <a:gd name="connsiteY1" fmla="*/ 36176 h 1090276"/>
              <a:gd name="connsiteX2" fmla="*/ 787400 w 787400"/>
              <a:gd name="connsiteY2" fmla="*/ 626726 h 1090276"/>
              <a:gd name="connsiteX3" fmla="*/ 266700 w 787400"/>
              <a:gd name="connsiteY3" fmla="*/ 1090276 h 1090276"/>
              <a:gd name="connsiteX4" fmla="*/ 0 w 787400"/>
              <a:gd name="connsiteY4" fmla="*/ 429876 h 1090276"/>
              <a:gd name="connsiteX5" fmla="*/ 65168 w 787400"/>
              <a:gd name="connsiteY5" fmla="*/ 0 h 1090276"/>
              <a:gd name="connsiteX0" fmla="*/ 65168 w 787400"/>
              <a:gd name="connsiteY0" fmla="*/ 0 h 1095792"/>
              <a:gd name="connsiteX1" fmla="*/ 692150 w 787400"/>
              <a:gd name="connsiteY1" fmla="*/ 41692 h 1095792"/>
              <a:gd name="connsiteX2" fmla="*/ 787400 w 787400"/>
              <a:gd name="connsiteY2" fmla="*/ 632242 h 1095792"/>
              <a:gd name="connsiteX3" fmla="*/ 266700 w 787400"/>
              <a:gd name="connsiteY3" fmla="*/ 1095792 h 1095792"/>
              <a:gd name="connsiteX4" fmla="*/ 0 w 787400"/>
              <a:gd name="connsiteY4" fmla="*/ 435392 h 1095792"/>
              <a:gd name="connsiteX5" fmla="*/ 65168 w 787400"/>
              <a:gd name="connsiteY5" fmla="*/ 0 h 109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00" h="1095792">
                <a:moveTo>
                  <a:pt x="65168" y="0"/>
                </a:moveTo>
                <a:lnTo>
                  <a:pt x="692150" y="41692"/>
                </a:lnTo>
                <a:lnTo>
                  <a:pt x="787400" y="632242"/>
                </a:lnTo>
                <a:lnTo>
                  <a:pt x="266700" y="1095792"/>
                </a:lnTo>
                <a:lnTo>
                  <a:pt x="0" y="435392"/>
                </a:lnTo>
                <a:lnTo>
                  <a:pt x="65168" y="0"/>
                </a:lnTo>
                <a:close/>
              </a:path>
            </a:pathLst>
          </a:custGeom>
          <a:gradFill>
            <a:gsLst>
              <a:gs pos="40000">
                <a:srgbClr val="D1ECF7"/>
              </a:gs>
              <a:gs pos="0">
                <a:srgbClr val="53BAE3"/>
              </a:gs>
              <a:gs pos="100000">
                <a:schemeClr val="bg1"/>
              </a:gs>
            </a:gsLst>
            <a:lin ang="156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244748" y="2491634"/>
            <a:ext cx="835502" cy="1021352"/>
          </a:xfrm>
          <a:custGeom>
            <a:avLst/>
            <a:gdLst>
              <a:gd name="connsiteX0" fmla="*/ 807720 w 967740"/>
              <a:gd name="connsiteY0" fmla="*/ 0 h 1181100"/>
              <a:gd name="connsiteX1" fmla="*/ 967740 w 967740"/>
              <a:gd name="connsiteY1" fmla="*/ 906780 h 1181100"/>
              <a:gd name="connsiteX2" fmla="*/ 541020 w 967740"/>
              <a:gd name="connsiteY2" fmla="*/ 1173480 h 1181100"/>
              <a:gd name="connsiteX3" fmla="*/ 53340 w 967740"/>
              <a:gd name="connsiteY3" fmla="*/ 1181100 h 1181100"/>
              <a:gd name="connsiteX4" fmla="*/ 0 w 967740"/>
              <a:gd name="connsiteY4" fmla="*/ 297180 h 1181100"/>
              <a:gd name="connsiteX5" fmla="*/ 807720 w 967740"/>
              <a:gd name="connsiteY5" fmla="*/ 0 h 1181100"/>
              <a:gd name="connsiteX0" fmla="*/ 807720 w 967740"/>
              <a:gd name="connsiteY0" fmla="*/ 0 h 1183005"/>
              <a:gd name="connsiteX1" fmla="*/ 967740 w 967740"/>
              <a:gd name="connsiteY1" fmla="*/ 906780 h 1183005"/>
              <a:gd name="connsiteX2" fmla="*/ 455295 w 967740"/>
              <a:gd name="connsiteY2" fmla="*/ 1183005 h 1183005"/>
              <a:gd name="connsiteX3" fmla="*/ 53340 w 967740"/>
              <a:gd name="connsiteY3" fmla="*/ 1181100 h 1183005"/>
              <a:gd name="connsiteX4" fmla="*/ 0 w 967740"/>
              <a:gd name="connsiteY4" fmla="*/ 297180 h 1183005"/>
              <a:gd name="connsiteX5" fmla="*/ 807720 w 967740"/>
              <a:gd name="connsiteY5" fmla="*/ 0 h 11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740" h="1183005">
                <a:moveTo>
                  <a:pt x="807720" y="0"/>
                </a:moveTo>
                <a:lnTo>
                  <a:pt x="967740" y="906780"/>
                </a:lnTo>
                <a:lnTo>
                  <a:pt x="455295" y="1183005"/>
                </a:lnTo>
                <a:lnTo>
                  <a:pt x="53340" y="1181100"/>
                </a:lnTo>
                <a:lnTo>
                  <a:pt x="0" y="297180"/>
                </a:lnTo>
                <a:lnTo>
                  <a:pt x="807720" y="0"/>
                </a:lnTo>
                <a:close/>
              </a:path>
            </a:pathLst>
          </a:custGeom>
          <a:gradFill>
            <a:gsLst>
              <a:gs pos="0">
                <a:srgbClr val="53BAE3"/>
              </a:gs>
              <a:gs pos="50000">
                <a:srgbClr val="C7E9F6"/>
              </a:gs>
              <a:gs pos="100000">
                <a:schemeClr val="bg1"/>
              </a:gs>
            </a:gsLst>
            <a:lin ang="66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981597" y="3511341"/>
            <a:ext cx="749978" cy="763136"/>
          </a:xfrm>
          <a:custGeom>
            <a:avLst/>
            <a:gdLst>
              <a:gd name="connsiteX0" fmla="*/ 762000 w 868680"/>
              <a:gd name="connsiteY0" fmla="*/ 7620 h 883920"/>
              <a:gd name="connsiteX1" fmla="*/ 868680 w 868680"/>
              <a:gd name="connsiteY1" fmla="*/ 883920 h 883920"/>
              <a:gd name="connsiteX2" fmla="*/ 0 w 868680"/>
              <a:gd name="connsiteY2" fmla="*/ 754380 h 883920"/>
              <a:gd name="connsiteX3" fmla="*/ 373380 w 868680"/>
              <a:gd name="connsiteY3" fmla="*/ 0 h 883920"/>
              <a:gd name="connsiteX4" fmla="*/ 762000 w 868680"/>
              <a:gd name="connsiteY4" fmla="*/ 76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" h="883920">
                <a:moveTo>
                  <a:pt x="762000" y="7620"/>
                </a:moveTo>
                <a:lnTo>
                  <a:pt x="868680" y="883920"/>
                </a:lnTo>
                <a:lnTo>
                  <a:pt x="0" y="754380"/>
                </a:lnTo>
                <a:lnTo>
                  <a:pt x="373380" y="0"/>
                </a:lnTo>
                <a:lnTo>
                  <a:pt x="762000" y="7620"/>
                </a:lnTo>
                <a:close/>
              </a:path>
            </a:pathLst>
          </a:custGeom>
          <a:gradFill flip="none" rotWithShape="1">
            <a:gsLst>
              <a:gs pos="0">
                <a:srgbClr val="1C87B8">
                  <a:lumMod val="72000"/>
                  <a:lumOff val="28000"/>
                </a:srgbClr>
              </a:gs>
              <a:gs pos="100000">
                <a:srgbClr val="C1F8FF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626345" y="2175854"/>
            <a:ext cx="1039444" cy="585509"/>
          </a:xfrm>
          <a:custGeom>
            <a:avLst/>
            <a:gdLst>
              <a:gd name="connsiteX0" fmla="*/ 312420 w 1203960"/>
              <a:gd name="connsiteY0" fmla="*/ 22860 h 678180"/>
              <a:gd name="connsiteX1" fmla="*/ 853440 w 1203960"/>
              <a:gd name="connsiteY1" fmla="*/ 0 h 678180"/>
              <a:gd name="connsiteX2" fmla="*/ 1203960 w 1203960"/>
              <a:gd name="connsiteY2" fmla="*/ 464820 h 678180"/>
              <a:gd name="connsiteX3" fmla="*/ 731520 w 1203960"/>
              <a:gd name="connsiteY3" fmla="*/ 647700 h 678180"/>
              <a:gd name="connsiteX4" fmla="*/ 0 w 1203960"/>
              <a:gd name="connsiteY4" fmla="*/ 678180 h 678180"/>
              <a:gd name="connsiteX5" fmla="*/ 312420 w 1203960"/>
              <a:gd name="connsiteY5" fmla="*/ 2286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960" h="678180">
                <a:moveTo>
                  <a:pt x="312420" y="22860"/>
                </a:moveTo>
                <a:lnTo>
                  <a:pt x="853440" y="0"/>
                </a:lnTo>
                <a:lnTo>
                  <a:pt x="1203960" y="464820"/>
                </a:lnTo>
                <a:lnTo>
                  <a:pt x="731520" y="647700"/>
                </a:lnTo>
                <a:lnTo>
                  <a:pt x="0" y="678180"/>
                </a:lnTo>
                <a:lnTo>
                  <a:pt x="312420" y="22860"/>
                </a:lnTo>
                <a:close/>
              </a:path>
            </a:pathLst>
          </a:custGeom>
          <a:gradFill>
            <a:gsLst>
              <a:gs pos="40000">
                <a:srgbClr val="D1ECF7"/>
              </a:gs>
              <a:gs pos="0">
                <a:srgbClr val="53BAE3"/>
              </a:gs>
              <a:gs pos="100000">
                <a:schemeClr val="bg1"/>
              </a:gs>
            </a:gsLst>
            <a:lin ang="156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35576" y="1748235"/>
            <a:ext cx="960499" cy="1013129"/>
          </a:xfrm>
          <a:custGeom>
            <a:avLst/>
            <a:gdLst>
              <a:gd name="connsiteX0" fmla="*/ 0 w 1112520"/>
              <a:gd name="connsiteY0" fmla="*/ 579120 h 1173480"/>
              <a:gd name="connsiteX1" fmla="*/ 266700 w 1112520"/>
              <a:gd name="connsiteY1" fmla="*/ 0 h 1173480"/>
              <a:gd name="connsiteX2" fmla="*/ 541020 w 1112520"/>
              <a:gd name="connsiteY2" fmla="*/ 53340 h 1173480"/>
              <a:gd name="connsiteX3" fmla="*/ 1112520 w 1112520"/>
              <a:gd name="connsiteY3" fmla="*/ 518160 h 1173480"/>
              <a:gd name="connsiteX4" fmla="*/ 800100 w 1112520"/>
              <a:gd name="connsiteY4" fmla="*/ 1158240 h 1173480"/>
              <a:gd name="connsiteX5" fmla="*/ 106680 w 1112520"/>
              <a:gd name="connsiteY5" fmla="*/ 1173480 h 1173480"/>
              <a:gd name="connsiteX6" fmla="*/ 0 w 1112520"/>
              <a:gd name="connsiteY6" fmla="*/ 57912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520" h="1173480">
                <a:moveTo>
                  <a:pt x="0" y="579120"/>
                </a:moveTo>
                <a:lnTo>
                  <a:pt x="266700" y="0"/>
                </a:lnTo>
                <a:lnTo>
                  <a:pt x="541020" y="53340"/>
                </a:lnTo>
                <a:lnTo>
                  <a:pt x="1112520" y="518160"/>
                </a:lnTo>
                <a:lnTo>
                  <a:pt x="800100" y="1158240"/>
                </a:lnTo>
                <a:lnTo>
                  <a:pt x="106680" y="1173480"/>
                </a:lnTo>
                <a:lnTo>
                  <a:pt x="0" y="57912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1F8FF"/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411628" y="1273312"/>
            <a:ext cx="631561" cy="927605"/>
          </a:xfrm>
          <a:custGeom>
            <a:avLst/>
            <a:gdLst>
              <a:gd name="connsiteX0" fmla="*/ 0 w 731520"/>
              <a:gd name="connsiteY0" fmla="*/ 609600 h 1074420"/>
              <a:gd name="connsiteX1" fmla="*/ 419100 w 731520"/>
              <a:gd name="connsiteY1" fmla="*/ 30480 h 1074420"/>
              <a:gd name="connsiteX2" fmla="*/ 731520 w 731520"/>
              <a:gd name="connsiteY2" fmla="*/ 0 h 1074420"/>
              <a:gd name="connsiteX3" fmla="*/ 586740 w 731520"/>
              <a:gd name="connsiteY3" fmla="*/ 1074420 h 1074420"/>
              <a:gd name="connsiteX4" fmla="*/ 0 w 731520"/>
              <a:gd name="connsiteY4" fmla="*/ 60960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1074420">
                <a:moveTo>
                  <a:pt x="0" y="609600"/>
                </a:moveTo>
                <a:lnTo>
                  <a:pt x="419100" y="30480"/>
                </a:lnTo>
                <a:lnTo>
                  <a:pt x="731520" y="0"/>
                </a:lnTo>
                <a:lnTo>
                  <a:pt x="586740" y="1074420"/>
                </a:lnTo>
                <a:lnTo>
                  <a:pt x="0" y="60960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920009" y="1475437"/>
            <a:ext cx="578931" cy="717085"/>
          </a:xfrm>
          <a:custGeom>
            <a:avLst/>
            <a:gdLst>
              <a:gd name="connsiteX0" fmla="*/ 121920 w 670560"/>
              <a:gd name="connsiteY0" fmla="*/ 0 h 830580"/>
              <a:gd name="connsiteX1" fmla="*/ 670560 w 670560"/>
              <a:gd name="connsiteY1" fmla="*/ 198120 h 830580"/>
              <a:gd name="connsiteX2" fmla="*/ 510540 w 670560"/>
              <a:gd name="connsiteY2" fmla="*/ 807720 h 830580"/>
              <a:gd name="connsiteX3" fmla="*/ 0 w 670560"/>
              <a:gd name="connsiteY3" fmla="*/ 830580 h 830580"/>
              <a:gd name="connsiteX4" fmla="*/ 121920 w 670560"/>
              <a:gd name="connsiteY4" fmla="*/ 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830580">
                <a:moveTo>
                  <a:pt x="121920" y="0"/>
                </a:moveTo>
                <a:lnTo>
                  <a:pt x="670560" y="198120"/>
                </a:lnTo>
                <a:lnTo>
                  <a:pt x="510540" y="807720"/>
                </a:lnTo>
                <a:lnTo>
                  <a:pt x="0" y="830580"/>
                </a:lnTo>
                <a:lnTo>
                  <a:pt x="121920" y="0"/>
                </a:lnTo>
                <a:close/>
              </a:path>
            </a:pathLst>
          </a:custGeom>
          <a:gradFill flip="none" rotWithShape="1">
            <a:gsLst>
              <a:gs pos="44000">
                <a:schemeClr val="bg1"/>
              </a:gs>
              <a:gs pos="100000">
                <a:srgbClr val="C1F8FF"/>
              </a:gs>
            </a:gsLst>
            <a:lin ang="138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363166" y="1630532"/>
            <a:ext cx="578931" cy="940762"/>
          </a:xfrm>
          <a:custGeom>
            <a:avLst/>
            <a:gdLst>
              <a:gd name="connsiteX0" fmla="*/ 0 w 670560"/>
              <a:gd name="connsiteY0" fmla="*/ 624840 h 1089660"/>
              <a:gd name="connsiteX1" fmla="*/ 175260 w 670560"/>
              <a:gd name="connsiteY1" fmla="*/ 0 h 1089660"/>
              <a:gd name="connsiteX2" fmla="*/ 670560 w 670560"/>
              <a:gd name="connsiteY2" fmla="*/ 975360 h 1089660"/>
              <a:gd name="connsiteX3" fmla="*/ 358140 w 670560"/>
              <a:gd name="connsiteY3" fmla="*/ 1089660 h 1089660"/>
              <a:gd name="connsiteX4" fmla="*/ 0 w 670560"/>
              <a:gd name="connsiteY4" fmla="*/ 62484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" h="1089660">
                <a:moveTo>
                  <a:pt x="0" y="624840"/>
                </a:moveTo>
                <a:lnTo>
                  <a:pt x="175260" y="0"/>
                </a:lnTo>
                <a:lnTo>
                  <a:pt x="670560" y="975360"/>
                </a:lnTo>
                <a:lnTo>
                  <a:pt x="358140" y="1089660"/>
                </a:lnTo>
                <a:lnTo>
                  <a:pt x="0" y="62484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1F8FF"/>
              </a:gs>
            </a:gsLst>
            <a:lin ang="27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018748" y="1500467"/>
            <a:ext cx="1133396" cy="751075"/>
          </a:xfrm>
          <a:custGeom>
            <a:avLst/>
            <a:gdLst>
              <a:gd name="connsiteX0" fmla="*/ 0 w 1301750"/>
              <a:gd name="connsiteY0" fmla="*/ 647700 h 869950"/>
              <a:gd name="connsiteX1" fmla="*/ 431800 w 1301750"/>
              <a:gd name="connsiteY1" fmla="*/ 819150 h 869950"/>
              <a:gd name="connsiteX2" fmla="*/ 1060450 w 1301750"/>
              <a:gd name="connsiteY2" fmla="*/ 869950 h 869950"/>
              <a:gd name="connsiteX3" fmla="*/ 1301750 w 1301750"/>
              <a:gd name="connsiteY3" fmla="*/ 304800 h 869950"/>
              <a:gd name="connsiteX4" fmla="*/ 927100 w 1301750"/>
              <a:gd name="connsiteY4" fmla="*/ 177800 h 869950"/>
              <a:gd name="connsiteX5" fmla="*/ 908050 w 1301750"/>
              <a:gd name="connsiteY5" fmla="*/ 0 h 869950"/>
              <a:gd name="connsiteX6" fmla="*/ 476250 w 1301750"/>
              <a:gd name="connsiteY6" fmla="*/ 25400 h 869950"/>
              <a:gd name="connsiteX7" fmla="*/ 0 w 1301750"/>
              <a:gd name="connsiteY7" fmla="*/ 647700 h 869950"/>
              <a:gd name="connsiteX0" fmla="*/ 0 w 1301750"/>
              <a:gd name="connsiteY0" fmla="*/ 647700 h 869950"/>
              <a:gd name="connsiteX1" fmla="*/ 426284 w 1301750"/>
              <a:gd name="connsiteY1" fmla="*/ 827424 h 869950"/>
              <a:gd name="connsiteX2" fmla="*/ 1060450 w 1301750"/>
              <a:gd name="connsiteY2" fmla="*/ 869950 h 869950"/>
              <a:gd name="connsiteX3" fmla="*/ 1301750 w 1301750"/>
              <a:gd name="connsiteY3" fmla="*/ 304800 h 869950"/>
              <a:gd name="connsiteX4" fmla="*/ 927100 w 1301750"/>
              <a:gd name="connsiteY4" fmla="*/ 177800 h 869950"/>
              <a:gd name="connsiteX5" fmla="*/ 908050 w 1301750"/>
              <a:gd name="connsiteY5" fmla="*/ 0 h 869950"/>
              <a:gd name="connsiteX6" fmla="*/ 476250 w 1301750"/>
              <a:gd name="connsiteY6" fmla="*/ 25400 h 869950"/>
              <a:gd name="connsiteX7" fmla="*/ 0 w 1301750"/>
              <a:gd name="connsiteY7" fmla="*/ 647700 h 869950"/>
              <a:gd name="connsiteX0" fmla="*/ 0 w 1312783"/>
              <a:gd name="connsiteY0" fmla="*/ 647700 h 869950"/>
              <a:gd name="connsiteX1" fmla="*/ 426284 w 1312783"/>
              <a:gd name="connsiteY1" fmla="*/ 827424 h 869950"/>
              <a:gd name="connsiteX2" fmla="*/ 1060450 w 1312783"/>
              <a:gd name="connsiteY2" fmla="*/ 869950 h 869950"/>
              <a:gd name="connsiteX3" fmla="*/ 1312783 w 1312783"/>
              <a:gd name="connsiteY3" fmla="*/ 304800 h 869950"/>
              <a:gd name="connsiteX4" fmla="*/ 927100 w 1312783"/>
              <a:gd name="connsiteY4" fmla="*/ 177800 h 869950"/>
              <a:gd name="connsiteX5" fmla="*/ 908050 w 1312783"/>
              <a:gd name="connsiteY5" fmla="*/ 0 h 869950"/>
              <a:gd name="connsiteX6" fmla="*/ 476250 w 1312783"/>
              <a:gd name="connsiteY6" fmla="*/ 25400 h 869950"/>
              <a:gd name="connsiteX7" fmla="*/ 0 w 1312783"/>
              <a:gd name="connsiteY7" fmla="*/ 64770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783" h="869950">
                <a:moveTo>
                  <a:pt x="0" y="647700"/>
                </a:moveTo>
                <a:lnTo>
                  <a:pt x="426284" y="827424"/>
                </a:lnTo>
                <a:lnTo>
                  <a:pt x="1060450" y="869950"/>
                </a:lnTo>
                <a:lnTo>
                  <a:pt x="1312783" y="304800"/>
                </a:lnTo>
                <a:lnTo>
                  <a:pt x="927100" y="177800"/>
                </a:lnTo>
                <a:lnTo>
                  <a:pt x="908050" y="0"/>
                </a:lnTo>
                <a:lnTo>
                  <a:pt x="476250" y="25400"/>
                </a:lnTo>
                <a:lnTo>
                  <a:pt x="0" y="647700"/>
                </a:lnTo>
                <a:close/>
              </a:path>
            </a:pathLst>
          </a:custGeom>
          <a:gradFill flip="none" rotWithShape="1">
            <a:gsLst>
              <a:gs pos="48000">
                <a:schemeClr val="bg1"/>
              </a:gs>
              <a:gs pos="100000">
                <a:srgbClr val="C1F8FF"/>
              </a:gs>
            </a:gsLst>
            <a:lin ang="4200000" scaled="0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799975" y="1504218"/>
            <a:ext cx="343329" cy="259038"/>
          </a:xfrm>
          <a:custGeom>
            <a:avLst/>
            <a:gdLst>
              <a:gd name="connsiteX0" fmla="*/ 23813 w 397669"/>
              <a:gd name="connsiteY0" fmla="*/ 169068 h 300037"/>
              <a:gd name="connsiteX1" fmla="*/ 0 w 397669"/>
              <a:gd name="connsiteY1" fmla="*/ 0 h 300037"/>
              <a:gd name="connsiteX2" fmla="*/ 397669 w 397669"/>
              <a:gd name="connsiteY2" fmla="*/ 300037 h 300037"/>
              <a:gd name="connsiteX3" fmla="*/ 23813 w 397669"/>
              <a:gd name="connsiteY3" fmla="*/ 169068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69" h="300037">
                <a:moveTo>
                  <a:pt x="23813" y="169068"/>
                </a:moveTo>
                <a:lnTo>
                  <a:pt x="0" y="0"/>
                </a:lnTo>
                <a:lnTo>
                  <a:pt x="397669" y="300037"/>
                </a:lnTo>
                <a:lnTo>
                  <a:pt x="23813" y="169068"/>
                </a:lnTo>
                <a:close/>
              </a:path>
            </a:pathLst>
          </a:custGeom>
          <a:solidFill>
            <a:srgbClr val="A2DAE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52632" y="3292598"/>
            <a:ext cx="427619" cy="995037"/>
          </a:xfrm>
          <a:custGeom>
            <a:avLst/>
            <a:gdLst>
              <a:gd name="connsiteX0" fmla="*/ 495300 w 495300"/>
              <a:gd name="connsiteY0" fmla="*/ 0 h 1152525"/>
              <a:gd name="connsiteX1" fmla="*/ 104775 w 495300"/>
              <a:gd name="connsiteY1" fmla="*/ 1152525 h 1152525"/>
              <a:gd name="connsiteX2" fmla="*/ 0 w 495300"/>
              <a:gd name="connsiteY2" fmla="*/ 266700 h 1152525"/>
              <a:gd name="connsiteX3" fmla="*/ 495300 w 495300"/>
              <a:gd name="connsiteY3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1152525">
                <a:moveTo>
                  <a:pt x="495300" y="0"/>
                </a:moveTo>
                <a:lnTo>
                  <a:pt x="104775" y="1152525"/>
                </a:lnTo>
                <a:lnTo>
                  <a:pt x="0" y="266700"/>
                </a:lnTo>
                <a:lnTo>
                  <a:pt x="495300" y="0"/>
                </a:lnTo>
                <a:close/>
              </a:path>
            </a:pathLst>
          </a:custGeom>
          <a:solidFill>
            <a:srgbClr val="53BAE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024388" y="2741627"/>
            <a:ext cx="1217070" cy="852497"/>
          </a:xfrm>
          <a:custGeom>
            <a:avLst/>
            <a:gdLst>
              <a:gd name="connsiteX0" fmla="*/ 0 w 1457325"/>
              <a:gd name="connsiteY0" fmla="*/ 38100 h 1666875"/>
              <a:gd name="connsiteX1" fmla="*/ 1409700 w 1457325"/>
              <a:gd name="connsiteY1" fmla="*/ 0 h 1666875"/>
              <a:gd name="connsiteX2" fmla="*/ 1457325 w 1457325"/>
              <a:gd name="connsiteY2" fmla="*/ 895350 h 1666875"/>
              <a:gd name="connsiteX3" fmla="*/ 1076325 w 1457325"/>
              <a:gd name="connsiteY3" fmla="*/ 1666875 h 1666875"/>
              <a:gd name="connsiteX4" fmla="*/ 295275 w 1457325"/>
              <a:gd name="connsiteY4" fmla="*/ 1000125 h 1666875"/>
              <a:gd name="connsiteX5" fmla="*/ 0 w 1457325"/>
              <a:gd name="connsiteY5" fmla="*/ 38100 h 1666875"/>
              <a:gd name="connsiteX0" fmla="*/ 0 w 1457325"/>
              <a:gd name="connsiteY0" fmla="*/ 38100 h 1000125"/>
              <a:gd name="connsiteX1" fmla="*/ 1409700 w 1457325"/>
              <a:gd name="connsiteY1" fmla="*/ 0 h 1000125"/>
              <a:gd name="connsiteX2" fmla="*/ 1457325 w 1457325"/>
              <a:gd name="connsiteY2" fmla="*/ 895350 h 1000125"/>
              <a:gd name="connsiteX3" fmla="*/ 295275 w 1457325"/>
              <a:gd name="connsiteY3" fmla="*/ 1000125 h 1000125"/>
              <a:gd name="connsiteX4" fmla="*/ 0 w 1457325"/>
              <a:gd name="connsiteY4" fmla="*/ 38100 h 1000125"/>
              <a:gd name="connsiteX0" fmla="*/ 0 w 1409700"/>
              <a:gd name="connsiteY0" fmla="*/ 38100 h 1000125"/>
              <a:gd name="connsiteX1" fmla="*/ 1409700 w 1409700"/>
              <a:gd name="connsiteY1" fmla="*/ 0 h 1000125"/>
              <a:gd name="connsiteX2" fmla="*/ 295275 w 1409700"/>
              <a:gd name="connsiteY2" fmla="*/ 1000125 h 1000125"/>
              <a:gd name="connsiteX3" fmla="*/ 0 w 1409700"/>
              <a:gd name="connsiteY3" fmla="*/ 38100 h 1000125"/>
              <a:gd name="connsiteX0" fmla="*/ 0 w 1409700"/>
              <a:gd name="connsiteY0" fmla="*/ 38100 h 968375"/>
              <a:gd name="connsiteX1" fmla="*/ 1409700 w 1409700"/>
              <a:gd name="connsiteY1" fmla="*/ 0 h 968375"/>
              <a:gd name="connsiteX2" fmla="*/ 307975 w 1409700"/>
              <a:gd name="connsiteY2" fmla="*/ 968375 h 968375"/>
              <a:gd name="connsiteX3" fmla="*/ 0 w 1409700"/>
              <a:gd name="connsiteY3" fmla="*/ 38100 h 968375"/>
              <a:gd name="connsiteX0" fmla="*/ 0 w 1409700"/>
              <a:gd name="connsiteY0" fmla="*/ 38100 h 987425"/>
              <a:gd name="connsiteX1" fmla="*/ 1409700 w 1409700"/>
              <a:gd name="connsiteY1" fmla="*/ 0 h 987425"/>
              <a:gd name="connsiteX2" fmla="*/ 314325 w 1409700"/>
              <a:gd name="connsiteY2" fmla="*/ 987425 h 987425"/>
              <a:gd name="connsiteX3" fmla="*/ 0 w 1409700"/>
              <a:gd name="connsiteY3" fmla="*/ 38100 h 98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987425">
                <a:moveTo>
                  <a:pt x="0" y="38100"/>
                </a:moveTo>
                <a:lnTo>
                  <a:pt x="1409700" y="0"/>
                </a:lnTo>
                <a:lnTo>
                  <a:pt x="314325" y="987425"/>
                </a:lnTo>
                <a:lnTo>
                  <a:pt x="0" y="38100"/>
                </a:lnTo>
                <a:close/>
              </a:path>
            </a:pathLst>
          </a:custGeom>
          <a:gradFill>
            <a:gsLst>
              <a:gs pos="0">
                <a:srgbClr val="53BAE3"/>
              </a:gs>
              <a:gs pos="26000">
                <a:srgbClr val="C7E9F6"/>
              </a:gs>
              <a:gs pos="100000">
                <a:schemeClr val="bg1"/>
              </a:gs>
            </a:gsLst>
            <a:lin ang="66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24000" y="2452018"/>
            <a:ext cx="9144000" cy="4419600"/>
          </a:xfrm>
          <a:prstGeom prst="rect">
            <a:avLst/>
          </a:prstGeom>
          <a:gradFill flip="none" rotWithShape="1">
            <a:gsLst>
              <a:gs pos="0">
                <a:srgbClr val="11AAE7">
                  <a:alpha val="37000"/>
                </a:srgbClr>
              </a:gs>
              <a:gs pos="100000">
                <a:srgbClr val="7AC7EA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1" y="2425158"/>
            <a:ext cx="9143999" cy="23508"/>
          </a:xfrm>
          <a:prstGeom prst="rect">
            <a:avLst/>
          </a:prstGeom>
          <a:solidFill>
            <a:srgbClr val="60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1143000"/>
          </a:xfrm>
        </p:spPr>
        <p:txBody>
          <a:bodyPr/>
          <a:lstStyle/>
          <a:p>
            <a:pPr algn="l"/>
            <a:r>
              <a:rPr lang="en-US" dirty="0" err="1"/>
              <a:t>Resultater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6412" y="1922501"/>
            <a:ext cx="15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15AAE7"/>
                </a:solidFill>
              </a:rPr>
              <a:t>Magasinmodul</a:t>
            </a:r>
            <a:endParaRPr lang="en-US" dirty="0">
              <a:solidFill>
                <a:srgbClr val="15AAE7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746280">
            <a:off x="7459530" y="1762402"/>
            <a:ext cx="15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15AAE7"/>
                </a:solidFill>
              </a:rPr>
              <a:t>Analysemodul</a:t>
            </a:r>
            <a:endParaRPr lang="en-US" dirty="0">
              <a:solidFill>
                <a:srgbClr val="15AAE7"/>
              </a:solidFill>
            </a:endParaRPr>
          </a:p>
        </p:txBody>
      </p:sp>
      <p:sp>
        <p:nvSpPr>
          <p:cNvPr id="40" name="Rectangle 12"/>
          <p:cNvSpPr/>
          <p:nvPr/>
        </p:nvSpPr>
        <p:spPr>
          <a:xfrm rot="16200000">
            <a:off x="4764993" y="3241626"/>
            <a:ext cx="1421019" cy="15693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>
            <a:solidFill>
              <a:srgbClr val="135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2"/>
          <p:cNvSpPr/>
          <p:nvPr/>
        </p:nvSpPr>
        <p:spPr>
          <a:xfrm rot="5400000">
            <a:off x="8054968" y="3588525"/>
            <a:ext cx="2114817" cy="15693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>
            <a:solidFill>
              <a:srgbClr val="135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127863" y="3205587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C3B72"/>
                </a:solidFill>
              </a:rPr>
              <a:t>BackEnd</a:t>
            </a:r>
            <a:endParaRPr lang="en-US" dirty="0">
              <a:solidFill>
                <a:srgbClr val="0C3B7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86652" y="3205587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C3B72"/>
                </a:solidFill>
              </a:rPr>
              <a:t>Arbeidsrutiner</a:t>
            </a:r>
            <a:endParaRPr lang="en-US" dirty="0">
              <a:solidFill>
                <a:srgbClr val="0C3B7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92713" y="7047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791630" y="6969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C6D640-1B19-4528-AB0F-866669904A49}"/>
              </a:ext>
            </a:extLst>
          </p:cNvPr>
          <p:cNvSpPr txBox="1"/>
          <p:nvPr/>
        </p:nvSpPr>
        <p:spPr>
          <a:xfrm>
            <a:off x="5702320" y="2482797"/>
            <a:ext cx="149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Adminmodul</a:t>
            </a:r>
            <a:endParaRPr lang="nb-NO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2A0FF-EA79-4006-8FB2-75A5A9C0202D}"/>
              </a:ext>
            </a:extLst>
          </p:cNvPr>
          <p:cNvSpPr txBox="1"/>
          <p:nvPr/>
        </p:nvSpPr>
        <p:spPr>
          <a:xfrm rot="2803636">
            <a:off x="5689950" y="3418198"/>
            <a:ext cx="130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Feide log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589950-1B8E-4578-9FDF-675B5C94ACDC}"/>
              </a:ext>
            </a:extLst>
          </p:cNvPr>
          <p:cNvSpPr txBox="1"/>
          <p:nvPr/>
        </p:nvSpPr>
        <p:spPr>
          <a:xfrm>
            <a:off x="6430263" y="4015368"/>
            <a:ext cx="181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Dokument modul</a:t>
            </a:r>
          </a:p>
          <a:p>
            <a:r>
              <a:rPr lang="nb-NO" dirty="0" err="1"/>
              <a:t>Postgres</a:t>
            </a:r>
            <a:endParaRPr lang="nb-NO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2B92BD-04D6-441B-AF53-EE56CEEFAA95}"/>
              </a:ext>
            </a:extLst>
          </p:cNvPr>
          <p:cNvSpPr txBox="1"/>
          <p:nvPr/>
        </p:nvSpPr>
        <p:spPr>
          <a:xfrm rot="2070169">
            <a:off x="5993722" y="3127139"/>
            <a:ext cx="156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ElasticSearch</a:t>
            </a:r>
            <a:endParaRPr lang="nb-NO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6F776-8C47-4EC7-BF28-631F8EFC148E}"/>
              </a:ext>
            </a:extLst>
          </p:cNvPr>
          <p:cNvSpPr txBox="1"/>
          <p:nvPr/>
        </p:nvSpPr>
        <p:spPr>
          <a:xfrm rot="5400000">
            <a:off x="6744553" y="3110551"/>
            <a:ext cx="144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Open Source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E7A5D9-7E58-46BA-91FB-A5840F5DDAB0}"/>
              </a:ext>
            </a:extLst>
          </p:cNvPr>
          <p:cNvSpPr txBox="1"/>
          <p:nvPr/>
        </p:nvSpPr>
        <p:spPr>
          <a:xfrm>
            <a:off x="6942001" y="2346738"/>
            <a:ext cx="176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 lagsarkitektur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7293AB-17DF-4063-80F4-ACAE398287BD}"/>
              </a:ext>
            </a:extLst>
          </p:cNvPr>
          <p:cNvSpPr txBox="1"/>
          <p:nvPr/>
        </p:nvSpPr>
        <p:spPr>
          <a:xfrm>
            <a:off x="8128864" y="2811267"/>
            <a:ext cx="849198" cy="37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Scrum</a:t>
            </a:r>
            <a:endParaRPr lang="nb-NO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A555FC-A335-454A-A262-84379347FB7C}"/>
              </a:ext>
            </a:extLst>
          </p:cNvPr>
          <p:cNvSpPr txBox="1"/>
          <p:nvPr/>
        </p:nvSpPr>
        <p:spPr>
          <a:xfrm rot="2719103">
            <a:off x="7452667" y="3443945"/>
            <a:ext cx="189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referansegrupper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7AEE54-B0F8-4416-90A1-734E04DA502A}"/>
              </a:ext>
            </a:extLst>
          </p:cNvPr>
          <p:cNvSpPr txBox="1"/>
          <p:nvPr/>
        </p:nvSpPr>
        <p:spPr>
          <a:xfrm rot="19171114">
            <a:off x="6681948" y="471708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ny leveransemodell</a:t>
            </a:r>
          </a:p>
        </p:txBody>
      </p:sp>
      <p:pic>
        <p:nvPicPr>
          <p:cNvPr id="1026" name="Picture 2" descr="Bilderesultat for seagull drawing">
            <a:extLst>
              <a:ext uri="{FF2B5EF4-FFF2-40B4-BE49-F238E27FC236}">
                <a16:creationId xmlns:a16="http://schemas.microsoft.com/office/drawing/2014/main" id="{1698E6CA-187F-404F-A75D-AFAC25B9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6250" l="1532" r="95624">
                        <a14:foregroundMark x1="80306" y1="49167" x2="80306" y2="49167"/>
                        <a14:foregroundMark x1="41138" y1="96458" x2="41138" y2="96458"/>
                        <a14:foregroundMark x1="4595" y1="56250" x2="4595" y2="56250"/>
                        <a14:foregroundMark x1="1532" y1="59167" x2="1532" y2="59167"/>
                        <a14:foregroundMark x1="14223" y1="55417" x2="14223" y2="55417"/>
                        <a14:foregroundMark x1="45733" y1="58750" x2="45733" y2="58750"/>
                        <a14:foregroundMark x1="43326" y1="66875" x2="43326" y2="66875"/>
                        <a14:foregroundMark x1="45733" y1="72083" x2="45733" y2="72083"/>
                        <a14:foregroundMark x1="50109" y1="69583" x2="50109" y2="69583"/>
                        <a14:foregroundMark x1="53392" y1="67500" x2="53392" y2="67500"/>
                        <a14:foregroundMark x1="47484" y1="66042" x2="47484" y2="66042"/>
                        <a14:foregroundMark x1="37856" y1="67083" x2="37856" y2="67083"/>
                        <a14:foregroundMark x1="35230" y1="61458" x2="35230" y2="61458"/>
                        <a14:foregroundMark x1="96061" y1="40208" x2="96061" y2="40208"/>
                        <a14:foregroundMark x1="20788" y1="6667" x2="20788" y2="6667"/>
                        <a14:foregroundMark x1="16193" y1="2917" x2="16193" y2="2917"/>
                        <a14:foregroundMark x1="2845" y1="60000" x2="2845" y2="60000"/>
                        <a14:foregroundMark x1="6783" y1="55417" x2="6783" y2="55417"/>
                        <a14:foregroundMark x1="41357" y1="68750" x2="41357" y2="68750"/>
                        <a14:foregroundMark x1="39825" y1="68333" x2="39825" y2="68333"/>
                        <a14:foregroundMark x1="45295" y1="67292" x2="45295" y2="67292"/>
                        <a14:foregroundMark x1="50766" y1="69375" x2="50766" y2="69375"/>
                        <a14:foregroundMark x1="36980" y1="95625" x2="36980" y2="95625"/>
                        <a14:foregroundMark x1="37856" y1="89167" x2="37856" y2="89167"/>
                        <a14:backgroundMark x1="35667" y1="93750" x2="35667" y2="93750"/>
                        <a14:backgroundMark x1="3063" y1="59792" x2="3063" y2="59792"/>
                        <a14:backgroundMark x1="45514" y1="71875" x2="45514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39" y="37831"/>
            <a:ext cx="1699017" cy="17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505E65-10F5-4A3A-8803-596F7D23DB10}"/>
              </a:ext>
            </a:extLst>
          </p:cNvPr>
          <p:cNvSpPr txBox="1"/>
          <p:nvPr/>
        </p:nvSpPr>
        <p:spPr>
          <a:xfrm rot="2431638">
            <a:off x="9065401" y="1116349"/>
            <a:ext cx="73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15AAE7"/>
                </a:solidFill>
              </a:rPr>
              <a:t>Bevaring</a:t>
            </a:r>
          </a:p>
        </p:txBody>
      </p:sp>
    </p:spTree>
    <p:extLst>
      <p:ext uri="{BB962C8B-B14F-4D97-AF65-F5344CB8AC3E}">
        <p14:creationId xmlns:p14="http://schemas.microsoft.com/office/powerpoint/2010/main" val="39438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626968" cy="1143000"/>
          </a:xfrm>
        </p:spPr>
        <p:txBody>
          <a:bodyPr/>
          <a:lstStyle/>
          <a:p>
            <a:r>
              <a:rPr lang="nb-NO" dirty="0"/>
              <a:t>   Nye rutiner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59309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For utviklerne omfatter:</a:t>
            </a:r>
            <a:endParaRPr lang="en-US" sz="3600" b="1" dirty="0"/>
          </a:p>
          <a:p>
            <a:pPr lvl="0"/>
            <a:r>
              <a:rPr lang="nb-NO" dirty="0"/>
              <a:t>Strukturert testmetodikk </a:t>
            </a:r>
            <a:endParaRPr lang="en-US" sz="3600" dirty="0"/>
          </a:p>
          <a:p>
            <a:pPr lvl="0"/>
            <a:r>
              <a:rPr lang="nb-NO" dirty="0"/>
              <a:t>Samlokalisering i et prosjektmiljø</a:t>
            </a:r>
            <a:endParaRPr lang="en-US" sz="3600" dirty="0"/>
          </a:p>
          <a:p>
            <a:pPr lvl="0"/>
            <a:r>
              <a:rPr lang="nb-NO" dirty="0" err="1"/>
              <a:t>Scrum</a:t>
            </a:r>
            <a:r>
              <a:rPr lang="nb-NO" dirty="0"/>
              <a:t> metodikk </a:t>
            </a:r>
            <a:endParaRPr lang="en-US" sz="3600" dirty="0"/>
          </a:p>
          <a:p>
            <a:pPr lvl="0"/>
            <a:r>
              <a:rPr lang="nb-NO" dirty="0" err="1"/>
              <a:t>GiT</a:t>
            </a:r>
            <a:r>
              <a:rPr lang="nb-NO" dirty="0"/>
              <a:t> og felles kodebase</a:t>
            </a:r>
            <a:endParaRPr lang="en-US" sz="3600" dirty="0"/>
          </a:p>
          <a:p>
            <a:pPr marL="0" indent="0">
              <a:buNone/>
            </a:pPr>
            <a:r>
              <a:rPr lang="nb-NO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nb-NO" b="1" dirty="0"/>
              <a:t>For museene omfatter:</a:t>
            </a:r>
            <a:endParaRPr lang="en-US" sz="3600" b="1" dirty="0"/>
          </a:p>
          <a:p>
            <a:pPr lvl="0"/>
            <a:r>
              <a:rPr lang="nb-NO" dirty="0"/>
              <a:t>Felles koordineringsgruppemøter</a:t>
            </a:r>
            <a:endParaRPr lang="en-US" sz="3600" dirty="0"/>
          </a:p>
          <a:p>
            <a:pPr lvl="0"/>
            <a:r>
              <a:rPr lang="nb-NO" dirty="0"/>
              <a:t>Referansegrupper med tverrfaglig deltakelse fra natur og kultur</a:t>
            </a:r>
          </a:p>
          <a:p>
            <a:pPr lvl="1"/>
            <a:r>
              <a:rPr lang="nb-NO" sz="2900" dirty="0"/>
              <a:t>arbeider intensivt i korte perioder med avgrensete oppgaver </a:t>
            </a:r>
          </a:p>
          <a:p>
            <a:pPr lvl="1"/>
            <a:r>
              <a:rPr lang="nb-NO" dirty="0"/>
              <a:t>Strukturert testing</a:t>
            </a:r>
            <a:endParaRPr lang="en-US" sz="3200" dirty="0"/>
          </a:p>
          <a:p>
            <a:endParaRPr lang="en-US" sz="3600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09" y="1"/>
            <a:ext cx="2615491" cy="650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5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821420"/>
            <a:ext cx="344487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dirty="0"/>
              <a:t>Leveranser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Åpen kildekode /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source</a:t>
            </a:r>
            <a:endParaRPr lang="nb-NO" dirty="0"/>
          </a:p>
          <a:p>
            <a:pPr lvl="1"/>
            <a:r>
              <a:rPr lang="nb-NO" dirty="0"/>
              <a:t>https://github.com/musit-norway</a:t>
            </a:r>
            <a:endParaRPr lang="en-US" dirty="0"/>
          </a:p>
          <a:p>
            <a:pPr lvl="1"/>
            <a:endParaRPr lang="nb-NO" dirty="0"/>
          </a:p>
          <a:p>
            <a:r>
              <a:rPr lang="nb-NO" dirty="0"/>
              <a:t>Innlogging via Dataportalen / Feide</a:t>
            </a:r>
          </a:p>
          <a:p>
            <a:endParaRPr lang="nb-NO" dirty="0"/>
          </a:p>
          <a:p>
            <a:r>
              <a:rPr lang="nb-NO" dirty="0"/>
              <a:t>Magasinmodulen</a:t>
            </a:r>
          </a:p>
          <a:p>
            <a:r>
              <a:rPr lang="nb-NO" dirty="0"/>
              <a:t>Analysemodulen</a:t>
            </a:r>
          </a:p>
          <a:p>
            <a:r>
              <a:rPr lang="nb-NO" dirty="0"/>
              <a:t>Dokument, analysedel</a:t>
            </a:r>
          </a:p>
          <a:p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9912425" y="5781491"/>
            <a:ext cx="636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S2266a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187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llipse 73">
            <a:extLst>
              <a:ext uri="{FF2B5EF4-FFF2-40B4-BE49-F238E27FC236}">
                <a16:creationId xmlns:a16="http://schemas.microsoft.com/office/drawing/2014/main" id="{D0CF1AF2-FA28-4560-82C7-C780014F68FF}"/>
              </a:ext>
            </a:extLst>
          </p:cNvPr>
          <p:cNvSpPr/>
          <p:nvPr/>
        </p:nvSpPr>
        <p:spPr>
          <a:xfrm>
            <a:off x="8639710" y="4553102"/>
            <a:ext cx="1571090" cy="4894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Ellipse 73"/>
          <p:cNvSpPr/>
          <p:nvPr/>
        </p:nvSpPr>
        <p:spPr>
          <a:xfrm>
            <a:off x="5790908" y="4653137"/>
            <a:ext cx="1385212" cy="4894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Ellipse 2"/>
          <p:cNvSpPr/>
          <p:nvPr/>
        </p:nvSpPr>
        <p:spPr>
          <a:xfrm>
            <a:off x="8987692" y="3863316"/>
            <a:ext cx="1363997" cy="5393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Ellipse 73"/>
          <p:cNvSpPr/>
          <p:nvPr/>
        </p:nvSpPr>
        <p:spPr>
          <a:xfrm>
            <a:off x="8485350" y="2579506"/>
            <a:ext cx="1571090" cy="4894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Ellipse 2"/>
          <p:cNvSpPr/>
          <p:nvPr/>
        </p:nvSpPr>
        <p:spPr>
          <a:xfrm>
            <a:off x="7320166" y="5378036"/>
            <a:ext cx="1440131" cy="42722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Ellipse 2"/>
          <p:cNvSpPr/>
          <p:nvPr/>
        </p:nvSpPr>
        <p:spPr>
          <a:xfrm>
            <a:off x="3575721" y="3882096"/>
            <a:ext cx="1436005" cy="6270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Ellipse 73"/>
          <p:cNvSpPr/>
          <p:nvPr/>
        </p:nvSpPr>
        <p:spPr>
          <a:xfrm>
            <a:off x="3588806" y="5459826"/>
            <a:ext cx="1571090" cy="4894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Ellipse 73"/>
          <p:cNvSpPr/>
          <p:nvPr/>
        </p:nvSpPr>
        <p:spPr>
          <a:xfrm>
            <a:off x="6685150" y="2939546"/>
            <a:ext cx="1571090" cy="4894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Ellipse 73"/>
          <p:cNvSpPr/>
          <p:nvPr/>
        </p:nvSpPr>
        <p:spPr>
          <a:xfrm>
            <a:off x="6181094" y="2420889"/>
            <a:ext cx="1571090" cy="4894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nb-NO" dirty="0"/>
              <a:t>Overordnet konseptmodell MUSIT</a:t>
            </a:r>
            <a:endParaRPr lang="en-US" sz="3100" dirty="0"/>
          </a:p>
        </p:txBody>
      </p:sp>
      <p:grpSp>
        <p:nvGrpSpPr>
          <p:cNvPr id="9" name="Group 8"/>
          <p:cNvGrpSpPr/>
          <p:nvPr/>
        </p:nvGrpSpPr>
        <p:grpSpPr>
          <a:xfrm>
            <a:off x="2639616" y="935254"/>
            <a:ext cx="7712072" cy="4911333"/>
            <a:chOff x="1314852" y="327729"/>
            <a:chExt cx="7254039" cy="5367046"/>
          </a:xfrm>
        </p:grpSpPr>
        <p:sp>
          <p:nvSpPr>
            <p:cNvPr id="10" name="Oval 9"/>
            <p:cNvSpPr/>
            <p:nvPr/>
          </p:nvSpPr>
          <p:spPr>
            <a:xfrm>
              <a:off x="3562867" y="3060576"/>
              <a:ext cx="1080120" cy="36004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Systemet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859011" y="2010366"/>
              <a:ext cx="1152128" cy="36004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Sikkerhet og </a:t>
              </a:r>
              <a:r>
                <a:rPr lang="nb-NO" sz="7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tilgangsadm</a:t>
              </a:r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435075" y="3296654"/>
              <a:ext cx="1152128" cy="3600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Bruk og bevaring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372703" y="3635121"/>
              <a:ext cx="1152128" cy="3600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Konservering/preservering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150772" y="4368685"/>
              <a:ext cx="1152128" cy="36004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Magasin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829774" y="5231085"/>
              <a:ext cx="1152128" cy="36004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Lån (inn/ut)</a:t>
              </a:r>
            </a:p>
          </p:txBody>
        </p:sp>
        <p:cxnSp>
          <p:nvCxnSpPr>
            <p:cNvPr id="19" name="Straight Connector 18"/>
            <p:cNvCxnSpPr>
              <a:stCxn id="12" idx="5"/>
              <a:endCxn id="14" idx="1"/>
            </p:cNvCxnSpPr>
            <p:nvPr/>
          </p:nvCxnSpPr>
          <p:spPr>
            <a:xfrm>
              <a:off x="6418477" y="3603967"/>
              <a:ext cx="1122952" cy="83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15" idx="2"/>
            </p:cNvCxnSpPr>
            <p:nvPr/>
          </p:nvCxnSpPr>
          <p:spPr>
            <a:xfrm>
              <a:off x="6233544" y="3656694"/>
              <a:ext cx="917228" cy="892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4"/>
              <a:endCxn id="16" idx="1"/>
            </p:cNvCxnSpPr>
            <p:nvPr/>
          </p:nvCxnSpPr>
          <p:spPr>
            <a:xfrm flipH="1">
              <a:off x="5998499" y="3656695"/>
              <a:ext cx="12640" cy="1627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64566" y="3810332"/>
              <a:ext cx="1152128" cy="3600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Data-uthenting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032014" y="2232484"/>
              <a:ext cx="1152128" cy="3600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</a:p>
          </p:txBody>
        </p:sp>
        <p:cxnSp>
          <p:nvCxnSpPr>
            <p:cNvPr id="26" name="Straight Connector 25"/>
            <p:cNvCxnSpPr>
              <a:stCxn id="12" idx="0"/>
              <a:endCxn id="25" idx="3"/>
            </p:cNvCxnSpPr>
            <p:nvPr/>
          </p:nvCxnSpPr>
          <p:spPr>
            <a:xfrm flipV="1">
              <a:off x="6011139" y="2539797"/>
              <a:ext cx="1189600" cy="756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383877" y="4451790"/>
              <a:ext cx="1152128" cy="3600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Statistikk og rapportering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409759" y="5334734"/>
              <a:ext cx="1152128" cy="3600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Etiketter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233110" y="2606429"/>
              <a:ext cx="1152128" cy="36004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Personmodul</a:t>
              </a:r>
            </a:p>
          </p:txBody>
        </p:sp>
        <p:cxnSp>
          <p:nvCxnSpPr>
            <p:cNvPr id="31" name="Straight Connector 30"/>
            <p:cNvCxnSpPr>
              <a:stCxn id="10" idx="5"/>
              <a:endCxn id="12" idx="2"/>
            </p:cNvCxnSpPr>
            <p:nvPr/>
          </p:nvCxnSpPr>
          <p:spPr>
            <a:xfrm>
              <a:off x="4484807" y="3367889"/>
              <a:ext cx="950268" cy="108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6"/>
              <a:endCxn id="30" idx="3"/>
            </p:cNvCxnSpPr>
            <p:nvPr/>
          </p:nvCxnSpPr>
          <p:spPr>
            <a:xfrm flipV="1">
              <a:off x="4642987" y="2913742"/>
              <a:ext cx="758848" cy="326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0" idx="7"/>
              <a:endCxn id="11" idx="4"/>
            </p:cNvCxnSpPr>
            <p:nvPr/>
          </p:nvCxnSpPr>
          <p:spPr>
            <a:xfrm flipV="1">
              <a:off x="4484807" y="2370406"/>
              <a:ext cx="950268" cy="7428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4" idx="1"/>
            </p:cNvCxnSpPr>
            <p:nvPr/>
          </p:nvCxnSpPr>
          <p:spPr>
            <a:xfrm>
              <a:off x="4377647" y="3394583"/>
              <a:ext cx="355644" cy="468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4"/>
              <a:endCxn id="61" idx="0"/>
            </p:cNvCxnSpPr>
            <p:nvPr/>
          </p:nvCxnSpPr>
          <p:spPr>
            <a:xfrm>
              <a:off x="4102927" y="3420616"/>
              <a:ext cx="213140" cy="1696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0" idx="4"/>
              <a:endCxn id="79" idx="7"/>
            </p:cNvCxnSpPr>
            <p:nvPr/>
          </p:nvCxnSpPr>
          <p:spPr>
            <a:xfrm flipH="1">
              <a:off x="3469032" y="3420616"/>
              <a:ext cx="633896" cy="1929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801583" y="1404392"/>
              <a:ext cx="1320853" cy="3600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Dokumentasjon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166823" y="1823752"/>
              <a:ext cx="1152128" cy="36004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Prosjekt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532241" y="1224371"/>
              <a:ext cx="1382554" cy="4303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Aksesjon (mottak)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309761" y="3692634"/>
              <a:ext cx="1152128" cy="3600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Reg. av </a:t>
              </a:r>
              <a:r>
                <a:rPr lang="nb-NO" sz="7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objektdata</a:t>
              </a:r>
              <a:endParaRPr lang="nb-NO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314852" y="2966469"/>
              <a:ext cx="1451729" cy="45609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Reg. av objekt i felt</a:t>
              </a:r>
            </a:p>
          </p:txBody>
        </p:sp>
        <p:cxnSp>
          <p:nvCxnSpPr>
            <p:cNvPr id="42" name="Straight Connector 41"/>
            <p:cNvCxnSpPr>
              <a:endCxn id="37" idx="4"/>
            </p:cNvCxnSpPr>
            <p:nvPr/>
          </p:nvCxnSpPr>
          <p:spPr>
            <a:xfrm flipV="1">
              <a:off x="4324649" y="1764432"/>
              <a:ext cx="137361" cy="12961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0"/>
              <a:endCxn id="38" idx="4"/>
            </p:cNvCxnSpPr>
            <p:nvPr/>
          </p:nvCxnSpPr>
          <p:spPr>
            <a:xfrm flipH="1" flipV="1">
              <a:off x="3742887" y="2183792"/>
              <a:ext cx="360040" cy="876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626764" y="1620418"/>
              <a:ext cx="1271434" cy="1440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0" idx="2"/>
              <a:endCxn id="41" idx="6"/>
            </p:cNvCxnSpPr>
            <p:nvPr/>
          </p:nvCxnSpPr>
          <p:spPr>
            <a:xfrm flipH="1" flipV="1">
              <a:off x="2766581" y="3194516"/>
              <a:ext cx="796286" cy="46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0" idx="3"/>
              <a:endCxn id="40" idx="7"/>
            </p:cNvCxnSpPr>
            <p:nvPr/>
          </p:nvCxnSpPr>
          <p:spPr>
            <a:xfrm flipH="1">
              <a:off x="3293164" y="3367889"/>
              <a:ext cx="427883" cy="3774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418478" y="1598944"/>
              <a:ext cx="1152128" cy="3600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Lokal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385238" y="1044351"/>
              <a:ext cx="1152128" cy="3600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FEIDE</a:t>
              </a:r>
            </a:p>
          </p:txBody>
        </p:sp>
        <p:cxnSp>
          <p:nvCxnSpPr>
            <p:cNvPr id="49" name="Straight Connector 48"/>
            <p:cNvCxnSpPr>
              <a:stCxn id="11" idx="7"/>
              <a:endCxn id="47" idx="2"/>
            </p:cNvCxnSpPr>
            <p:nvPr/>
          </p:nvCxnSpPr>
          <p:spPr>
            <a:xfrm flipV="1">
              <a:off x="5842414" y="1778964"/>
              <a:ext cx="576064" cy="284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  <a:stCxn id="11" idx="0"/>
              <a:endCxn id="48" idx="3"/>
            </p:cNvCxnSpPr>
            <p:nvPr/>
          </p:nvCxnSpPr>
          <p:spPr>
            <a:xfrm flipV="1">
              <a:off x="5435075" y="1351665"/>
              <a:ext cx="1118888" cy="6587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922036" y="723831"/>
              <a:ext cx="1152128" cy="36004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GIS/Kart-arkiv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710895" y="327729"/>
              <a:ext cx="1429735" cy="5089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Dokument-arkiv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914795" y="892673"/>
              <a:ext cx="1152128" cy="360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Mediearkiv</a:t>
              </a:r>
            </a:p>
          </p:txBody>
        </p:sp>
        <p:cxnSp>
          <p:nvCxnSpPr>
            <p:cNvPr id="54" name="Straight Connector 53"/>
            <p:cNvCxnSpPr>
              <a:stCxn id="37" idx="7"/>
            </p:cNvCxnSpPr>
            <p:nvPr/>
          </p:nvCxnSpPr>
          <p:spPr>
            <a:xfrm flipV="1">
              <a:off x="4929002" y="1072693"/>
              <a:ext cx="362057" cy="3844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7" idx="0"/>
              <a:endCxn id="52" idx="4"/>
            </p:cNvCxnSpPr>
            <p:nvPr/>
          </p:nvCxnSpPr>
          <p:spPr>
            <a:xfrm flipH="1" flipV="1">
              <a:off x="4425763" y="836713"/>
              <a:ext cx="36247" cy="5676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7" idx="1"/>
              <a:endCxn id="53" idx="5"/>
            </p:cNvCxnSpPr>
            <p:nvPr/>
          </p:nvCxnSpPr>
          <p:spPr>
            <a:xfrm flipH="1" flipV="1">
              <a:off x="3898198" y="1199987"/>
              <a:ext cx="96819" cy="257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710895" y="5116648"/>
              <a:ext cx="1210343" cy="3600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Avhending (</a:t>
              </a:r>
              <a:r>
                <a:rPr lang="nb-NO" sz="7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deaksesjon</a:t>
              </a:r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62" name="Straight Connector 61"/>
            <p:cNvCxnSpPr>
              <a:endCxn id="28" idx="1"/>
            </p:cNvCxnSpPr>
            <p:nvPr/>
          </p:nvCxnSpPr>
          <p:spPr>
            <a:xfrm>
              <a:off x="4210939" y="3420616"/>
              <a:ext cx="341663" cy="1083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416763" y="2846193"/>
              <a:ext cx="1152128" cy="3600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Revisjon</a:t>
              </a:r>
            </a:p>
          </p:txBody>
        </p:sp>
        <p:cxnSp>
          <p:nvCxnSpPr>
            <p:cNvPr id="64" name="Straight Connector 63"/>
            <p:cNvCxnSpPr>
              <a:stCxn id="12" idx="7"/>
              <a:endCxn id="63" idx="2"/>
            </p:cNvCxnSpPr>
            <p:nvPr/>
          </p:nvCxnSpPr>
          <p:spPr>
            <a:xfrm flipV="1">
              <a:off x="6418477" y="3026213"/>
              <a:ext cx="998286" cy="323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0" idx="4"/>
              <a:endCxn id="89" idx="6"/>
            </p:cNvCxnSpPr>
            <p:nvPr/>
          </p:nvCxnSpPr>
          <p:spPr>
            <a:xfrm flipH="1">
              <a:off x="1687491" y="4052674"/>
              <a:ext cx="1198334" cy="110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1" idx="4"/>
              <a:endCxn id="89" idx="7"/>
            </p:cNvCxnSpPr>
            <p:nvPr/>
          </p:nvCxnSpPr>
          <p:spPr>
            <a:xfrm flipH="1">
              <a:off x="1477017" y="3422563"/>
              <a:ext cx="563700" cy="524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532241" y="2121037"/>
              <a:ext cx="1478408" cy="47148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Reg. av innsamlingsdata</a:t>
              </a:r>
            </a:p>
          </p:txBody>
        </p:sp>
        <p:cxnSp>
          <p:nvCxnSpPr>
            <p:cNvPr id="69" name="Straight Connector 68"/>
            <p:cNvCxnSpPr>
              <a:stCxn id="68" idx="5"/>
              <a:endCxn id="10" idx="1"/>
            </p:cNvCxnSpPr>
            <p:nvPr/>
          </p:nvCxnSpPr>
          <p:spPr>
            <a:xfrm>
              <a:off x="2794141" y="2523477"/>
              <a:ext cx="926906" cy="589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379423" y="4650093"/>
              <a:ext cx="1152128" cy="3600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 (av nye data)</a:t>
              </a:r>
            </a:p>
          </p:txBody>
        </p:sp>
        <p:cxnSp>
          <p:nvCxnSpPr>
            <p:cNvPr id="71" name="Straight Connector 70"/>
            <p:cNvCxnSpPr>
              <a:endCxn id="70" idx="7"/>
            </p:cNvCxnSpPr>
            <p:nvPr/>
          </p:nvCxnSpPr>
          <p:spPr>
            <a:xfrm flipH="1">
              <a:off x="3362826" y="3385972"/>
              <a:ext cx="438757" cy="13168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>
            <a:off x="1823468" y="3995517"/>
            <a:ext cx="1437206" cy="5318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Artsregister/</a:t>
            </a:r>
          </a:p>
          <a:p>
            <a:pPr algn="ctr"/>
            <a:r>
              <a:rPr lang="nb-NO" sz="7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klassifikasjonsreg</a:t>
            </a:r>
            <a:r>
              <a:rPr lang="nb-NO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0" name="Straight Connector 89"/>
          <p:cNvCxnSpPr>
            <a:stCxn id="70" idx="1"/>
            <a:endCxn id="89" idx="5"/>
          </p:cNvCxnSpPr>
          <p:nvPr/>
        </p:nvCxnSpPr>
        <p:spPr>
          <a:xfrm flipH="1" flipV="1">
            <a:off x="3050201" y="4449515"/>
            <a:ext cx="900585" cy="48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32026" y="5265273"/>
            <a:ext cx="233276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Utvikling/arbeid i gang 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339525" y="4808706"/>
            <a:ext cx="23327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Referansegrupper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332026" y="5721840"/>
            <a:ext cx="233276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Ferdig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BA44-2478-456E-A6FE-08070C85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Virksomhetsanalysen 2014</a:t>
            </a:r>
            <a:br>
              <a:rPr lang="nb-NO" dirty="0"/>
            </a:br>
            <a:r>
              <a:rPr lang="nb-NO" sz="3600" dirty="0"/>
              <a:t>Hvorfor?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87692-937F-4CC7-A58A-D10A89DA7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216" y="1690200"/>
            <a:ext cx="89058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D62C-D33A-4138-96E0-FE64DF69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Virksomhetsanalysen</a:t>
            </a:r>
            <a:br>
              <a:rPr lang="nb-NO" dirty="0"/>
            </a:br>
            <a:r>
              <a:rPr lang="nb-NO" sz="3600" dirty="0"/>
              <a:t>Hva?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E6B3-8101-483F-A965-1820E04A3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Beskrivelse av hvordan samlingsforvaltningen utføres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Hvilke roller som er involvert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Overordnet beskrivelse av arbeidsprosesser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Informasjonsflyt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50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913C-472F-4339-BB14-CE21EF3B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Virksomhetsanalysen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6E864-29AA-4D0F-9E72-740652DA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119634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9B57-1060-4274-B143-C1946348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Etablere objekt i samling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2CDF-6EBE-4ED4-BE7D-1D6FE220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BA0E7-F5F4-43B4-B828-B5512640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" y="1099912"/>
            <a:ext cx="11142785" cy="57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9B3B-6B71-41F4-8587-AC7C86B5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tekst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71D1-FDB5-4E4C-AA09-DE46760C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MUSIT</a:t>
            </a:r>
          </a:p>
          <a:p>
            <a:pPr lvl="1"/>
            <a:r>
              <a:rPr lang="nb-NO" dirty="0"/>
              <a:t>Virksomhetsanalysen</a:t>
            </a:r>
          </a:p>
          <a:p>
            <a:pPr lvl="1"/>
            <a:r>
              <a:rPr lang="nb-NO" dirty="0"/>
              <a:t>Ny IT-arkitektur</a:t>
            </a:r>
          </a:p>
          <a:p>
            <a:r>
              <a:rPr lang="nb-NO" dirty="0"/>
              <a:t>Kvalitetssystem</a:t>
            </a:r>
          </a:p>
          <a:p>
            <a:pPr lvl="1"/>
            <a:r>
              <a:rPr lang="nb-NO" dirty="0"/>
              <a:t>Hva er det</a:t>
            </a:r>
          </a:p>
          <a:p>
            <a:pPr lvl="1"/>
            <a:r>
              <a:rPr lang="nb-NO" dirty="0"/>
              <a:t>Hvorfor trenger vi det?</a:t>
            </a:r>
          </a:p>
          <a:p>
            <a:pPr lvl="1"/>
            <a:r>
              <a:rPr lang="nb-NO" dirty="0"/>
              <a:t>Spectrum standarden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796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C1DF-3C77-4934-B0F2-0B6D5B81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5200-8478-4D1F-8D93-515A4402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24E8F-7909-42BB-B864-1BF0597B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49" y="1510314"/>
            <a:ext cx="9334866" cy="47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2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0FB21-7C2A-4A7F-BC94-4AE1C338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404812"/>
            <a:ext cx="88201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834-5381-470F-869A-AD76563E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kvalitetssystem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4495-2448-46BF-A266-A93FB7D63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Hvem, hva, når og hvorfor</a:t>
            </a:r>
          </a:p>
        </p:txBody>
      </p:sp>
    </p:spTree>
    <p:extLst>
      <p:ext uri="{BB962C8B-B14F-4D97-AF65-F5344CB8AC3E}">
        <p14:creationId xmlns:p14="http://schemas.microsoft.com/office/powerpoint/2010/main" val="298465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b="1" dirty="0"/>
              <a:t>Hva omfatter et felles kvalitetssystem?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6"/>
            <a:ext cx="7620000" cy="4988024"/>
          </a:xfrm>
        </p:spPr>
        <p:txBody>
          <a:bodyPr>
            <a:normAutofit/>
          </a:bodyPr>
          <a:lstStyle/>
          <a:p>
            <a:r>
              <a:rPr lang="nb-NO" dirty="0"/>
              <a:t>Felles begrep og rollebeskrivelser </a:t>
            </a:r>
          </a:p>
          <a:p>
            <a:endParaRPr lang="nb-NO" dirty="0"/>
          </a:p>
          <a:p>
            <a:r>
              <a:rPr lang="nb-NO" dirty="0"/>
              <a:t>Felles rutiner, retningslinjer og kvalitetsstrategier der det er mulig</a:t>
            </a:r>
          </a:p>
          <a:p>
            <a:endParaRPr lang="nb-NO" dirty="0"/>
          </a:p>
          <a:p>
            <a:r>
              <a:rPr lang="nb-NO" dirty="0"/>
              <a:t>Felles plattform hvor rutiner og retningslinjer kan finnes</a:t>
            </a:r>
          </a:p>
          <a:p>
            <a:endParaRPr lang="nb-NO" b="1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5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23D0-73BC-45D1-8DB6-2DE1752E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MUSIT?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218D-061A-45A3-A96C-1EA5D2A4C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Gode IT-systemer trenger god beskrivelse av arbeidsprosessene som </a:t>
            </a:r>
            <a:r>
              <a:rPr lang="nb-NO"/>
              <a:t>skal støttes</a:t>
            </a:r>
          </a:p>
          <a:p>
            <a:endParaRPr lang="nb-NO" dirty="0"/>
          </a:p>
          <a:p>
            <a:r>
              <a:rPr lang="nb-NO" dirty="0"/>
              <a:t>Et resultat av MUSIT evalueringen</a:t>
            </a:r>
          </a:p>
          <a:p>
            <a:endParaRPr lang="nb-NO" dirty="0"/>
          </a:p>
          <a:p>
            <a:r>
              <a:rPr lang="nb-NO" dirty="0"/>
              <a:t>I arbeidet med NY IT-system for MUSIT så dukket behovet opp for et «Felles kvalitetssystem» </a:t>
            </a:r>
          </a:p>
          <a:p>
            <a:endParaRPr lang="nb-NO" dirty="0"/>
          </a:p>
          <a:p>
            <a:r>
              <a:rPr lang="nb-NO" dirty="0"/>
              <a:t>UHR-m har bestemt at det skal lages «Felles kvalitetssystem» og bedt MUSIT om å gjøre jobben</a:t>
            </a:r>
          </a:p>
        </p:txBody>
      </p:sp>
    </p:spTree>
    <p:extLst>
      <p:ext uri="{BB962C8B-B14F-4D97-AF65-F5344CB8AC3E}">
        <p14:creationId xmlns:p14="http://schemas.microsoft.com/office/powerpoint/2010/main" val="4201711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332657"/>
            <a:ext cx="7543800" cy="936104"/>
          </a:xfrm>
        </p:spPr>
        <p:txBody>
          <a:bodyPr/>
          <a:lstStyle/>
          <a:p>
            <a:r>
              <a:rPr lang="nb-NO" dirty="0"/>
              <a:t>Bakgrunn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244" y="1622121"/>
            <a:ext cx="10058400" cy="469954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nb-NO" sz="2800" b="1" dirty="0">
                <a:solidFill>
                  <a:schemeClr val="tx1"/>
                </a:solidFill>
              </a:rPr>
              <a:t>Forprosjekt 2016: </a:t>
            </a:r>
          </a:p>
          <a:p>
            <a:pPr algn="l"/>
            <a:r>
              <a:rPr lang="nb-NO" dirty="0">
                <a:solidFill>
                  <a:schemeClr val="tx1"/>
                </a:solidFill>
              </a:rPr>
              <a:t>Identifisere styringsdokumenter som </a:t>
            </a:r>
            <a:r>
              <a:rPr lang="nb-NO" b="1" dirty="0">
                <a:solidFill>
                  <a:schemeClr val="tx1"/>
                </a:solidFill>
              </a:rPr>
              <a:t>bør</a:t>
            </a:r>
            <a:r>
              <a:rPr lang="nb-NO" dirty="0">
                <a:solidFill>
                  <a:schemeClr val="tx1"/>
                </a:solidFill>
              </a:rPr>
              <a:t> foreligge innen de ulike arbeidsprosessene (eksempelvis: innsamlingsrutiner, utlånsrutiner, evakueringsplaner osv.)</a:t>
            </a: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>
                <a:solidFill>
                  <a:schemeClr val="tx1"/>
                </a:solidFill>
              </a:rPr>
              <a:t>Kartlegge og samle inn universitetsmuseenes </a:t>
            </a:r>
            <a:r>
              <a:rPr lang="nb-NO" b="1" dirty="0">
                <a:solidFill>
                  <a:schemeClr val="tx1"/>
                </a:solidFill>
              </a:rPr>
              <a:t>eksisterende</a:t>
            </a:r>
            <a:r>
              <a:rPr lang="nb-NO" dirty="0">
                <a:solidFill>
                  <a:schemeClr val="tx1"/>
                </a:solidFill>
              </a:rPr>
              <a:t> dokumentasjon og praksis innen samlingsforvaltning</a:t>
            </a: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>
                <a:solidFill>
                  <a:schemeClr val="tx1"/>
                </a:solidFill>
              </a:rPr>
              <a:t>Identifisere risikomomenter og </a:t>
            </a:r>
            <a:r>
              <a:rPr lang="nb-NO" b="1" dirty="0">
                <a:solidFill>
                  <a:schemeClr val="tx1"/>
                </a:solidFill>
              </a:rPr>
              <a:t>konsekvenser</a:t>
            </a:r>
            <a:r>
              <a:rPr lang="nb-NO" dirty="0">
                <a:solidFill>
                  <a:schemeClr val="tx1"/>
                </a:solidFill>
              </a:rPr>
              <a:t> av disse ved fravær av gode kvalitets- og styringsdokumenter (bl.a. økonomi, ressurser, datakvalitet, omdømme mm)</a:t>
            </a: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>
                <a:solidFill>
                  <a:schemeClr val="tx1"/>
                </a:solidFill>
              </a:rPr>
              <a:t>Identifisere hvilke rutiner og retningslinjer som bør være </a:t>
            </a:r>
            <a:r>
              <a:rPr lang="nb-NO" b="1" dirty="0">
                <a:solidFill>
                  <a:schemeClr val="tx1"/>
                </a:solidFill>
              </a:rPr>
              <a:t>felles</a:t>
            </a:r>
            <a:r>
              <a:rPr lang="nb-NO" dirty="0">
                <a:solidFill>
                  <a:schemeClr val="tx1"/>
                </a:solidFill>
              </a:rPr>
              <a:t> for universitetsmuseene, og hvilke som må utformes lokalt</a:t>
            </a:r>
          </a:p>
        </p:txBody>
      </p:sp>
    </p:spTree>
    <p:extLst>
      <p:ext uri="{BB962C8B-B14F-4D97-AF65-F5344CB8AC3E}">
        <p14:creationId xmlns:p14="http://schemas.microsoft.com/office/powerpoint/2010/main" val="142260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Hovedprosjekt 2017 - 2018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500" b="1" dirty="0"/>
              <a:t>Hovedmål</a:t>
            </a:r>
            <a:r>
              <a:rPr lang="nb-NO" dirty="0"/>
              <a:t>: </a:t>
            </a:r>
            <a:endParaRPr lang="en-US" dirty="0"/>
          </a:p>
          <a:p>
            <a:r>
              <a:rPr lang="nb-NO" dirty="0"/>
              <a:t>å øke kvaliteten på informasjonen som genereres i samlingsarbeidet </a:t>
            </a:r>
          </a:p>
          <a:p>
            <a:endParaRPr lang="nb-NO" dirty="0"/>
          </a:p>
          <a:p>
            <a:pPr lvl="0"/>
            <a:r>
              <a:rPr lang="nb-NO" dirty="0"/>
              <a:t>å etablere et felles kvalitetssystem for å effektivisere museenes samlingsforvaltning (økonomisk og personalmessig) </a:t>
            </a:r>
            <a:endParaRPr lang="en-US" dirty="0"/>
          </a:p>
          <a:p>
            <a:pPr lvl="0"/>
            <a:endParaRPr lang="nb-NO" dirty="0"/>
          </a:p>
          <a:p>
            <a:pPr lvl="0"/>
            <a:r>
              <a:rPr lang="nb-NO" dirty="0"/>
              <a:t>lette informasjonsutveksling mellom museene og ut til andre interessenter</a:t>
            </a:r>
          </a:p>
          <a:p>
            <a:pPr lvl="0"/>
            <a:endParaRPr lang="en-US" dirty="0"/>
          </a:p>
          <a:p>
            <a:pPr lvl="0"/>
            <a:r>
              <a:rPr lang="nb-NO" dirty="0"/>
              <a:t>danne grunnlag for og støtte opp om videre utvikling av felles IT-systemer i regi av MUSIT  </a:t>
            </a:r>
          </a:p>
          <a:p>
            <a:pPr lvl="0"/>
            <a:endParaRPr lang="nb-NO" dirty="0"/>
          </a:p>
          <a:p>
            <a:pPr marL="114300" indent="0">
              <a:buNone/>
            </a:pPr>
            <a:r>
              <a:rPr lang="nb-NO" b="1" dirty="0"/>
              <a:t>Hovedprosjektet vil omfatte følgende oppgaver: </a:t>
            </a:r>
            <a:endParaRPr lang="en-US" b="1" dirty="0"/>
          </a:p>
          <a:p>
            <a:pPr lvl="0"/>
            <a:r>
              <a:rPr lang="nb-NO" dirty="0"/>
              <a:t>Utforme felles rutinedokumenter forankret og godkjent ved museene</a:t>
            </a:r>
          </a:p>
          <a:p>
            <a:pPr marL="114300" indent="0">
              <a:buNone/>
            </a:pPr>
            <a:endParaRPr lang="en-US" dirty="0"/>
          </a:p>
          <a:p>
            <a:pPr lvl="0"/>
            <a:r>
              <a:rPr lang="nb-NO" dirty="0"/>
              <a:t>Foreslå organisering og tilgangsrutiner for å ivareta og gjøre kvalitetssystemet elektronisk tilgjengelig. Nasjonal og lokal kvalitetsdokumentasjon skal være tilgjengelig på samme sted. Utforme regler for oppdatering av kvalitetssystemet som gjør det enkel å ta i bruk og driftes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Styringsgruppe for prosjektet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Monika K. Hansen (TMU) -kultur</a:t>
            </a:r>
            <a:endParaRPr lang="en-US" dirty="0"/>
          </a:p>
          <a:p>
            <a:pPr lvl="0"/>
            <a:r>
              <a:rPr lang="nb-NO" dirty="0"/>
              <a:t>Arne Johan Nærøy (AM) -kultur</a:t>
            </a:r>
            <a:endParaRPr lang="en-US" dirty="0"/>
          </a:p>
          <a:p>
            <a:pPr lvl="0"/>
            <a:r>
              <a:rPr lang="nb-NO" dirty="0"/>
              <a:t>Kristian Hassel (VM) -natur </a:t>
            </a:r>
            <a:endParaRPr lang="en-US" dirty="0"/>
          </a:p>
          <a:p>
            <a:pPr lvl="0"/>
            <a:r>
              <a:rPr lang="nb-NO" dirty="0"/>
              <a:t>Susan Matland - Daglig leder i MUSIT</a:t>
            </a:r>
          </a:p>
          <a:p>
            <a:pPr marL="114300" indent="0">
              <a:buNone/>
            </a:pPr>
            <a:endParaRPr lang="en-US" dirty="0"/>
          </a:p>
          <a:p>
            <a:pPr lvl="0"/>
            <a:r>
              <a:rPr lang="nb-NO" dirty="0"/>
              <a:t>Eirik Rindal (NHM) - Prosjektleder (sekretær)</a:t>
            </a:r>
            <a:endParaRPr lang="en-US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Koordineringsgruppene skal: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/>
              <a:t>Ha ansvar for forankring av de faglige og tidsmessige prioriteringene i prosjektet hos universitetsmuseene. </a:t>
            </a:r>
          </a:p>
          <a:p>
            <a:pPr lvl="0"/>
            <a:r>
              <a:rPr lang="nb-NO" dirty="0"/>
              <a:t>Utpeke medlemmer til referansegruppe(r).  </a:t>
            </a:r>
          </a:p>
          <a:p>
            <a:pPr lvl="0"/>
            <a:r>
              <a:rPr lang="nb-NO" dirty="0"/>
              <a:t>Godkjenne forslag til felles rutiner/retningslinjer utarbeidet av referansegruppene.</a:t>
            </a:r>
            <a:endParaRPr lang="en-US" dirty="0"/>
          </a:p>
          <a:p>
            <a:pPr lvl="0"/>
            <a:r>
              <a:rPr lang="nb-NO" dirty="0"/>
              <a:t>Legge fram forslag til styringsgruppen for hvordan kvalitetssystemet skal vedlikeholdes og gjøres elektronisk tilgjengelig.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2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 fremover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Koordineringsgruppene skal utnevne referansegrupper innen 5. desember </a:t>
            </a:r>
          </a:p>
          <a:p>
            <a:endParaRPr lang="nb-NO" dirty="0"/>
          </a:p>
          <a:p>
            <a:r>
              <a:rPr lang="nb-NO" dirty="0"/>
              <a:t>Prosjektleder og dagligleder skal reise rundt til museene for å informere om prosjektet</a:t>
            </a:r>
          </a:p>
          <a:p>
            <a:endParaRPr lang="nb-NO" dirty="0"/>
          </a:p>
          <a:p>
            <a:r>
              <a:rPr lang="nb-NO" dirty="0"/>
              <a:t>Styringsgruppe møte den 9. november og 6. desember</a:t>
            </a:r>
          </a:p>
          <a:p>
            <a:pPr marL="114300" indent="0">
              <a:buNone/>
            </a:pPr>
            <a:endParaRPr lang="nb-NO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4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MUSIT – kort historikk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MUSIT</a:t>
            </a:r>
            <a:r>
              <a:rPr lang="nb-NO" dirty="0"/>
              <a:t> - Universitetsmuseenes IT-organisasjon:</a:t>
            </a:r>
          </a:p>
          <a:p>
            <a:r>
              <a:rPr lang="nb-NO" sz="2800" dirty="0"/>
              <a:t>er et nasjonalt samarbeidstiltak mellom NTNU, UIB, UiO, </a:t>
            </a:r>
            <a:r>
              <a:rPr lang="nb-NO" sz="2800" dirty="0" err="1"/>
              <a:t>UiS</a:t>
            </a:r>
            <a:r>
              <a:rPr lang="nb-NO" sz="2800" dirty="0"/>
              <a:t> og UiT og omfatter 6 museer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2800" dirty="0"/>
              <a:t>ble etablert i 2007 som et permanent tiltak etter Museumsprosjektet 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2800" dirty="0"/>
              <a:t>finansieres av universitetene med en årlig kontingent, samt arbeid som utføres i museene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2800" dirty="0"/>
              <a:t>er lagt til UiO som vertsinstitusjon</a:t>
            </a:r>
          </a:p>
          <a:p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660085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21A7-BC33-4F23-B4FC-BB4A3ED0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Arbeidsmåte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CA50-37DA-4433-95DC-93C927B5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Referansegrupper for hvert tema det skal utarbeides rutiner for</a:t>
            </a:r>
          </a:p>
          <a:p>
            <a:pPr lvl="1"/>
            <a:r>
              <a:rPr lang="nb-NO" dirty="0"/>
              <a:t>med representanter fra kultur og natur fra hvert museene</a:t>
            </a:r>
          </a:p>
          <a:p>
            <a:pPr lvl="1"/>
            <a:endParaRPr lang="nb-NO" dirty="0"/>
          </a:p>
          <a:p>
            <a:r>
              <a:rPr lang="nb-NO" dirty="0"/>
              <a:t>Utvalgte tema</a:t>
            </a:r>
          </a:p>
          <a:p>
            <a:pPr lvl="1"/>
            <a:r>
              <a:rPr lang="nb-NO" dirty="0"/>
              <a:t>Vi starter med 5</a:t>
            </a:r>
          </a:p>
          <a:p>
            <a:pPr lvl="1"/>
            <a:endParaRPr lang="nb-NO" dirty="0"/>
          </a:p>
          <a:p>
            <a:r>
              <a:rPr lang="nb-NO" dirty="0"/>
              <a:t>Fysiske og videomøter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3518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4963-AA2C-44A7-B82C-A3FCB91B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406B7-4B4D-479A-94D5-4B721E42BA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Tema vedtas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FKG utnevner referansegruppe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Innledende videomøte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Gruppen har 2 heldagsmøter</a:t>
            </a:r>
          </a:p>
          <a:p>
            <a:pPr marL="914400" lvl="1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 Fokus på prosess, hvordan arbeider vi</a:t>
            </a:r>
          </a:p>
          <a:p>
            <a:pPr marL="914400" lvl="1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Hva er best </a:t>
            </a:r>
            <a:r>
              <a:rPr lang="nb-NO" dirty="0" err="1"/>
              <a:t>practise</a:t>
            </a:r>
            <a:r>
              <a:rPr lang="nb-NO" dirty="0"/>
              <a:t>?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dirty="0"/>
              <a:t>Etterarbeid (videomøter), rutinen skrives ned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258A2-C269-4BC7-B77A-DA686B4C4C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nb-NO" dirty="0"/>
              <a:t>Styringsgruppen behandler rutinen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nb-NO" dirty="0"/>
              <a:t>Høring ved museene (per rutine, eller felles?)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nb-NO" dirty="0"/>
              <a:t>Referansegruppen behandler innspillene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nb-NO" dirty="0"/>
              <a:t>Styringsgruppen behandler rutinen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nb-NO" dirty="0"/>
              <a:t>FKG vedtar rutinen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6"/>
            </a:pPr>
            <a:r>
              <a:rPr lang="nb-NO" dirty="0"/>
              <a:t>Rutinen vedtas ved museene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959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18C2-BFA6-4165-9F92-F0666368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5 første temaene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BB04C-0530-4657-9CA9-4783BD6DD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Analyse</a:t>
            </a:r>
          </a:p>
          <a:p>
            <a:r>
              <a:rPr lang="nb-NO" dirty="0"/>
              <a:t>Lån</a:t>
            </a:r>
          </a:p>
          <a:p>
            <a:r>
              <a:rPr lang="nb-NO" dirty="0"/>
              <a:t>Aksesjon</a:t>
            </a:r>
          </a:p>
          <a:p>
            <a:r>
              <a:rPr lang="nb-NO" dirty="0"/>
              <a:t>Mottak</a:t>
            </a:r>
          </a:p>
          <a:p>
            <a:r>
              <a:rPr lang="nb-NO" dirty="0"/>
              <a:t>Tilgjengeliggjøring</a:t>
            </a:r>
          </a:p>
          <a:p>
            <a:r>
              <a:rPr lang="nb-NO" dirty="0"/>
              <a:t>Policy/ samlingsplan/innsamlingsstrategi</a:t>
            </a:r>
          </a:p>
        </p:txBody>
      </p:sp>
    </p:spTree>
    <p:extLst>
      <p:ext uri="{BB962C8B-B14F-4D97-AF65-F5344CB8AC3E}">
        <p14:creationId xmlns:p14="http://schemas.microsoft.com/office/powerpoint/2010/main" val="148480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3C0AD4-99FC-4575-BC46-AE5BC4CE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MUSITWiki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>
                <a:hlinkClick r:id="rId3"/>
              </a:rPr>
              <a:t>https://wiki.uio.no/usit/musit/index.php/MUSITWiki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349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81CE-5D1C-44C1-A7B6-BA8BED75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3C82-49AB-45F7-9EE2-A5FA5B4A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542A8-AE6E-4FCC-BDD5-307733F7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9213"/>
            <a:ext cx="85725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1AB9-AEF1-41B5-9314-4C3E0143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«Object </a:t>
            </a:r>
            <a:r>
              <a:rPr lang="nb-NO" dirty="0" err="1"/>
              <a:t>entry</a:t>
            </a:r>
            <a:r>
              <a:rPr lang="nb-NO" dirty="0"/>
              <a:t>» fra Spectrum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498AE8-10A2-4D60-B7E9-483E1D45DF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136779"/>
              </p:ext>
            </p:extLst>
          </p:nvPr>
        </p:nvGraphicFramePr>
        <p:xfrm>
          <a:off x="1143000" y="1547446"/>
          <a:ext cx="8110650" cy="4578718"/>
        </p:xfrm>
        <a:graphic>
          <a:graphicData uri="http://schemas.openxmlformats.org/drawingml/2006/table">
            <a:tbl>
              <a:tblPr/>
              <a:tblGrid>
                <a:gridCol w="4055325">
                  <a:extLst>
                    <a:ext uri="{9D8B030D-6E8A-4147-A177-3AD203B41FA5}">
                      <a16:colId xmlns:a16="http://schemas.microsoft.com/office/drawing/2014/main" val="3133603283"/>
                    </a:ext>
                  </a:extLst>
                </a:gridCol>
                <a:gridCol w="4055325">
                  <a:extLst>
                    <a:ext uri="{9D8B030D-6E8A-4147-A177-3AD203B41FA5}">
                      <a16:colId xmlns:a16="http://schemas.microsoft.com/office/drawing/2014/main" val="1898500422"/>
                    </a:ext>
                  </a:extLst>
                </a:gridCol>
              </a:tblGrid>
              <a:tr h="212964">
                <a:tc>
                  <a:txBody>
                    <a:bodyPr/>
                    <a:lstStyle/>
                    <a:p>
                      <a:r>
                        <a:rPr lang="nb-NO" sz="1000" b="1">
                          <a:effectLst/>
                        </a:rPr>
                        <a:t>Minimum requirement</a:t>
                      </a:r>
                      <a:endParaRPr lang="nb-NO" sz="1000">
                        <a:effectLst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>
                          <a:effectLst/>
                        </a:rPr>
                        <a:t>Why this is important</a:t>
                      </a:r>
                      <a:endParaRPr lang="nb-NO" sz="1000">
                        <a:effectLst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250133"/>
                  </a:ext>
                </a:extLst>
              </a:tr>
              <a:tr h="37268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can account for all objects left in your care.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do not lose track of objects left with you for a short time as enquiries.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07917"/>
                  </a:ext>
                </a:extLst>
              </a:tr>
              <a:tr h="37268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have clear terms and conditions for accepting objects into your care.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do not end up being responsible for unwanted objects.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16277"/>
                  </a:ext>
                </a:extLst>
              </a:tr>
              <a:tr h="212964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record why objects have been left with you.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do not wrongly process a loan as an acquisition.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079156"/>
                  </a:ext>
                </a:extLst>
              </a:tr>
              <a:tr h="532409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You schedule the default return of objects to the owner if they are not to be acquired or loaned.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can plan for the return of objects.</a:t>
                      </a:r>
                    </a:p>
                    <a:p>
                      <a:r>
                        <a:rPr lang="en-US" sz="1000">
                          <a:effectLst/>
                        </a:rPr>
                        <a:t>You do not end up looking after objects whose status is unclear.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826633"/>
                  </a:ext>
                </a:extLst>
              </a:tr>
              <a:tr h="37268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record who legally owns objects left with you.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can deal with the right person if you want to acquire an object and obtain legal title to it.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104023"/>
                  </a:ext>
                </a:extLst>
              </a:tr>
              <a:tr h="37268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assess and mitigate any potential risks to people or other objects from incoming objects.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can quarantine items potentially infested with pests that could damage your existing collections.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72770"/>
                  </a:ext>
                </a:extLst>
              </a:tr>
              <a:tr h="532409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record as much significant information about newly-arrived objects as you can, to be added to in the future.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do not lose the opportunity to find out about provenance or likely copyright holders while their owner is in your museum and ready to talk.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988583"/>
                  </a:ext>
                </a:extLst>
              </a:tr>
              <a:tr h="692132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Both you and owners know your liability for loss or damage while objects are in your care.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Owners are aware of the limits of any claim they may make if anything goes wrong.</a:t>
                      </a:r>
                    </a:p>
                    <a:p>
                      <a:r>
                        <a:rPr lang="en-US" sz="1000">
                          <a:effectLst/>
                        </a:rPr>
                        <a:t>You do not take on liabilities that might create financial risks.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511209"/>
                  </a:ext>
                </a:extLst>
              </a:tr>
              <a:tr h="692132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You provide a receipt for owners and get a signature to show they accept your terms and conditions.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It is clear to owners that you have accepted care of objects they have left with you.</a:t>
                      </a:r>
                    </a:p>
                    <a:p>
                      <a:r>
                        <a:rPr lang="en-US" sz="1000">
                          <a:effectLst/>
                        </a:rPr>
                        <a:t>Owners cannot later claim they did not accept your terms and conditions.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559145"/>
                  </a:ext>
                </a:extLst>
              </a:tr>
              <a:tr h="212964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You can uniquely identify newly-arrived objects.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You do not mix up objects that look similar.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77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304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3350-D23A-4CA5-805A-640EE46B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696C-956F-4A7E-92FF-D7E9CEE9F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93FF8-A940-4B47-AC6F-C6348652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69" y="0"/>
            <a:ext cx="7221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D110A-65A7-44B3-8C35-7005E611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47" y="79131"/>
            <a:ext cx="6046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4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7C59-F9B6-4739-AB96-1C6A274B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Donasjonskort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A3F8-718A-430F-AF46-C51DA3AF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Ved å donere disse/dette objekt(er) samtykker jeg i:</a:t>
            </a:r>
          </a:p>
          <a:p>
            <a:pPr lvl="0"/>
            <a:r>
              <a:rPr lang="nb-NO" dirty="0"/>
              <a:t>At opplysninger om personnavn, tid og sted for funn blir fritt tilgjengelig og søkbart på internett.</a:t>
            </a:r>
          </a:p>
          <a:p>
            <a:pPr lvl="0"/>
            <a:r>
              <a:rPr lang="nb-NO" dirty="0"/>
              <a:t>Museet kan innlemme i sine samlinger, avhende, gi bort eller selge objekter.</a:t>
            </a:r>
          </a:p>
          <a:p>
            <a:pPr lvl="0"/>
            <a:r>
              <a:rPr lang="nb-NO" dirty="0"/>
              <a:t>Museet kan forske på dine objekter og publisere resultater fra objekter.</a:t>
            </a:r>
          </a:p>
          <a:p>
            <a:pPr lvl="0"/>
            <a:r>
              <a:rPr lang="nb-NO" dirty="0"/>
              <a:t>Museet kan ta patent på, utnytte kommersielt, ta ideer eller produkter fra objekter.</a:t>
            </a:r>
          </a:p>
          <a:p>
            <a:pPr marL="0" indent="0">
              <a:buNone/>
            </a:pPr>
            <a:r>
              <a:rPr lang="nb-NO" b="1" dirty="0"/>
              <a:t>Jeg bekrefter at: </a:t>
            </a:r>
          </a:p>
          <a:p>
            <a:pPr lvl="0"/>
            <a:r>
              <a:rPr lang="nb-NO" dirty="0"/>
              <a:t>Objekter er samlet inn på lovlig vis.</a:t>
            </a:r>
          </a:p>
          <a:p>
            <a:pPr lvl="0"/>
            <a:r>
              <a:rPr lang="nb-NO" dirty="0"/>
              <a:t>Jeg har rett til å gi det til museet.</a:t>
            </a:r>
          </a:p>
          <a:p>
            <a:pPr lvl="0"/>
            <a:r>
              <a:rPr lang="nb-NO" dirty="0"/>
              <a:t>At det ikke hefter noe ved objektene.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4295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9DD4-AC43-47ED-9CB7-028B0F4F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GDPR?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FE557-360D-4B68-BF28-49D43610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Data Protection Regulation (GDPR)</a:t>
            </a:r>
          </a:p>
          <a:p>
            <a:pPr lvl="1"/>
            <a:r>
              <a:rPr lang="nb-NO" dirty="0">
                <a:hlinkClick r:id="rId2"/>
              </a:rPr>
              <a:t>https://gdpr-info.eu/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Trer i kraft i mai 2018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77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MUSIT – museenes behov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Hva skal </a:t>
            </a:r>
            <a:r>
              <a:rPr lang="nb-NO" dirty="0" err="1"/>
              <a:t>MUSIT</a:t>
            </a:r>
            <a:r>
              <a:rPr lang="nb-NO" dirty="0"/>
              <a:t> dekke av behov?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dirty="0"/>
              <a:t>Universitetsmuseene forvalter de største samlingene i Norge innenfor en rekke fagfelt som arkeologi, botanikk, geologi, etnografi, numismatikk og zoologi</a:t>
            </a:r>
          </a:p>
          <a:p>
            <a:pPr marL="0" indent="0">
              <a:buNone/>
            </a:pPr>
            <a:r>
              <a:rPr lang="nb-NO" sz="1400" dirty="0"/>
              <a:t> </a:t>
            </a:r>
          </a:p>
          <a:p>
            <a:r>
              <a:rPr lang="nb-NO" dirty="0"/>
              <a:t>MUSIT er den sentrale forvalter av universitets-museenes samlingsdata, og skal tilby løsninger som gjør datasett lett tilgjengelige for bruk i forskning, forvaltning og formidling </a:t>
            </a:r>
          </a:p>
          <a:p>
            <a:endParaRPr lang="nb-NO" sz="1400" dirty="0"/>
          </a:p>
          <a:p>
            <a:r>
              <a:rPr lang="nb-NO" dirty="0" err="1"/>
              <a:t>MUSIT</a:t>
            </a:r>
            <a:r>
              <a:rPr lang="nb-NO" dirty="0"/>
              <a:t> er et nasjonal løft for å sikre, samordne og dele data fra de vitenskapelige samlingene</a:t>
            </a:r>
          </a:p>
          <a:p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383559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6128C-87AC-4C1F-9663-875EB971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2" y="0"/>
            <a:ext cx="470990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53CC34-C043-4B8A-B54E-B7C350FDB03B}"/>
              </a:ext>
            </a:extLst>
          </p:cNvPr>
          <p:cNvSpPr txBox="1"/>
          <p:nvPr/>
        </p:nvSpPr>
        <p:spPr>
          <a:xfrm>
            <a:off x="6620608" y="1327638"/>
            <a:ext cx="395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Datatilsynet</a:t>
            </a:r>
          </a:p>
          <a:p>
            <a:r>
              <a:rPr lang="nb-NO" dirty="0">
                <a:hlinkClick r:id="rId3"/>
              </a:rPr>
              <a:t>https://www.datatilsynet.no/regelverk-og-skjema/nye-personvernregler/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245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MUSIT</a:t>
            </a:r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– målformulering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MUSITs</a:t>
            </a:r>
            <a:r>
              <a:rPr lang="nb-NO" dirty="0"/>
              <a:t> viktigste oppgaver er å:</a:t>
            </a:r>
          </a:p>
          <a:p>
            <a:r>
              <a:rPr lang="nb-NO" sz="2800" dirty="0"/>
              <a:t>sikre drift, vedlikehold og videreutvikling av dataløsningene som er etablert, </a:t>
            </a:r>
          </a:p>
          <a:p>
            <a:r>
              <a:rPr lang="nb-NO" sz="2800" dirty="0"/>
              <a:t>legge til rette for deling av data for ulike brukere innen forskning, utdanning, forvaltning og allmennhet,</a:t>
            </a:r>
          </a:p>
          <a:p>
            <a:r>
              <a:rPr lang="nb-NO" sz="2800" dirty="0"/>
              <a:t>i samarbeid med museene, vurdere eksisterende dataløsninger, utrede behov for nye databaseløsninger og bidra til å finne løsninger på disse behovene </a:t>
            </a:r>
          </a:p>
          <a:p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4505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MUSIT</a:t>
            </a:r>
            <a:r>
              <a:rPr lang="nb-N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– organisering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752528"/>
          </a:xfrm>
        </p:spPr>
        <p:txBody>
          <a:bodyPr>
            <a:normAutofit/>
          </a:bodyPr>
          <a:lstStyle/>
          <a:p>
            <a:r>
              <a:rPr lang="nb-NO" sz="2800" dirty="0"/>
              <a:t>Fastlagt i samarbeidsavtalen 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2800" dirty="0"/>
              <a:t>Lagt til UiO som vertsinstitusjon, </a:t>
            </a:r>
          </a:p>
          <a:p>
            <a:pPr lvl="1"/>
            <a:r>
              <a:rPr lang="nb-NO" dirty="0"/>
              <a:t>kjøper administrative tjenester </a:t>
            </a:r>
          </a:p>
          <a:p>
            <a:pPr lvl="1"/>
            <a:r>
              <a:rPr lang="nb-NO" dirty="0"/>
              <a:t>kjøper IT-tjenester både til drift og utvikling</a:t>
            </a:r>
          </a:p>
          <a:p>
            <a:pPr marL="457200" lvl="1" indent="0">
              <a:buNone/>
            </a:pPr>
            <a:endParaRPr lang="nb-NO" sz="1200" dirty="0"/>
          </a:p>
          <a:p>
            <a:r>
              <a:rPr lang="nb-NO" sz="2800" dirty="0"/>
              <a:t>Et lite tiltak med </a:t>
            </a:r>
          </a:p>
          <a:p>
            <a:pPr lvl="1"/>
            <a:r>
              <a:rPr lang="nb-NO" dirty="0"/>
              <a:t>tilsynelatende lite penger (ca. 10 mill. kr/år)</a:t>
            </a:r>
          </a:p>
          <a:p>
            <a:pPr lvl="1"/>
            <a:r>
              <a:rPr lang="nb-NO" dirty="0"/>
              <a:t>en fast ansatt</a:t>
            </a:r>
          </a:p>
          <a:p>
            <a:pPr lvl="1"/>
            <a:r>
              <a:rPr lang="nb-NO" dirty="0"/>
              <a:t>komplisert struktur og organisering</a:t>
            </a:r>
          </a:p>
          <a:p>
            <a:pPr marL="0" indent="0">
              <a:buNone/>
            </a:pPr>
            <a:endParaRPr lang="nb-NO" sz="3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6211482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7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03512" y="321913"/>
            <a:ext cx="8568952" cy="51125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1544" y="3181618"/>
            <a:ext cx="2736304" cy="128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532" y="764705"/>
            <a:ext cx="439248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Årsmøtet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representanter</a:t>
            </a:r>
            <a:r>
              <a:rPr lang="en-US" b="1" dirty="0">
                <a:solidFill>
                  <a:schemeClr val="tx1"/>
                </a:solidFill>
              </a:rPr>
              <a:t> for </a:t>
            </a:r>
            <a:r>
              <a:rPr lang="en-US" b="1" dirty="0" err="1">
                <a:solidFill>
                  <a:schemeClr val="tx1"/>
                </a:solidFill>
              </a:rPr>
              <a:t>eierinstitusjonene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540" y="2195572"/>
            <a:ext cx="41764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Styret – 5 medlemmer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9135" y="3501008"/>
            <a:ext cx="120056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naturfag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560" y="3995772"/>
            <a:ext cx="12241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kulturfag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55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Koordineringsgrupper: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8898" y="87764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2017-2019 </a:t>
            </a:r>
          </a:p>
          <a:p>
            <a:r>
              <a:rPr lang="nb-NO" sz="1600" dirty="0"/>
              <a:t>Heidi Annette Espedal, leder (UiB)</a:t>
            </a:r>
          </a:p>
          <a:p>
            <a:r>
              <a:rPr lang="nb-NO" sz="1600" dirty="0"/>
              <a:t>Solveig Bakken, nestleder </a:t>
            </a:r>
            <a:r>
              <a:rPr lang="nb-NO" sz="1200" dirty="0"/>
              <a:t>(NTNU, VM)</a:t>
            </a:r>
          </a:p>
          <a:p>
            <a:r>
              <a:rPr lang="nb-NO" sz="1600" dirty="0"/>
              <a:t>Tor Holmen, </a:t>
            </a:r>
            <a:r>
              <a:rPr lang="nb-NO" sz="1600" dirty="0" err="1"/>
              <a:t>Uninett</a:t>
            </a:r>
            <a:r>
              <a:rPr lang="nb-NO" sz="1600" dirty="0"/>
              <a:t> – ekstern</a:t>
            </a:r>
          </a:p>
          <a:p>
            <a:r>
              <a:rPr lang="nb-NO" sz="1600" dirty="0"/>
              <a:t>Fridtjof Mehlum (UiO, </a:t>
            </a:r>
            <a:r>
              <a:rPr lang="nb-NO" sz="1600" dirty="0" err="1"/>
              <a:t>NHM</a:t>
            </a:r>
            <a:r>
              <a:rPr lang="nb-NO" sz="1600" dirty="0"/>
              <a:t>)</a:t>
            </a:r>
          </a:p>
          <a:p>
            <a:r>
              <a:rPr lang="nb-NO" sz="1600" dirty="0"/>
              <a:t>Marianne </a:t>
            </a:r>
            <a:r>
              <a:rPr lang="nb-NO" sz="1600" dirty="0" err="1"/>
              <a:t>Skandfer</a:t>
            </a:r>
            <a:r>
              <a:rPr lang="nb-NO" sz="1600" dirty="0"/>
              <a:t> (UiT, </a:t>
            </a:r>
            <a:r>
              <a:rPr lang="nb-NO" sz="1600" dirty="0" err="1"/>
              <a:t>TMU</a:t>
            </a:r>
            <a:r>
              <a:rPr lang="nb-NO" sz="1600" dirty="0"/>
              <a:t>)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6384032" y="2060848"/>
            <a:ext cx="504056" cy="405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1784" y="3768054"/>
            <a:ext cx="3024336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Daglig leder av MUSIT 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med støttefunksjon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03712" y="1411036"/>
            <a:ext cx="0" cy="7845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83832" y="1411036"/>
            <a:ext cx="0" cy="8199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01144" y="1578278"/>
            <a:ext cx="189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Behandler strategier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15680" y="2636912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3587" y="2626169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9576" y="27333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Foreslår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9736" y="27089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Vedtar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07968" y="2636913"/>
            <a:ext cx="0" cy="113114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7649" y="5805264"/>
            <a:ext cx="4784540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Universitetsmuseene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996989" y="4896163"/>
            <a:ext cx="63007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11824" y="4463778"/>
            <a:ext cx="0" cy="14134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16200000">
            <a:off x="4772853" y="4896164"/>
            <a:ext cx="63007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19537" y="4716434"/>
            <a:ext cx="176404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tx1"/>
                </a:solidFill>
              </a:rPr>
              <a:t>Referansegrupper/faggrupper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063552" y="4365105"/>
            <a:ext cx="0" cy="351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575720" y="4463778"/>
            <a:ext cx="0" cy="3333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83588" y="4715587"/>
            <a:ext cx="107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foreslår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735960" y="4303341"/>
            <a:ext cx="0" cy="113114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192344" y="5989451"/>
            <a:ext cx="10801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Eksterne brukere</a:t>
            </a:r>
            <a:endParaRPr lang="en-US" dirty="0"/>
          </a:p>
        </p:txBody>
      </p:sp>
      <p:sp>
        <p:nvSpPr>
          <p:cNvPr id="56" name="Striped Right Arrow 55"/>
          <p:cNvSpPr/>
          <p:nvPr/>
        </p:nvSpPr>
        <p:spPr>
          <a:xfrm rot="5400000">
            <a:off x="9246987" y="5427861"/>
            <a:ext cx="778754" cy="2640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9476" y="6628928"/>
            <a:ext cx="3996444" cy="2564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MUSIT - </a:t>
            </a:r>
            <a:r>
              <a:rPr lang="en-US" dirty="0" err="1">
                <a:solidFill>
                  <a:schemeClr val="tx1"/>
                </a:solidFill>
              </a:rPr>
              <a:t>Universitetsmuseenes</a:t>
            </a:r>
            <a:r>
              <a:rPr lang="en-US" dirty="0">
                <a:solidFill>
                  <a:schemeClr val="tx1"/>
                </a:solidFill>
              </a:rPr>
              <a:t> IT-</a:t>
            </a:r>
            <a:r>
              <a:rPr lang="en-US" dirty="0" err="1">
                <a:solidFill>
                  <a:schemeClr val="tx1"/>
                </a:solidFill>
              </a:rPr>
              <a:t>organisasjon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0672" y="3384866"/>
            <a:ext cx="1451733" cy="4001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UiO/USIT</a:t>
            </a:r>
            <a:endParaRPr lang="en-US" sz="2000" dirty="0"/>
          </a:p>
        </p:txBody>
      </p:sp>
      <p:sp>
        <p:nvSpPr>
          <p:cNvPr id="32" name="Left-Right Arrow 31"/>
          <p:cNvSpPr/>
          <p:nvPr/>
        </p:nvSpPr>
        <p:spPr>
          <a:xfrm>
            <a:off x="6956017" y="3389142"/>
            <a:ext cx="121615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3532" y="1578278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Utnevner styret</a:t>
            </a:r>
            <a:endParaRPr lang="en-US" sz="1600" dirty="0"/>
          </a:p>
        </p:txBody>
      </p:sp>
      <p:sp>
        <p:nvSpPr>
          <p:cNvPr id="18" name="Rektangel 17"/>
          <p:cNvSpPr/>
          <p:nvPr/>
        </p:nvSpPr>
        <p:spPr>
          <a:xfrm>
            <a:off x="7596110" y="4573291"/>
            <a:ext cx="1368148" cy="7332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Database-koordinatorer</a:t>
            </a:r>
          </a:p>
        </p:txBody>
      </p:sp>
      <p:cxnSp>
        <p:nvCxnSpPr>
          <p:cNvPr id="28" name="Rett pilkobling 27"/>
          <p:cNvCxnSpPr/>
          <p:nvPr/>
        </p:nvCxnSpPr>
        <p:spPr>
          <a:xfrm flipH="1">
            <a:off x="8390794" y="3912444"/>
            <a:ext cx="362149" cy="580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/>
          <p:cNvCxnSpPr/>
          <p:nvPr/>
        </p:nvCxnSpPr>
        <p:spPr>
          <a:xfrm>
            <a:off x="7122434" y="4469513"/>
            <a:ext cx="440120" cy="370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/>
          <p:cNvCxnSpPr/>
          <p:nvPr/>
        </p:nvCxnSpPr>
        <p:spPr>
          <a:xfrm flipV="1">
            <a:off x="7562554" y="5396506"/>
            <a:ext cx="459980" cy="3643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20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0648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Koordineringsgruppene for kultur- og naturfag</a:t>
            </a:r>
            <a:endParaRPr lang="nb-NO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Ansvar for overordnede </a:t>
            </a:r>
            <a:r>
              <a:rPr lang="nb-NO" b="1" dirty="0"/>
              <a:t>faglige prioriteringer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Skal sørge for at prioriteringer er </a:t>
            </a:r>
            <a:r>
              <a:rPr lang="nb-NO" b="1" dirty="0"/>
              <a:t>forankret</a:t>
            </a:r>
            <a:r>
              <a:rPr lang="nb-NO" dirty="0"/>
              <a:t> hos museene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Databasekoordinatorene ved museene</a:t>
            </a:r>
          </a:p>
          <a:p>
            <a:r>
              <a:rPr lang="nb-NO" dirty="0"/>
              <a:t>Skal sørge for opplæring, veiledning, og i samarbeid med museets representant i koordineringsgruppene at  prioriteringer er </a:t>
            </a:r>
            <a:r>
              <a:rPr lang="nb-NO" b="1" dirty="0"/>
              <a:t>forankret</a:t>
            </a:r>
            <a:r>
              <a:rPr lang="nb-NO" dirty="0"/>
              <a:t> hos museene</a:t>
            </a:r>
          </a:p>
          <a:p>
            <a:r>
              <a:rPr lang="nb-NO" dirty="0"/>
              <a:t>De skal ha e</a:t>
            </a:r>
            <a:r>
              <a:rPr lang="en-US" dirty="0"/>
              <a:t>n </a:t>
            </a:r>
            <a:r>
              <a:rPr lang="en-US" dirty="0" err="1"/>
              <a:t>samlet</a:t>
            </a:r>
            <a:r>
              <a:rPr lang="en-US" dirty="0"/>
              <a:t> </a:t>
            </a:r>
            <a:r>
              <a:rPr lang="en-US" dirty="0" err="1"/>
              <a:t>oversikt</a:t>
            </a:r>
            <a:r>
              <a:rPr lang="en-US" dirty="0"/>
              <a:t> over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digitaliserte</a:t>
            </a:r>
            <a:r>
              <a:rPr lang="en-US" dirty="0"/>
              <a:t> </a:t>
            </a:r>
            <a:r>
              <a:rPr lang="en-US" dirty="0" err="1"/>
              <a:t>samlinger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databaser</a:t>
            </a:r>
            <a:r>
              <a:rPr lang="en-US" dirty="0"/>
              <a:t> </a:t>
            </a:r>
            <a:r>
              <a:rPr lang="en-US" dirty="0" err="1"/>
              <a:t>museet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nb-NO" dirty="0"/>
              <a:t>benytter, og som er en lokal drivkraft i arbeid mot en felles nasjonale databaseløsninger.</a:t>
            </a:r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18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BEAE-3010-41B7-9D08-09BE55FD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IT-arkitektur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D126-D108-4CD4-9140-BB3F10F0C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nb-NO" dirty="0">
                <a:hlinkClick r:id="rId2"/>
              </a:rPr>
              <a:t>https://musit.unimus.no/</a:t>
            </a:r>
            <a:endParaRPr lang="nb-NO" dirty="0"/>
          </a:p>
          <a:p>
            <a:r>
              <a:rPr lang="nb-NO" dirty="0">
                <a:hlinkClick r:id="rId3"/>
              </a:rPr>
              <a:t>https://musit-test.uio.no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EB1EB-E527-4E2C-87EB-2557464F6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1" y="2655121"/>
            <a:ext cx="11104685" cy="4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5866"/>
      </p:ext>
    </p:extLst>
  </p:cSld>
  <p:clrMapOvr>
    <a:masterClrMapping/>
  </p:clrMapOvr>
</p:sld>
</file>

<file path=ppt/theme/theme1.xml><?xml version="1.0" encoding="utf-8"?>
<a:theme xmlns:a="http://schemas.openxmlformats.org/drawingml/2006/main" name="nh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m" id="{E6E8E7FD-A4B5-4DD8-8120-A2C83B5082B1}" vid="{DE227E91-F707-41F4-AD7C-9374105045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nhm</Template>
  <TotalTime>909</TotalTime>
  <Words>1964</Words>
  <Application>Microsoft Office PowerPoint</Application>
  <PresentationFormat>Widescreen</PresentationFormat>
  <Paragraphs>350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nhm</vt:lpstr>
      <vt:lpstr>Felles kvalitetssystem </vt:lpstr>
      <vt:lpstr>Dagens tekst</vt:lpstr>
      <vt:lpstr>MUSIT – kort historikk</vt:lpstr>
      <vt:lpstr>MUSIT – museenes behov</vt:lpstr>
      <vt:lpstr>MUSIT  – målformulering</vt:lpstr>
      <vt:lpstr>MUSIT  – organisering</vt:lpstr>
      <vt:lpstr>PowerPoint Presentation</vt:lpstr>
      <vt:lpstr>PowerPoint Presentation</vt:lpstr>
      <vt:lpstr>Ny IT-arkitektur</vt:lpstr>
      <vt:lpstr>Bakgrunn</vt:lpstr>
      <vt:lpstr>Prosjektets mål</vt:lpstr>
      <vt:lpstr>Resultater</vt:lpstr>
      <vt:lpstr>   Nye rutiner</vt:lpstr>
      <vt:lpstr>Leveranser</vt:lpstr>
      <vt:lpstr>Overordnet konseptmodell MUSIT</vt:lpstr>
      <vt:lpstr>Virksomhetsanalysen 2014 Hvorfor?</vt:lpstr>
      <vt:lpstr>Virksomhetsanalysen Hva?</vt:lpstr>
      <vt:lpstr>Virksomhetsanalysen</vt:lpstr>
      <vt:lpstr>Etablere objekt i samling</vt:lpstr>
      <vt:lpstr>Bruk</vt:lpstr>
      <vt:lpstr>PowerPoint Presentation</vt:lpstr>
      <vt:lpstr>Felles kvalitetssystem</vt:lpstr>
      <vt:lpstr>Hva omfatter et felles kvalitetssystem? </vt:lpstr>
      <vt:lpstr>Hvorfor MUSIT?</vt:lpstr>
      <vt:lpstr>Bakgrunn </vt:lpstr>
      <vt:lpstr>Hovedprosjekt 2017 - 2018</vt:lpstr>
      <vt:lpstr>Styringsgruppe for prosjektet</vt:lpstr>
      <vt:lpstr>Koordineringsgruppene skal:</vt:lpstr>
      <vt:lpstr>Prosessen fremover</vt:lpstr>
      <vt:lpstr>Arbeidsmåte</vt:lpstr>
      <vt:lpstr>Prosessen</vt:lpstr>
      <vt:lpstr>De 5 første temaene</vt:lpstr>
      <vt:lpstr>MUSITWiki</vt:lpstr>
      <vt:lpstr>PowerPoint Presentation</vt:lpstr>
      <vt:lpstr>«Object entry» fra Spectrum</vt:lpstr>
      <vt:lpstr>PowerPoint Presentation</vt:lpstr>
      <vt:lpstr>PowerPoint Presentation</vt:lpstr>
      <vt:lpstr>Donasjonskort</vt:lpstr>
      <vt:lpstr>Hva med GDPR?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kvalitetssystem</dc:title>
  <dc:creator>Eirik Rindal</dc:creator>
  <cp:lastModifiedBy>Eirik Rindal</cp:lastModifiedBy>
  <cp:revision>56</cp:revision>
  <dcterms:created xsi:type="dcterms:W3CDTF">2017-10-30T05:34:17Z</dcterms:created>
  <dcterms:modified xsi:type="dcterms:W3CDTF">2017-12-21T10:50:20Z</dcterms:modified>
</cp:coreProperties>
</file>