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jur Martin Bjerke" initials="SMB" lastIdx="1" clrIdx="0">
    <p:extLst>
      <p:ext uri="{19B8F6BF-5375-455C-9EA6-DF929625EA0E}">
        <p15:presenceInfo xmlns:p15="http://schemas.microsoft.com/office/powerpoint/2012/main" userId="S-1-5-21-1178080459-3341931671-1611906298-122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14336-CA48-47C6-B657-E92F795D6630}" v="49" dt="2019-10-01T06:21:10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4" autoAdjust="0"/>
    <p:restoredTop sz="61159" autoAdjust="0"/>
  </p:normalViewPr>
  <p:slideViewPr>
    <p:cSldViewPr snapToGrid="0">
      <p:cViewPr varScale="1">
        <p:scale>
          <a:sx n="53" d="100"/>
          <a:sy n="53" d="100"/>
        </p:scale>
        <p:origin x="1430" y="62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es Falk Paulsen" userId="S::stvjfp1@uio.no::f67cfff3-6fe5-4e75-bf3f-02defc436387" providerId="AD" clId="Web-{C9714336-CA48-47C6-B657-E92F795D6630}"/>
    <pc:docChg chg="addSld modSld">
      <pc:chgData name="Johannes Falk Paulsen" userId="S::stvjfp1@uio.no::f67cfff3-6fe5-4e75-bf3f-02defc436387" providerId="AD" clId="Web-{C9714336-CA48-47C6-B657-E92F795D6630}" dt="2019-10-01T06:21:10.917" v="44" actId="20577"/>
      <pc:docMkLst>
        <pc:docMk/>
      </pc:docMkLst>
      <pc:sldChg chg="modSp">
        <pc:chgData name="Johannes Falk Paulsen" userId="S::stvjfp1@uio.no::f67cfff3-6fe5-4e75-bf3f-02defc436387" providerId="AD" clId="Web-{C9714336-CA48-47C6-B657-E92F795D6630}" dt="2019-10-01T06:19:41.290" v="6" actId="20577"/>
        <pc:sldMkLst>
          <pc:docMk/>
          <pc:sldMk cId="4002713868" sldId="258"/>
        </pc:sldMkLst>
        <pc:spChg chg="mod">
          <ac:chgData name="Johannes Falk Paulsen" userId="S::stvjfp1@uio.no::f67cfff3-6fe5-4e75-bf3f-02defc436387" providerId="AD" clId="Web-{C9714336-CA48-47C6-B657-E92F795D6630}" dt="2019-10-01T06:19:41.290" v="6" actId="20577"/>
          <ac:spMkLst>
            <pc:docMk/>
            <pc:sldMk cId="4002713868" sldId="258"/>
            <ac:spMk id="3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19:23.602" v="4" actId="20577"/>
        <pc:sldMkLst>
          <pc:docMk/>
          <pc:sldMk cId="753126670" sldId="259"/>
        </pc:sldMkLst>
        <pc:spChg chg="mod">
          <ac:chgData name="Johannes Falk Paulsen" userId="S::stvjfp1@uio.no::f67cfff3-6fe5-4e75-bf3f-02defc436387" providerId="AD" clId="Web-{C9714336-CA48-47C6-B657-E92F795D6630}" dt="2019-10-01T06:19:23.602" v="4" actId="20577"/>
          <ac:spMkLst>
            <pc:docMk/>
            <pc:sldMk cId="753126670" sldId="259"/>
            <ac:spMk id="3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19:49.009" v="9" actId="20577"/>
        <pc:sldMkLst>
          <pc:docMk/>
          <pc:sldMk cId="68782142" sldId="260"/>
        </pc:sldMkLst>
        <pc:spChg chg="mod">
          <ac:chgData name="Johannes Falk Paulsen" userId="S::stvjfp1@uio.no::f67cfff3-6fe5-4e75-bf3f-02defc436387" providerId="AD" clId="Web-{C9714336-CA48-47C6-B657-E92F795D6630}" dt="2019-10-01T06:19:49.009" v="9" actId="20577"/>
          <ac:spMkLst>
            <pc:docMk/>
            <pc:sldMk cId="68782142" sldId="260"/>
            <ac:spMk id="2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20:09.509" v="15" actId="20577"/>
        <pc:sldMkLst>
          <pc:docMk/>
          <pc:sldMk cId="3852021910" sldId="261"/>
        </pc:sldMkLst>
        <pc:spChg chg="mod">
          <ac:chgData name="Johannes Falk Paulsen" userId="S::stvjfp1@uio.no::f67cfff3-6fe5-4e75-bf3f-02defc436387" providerId="AD" clId="Web-{C9714336-CA48-47C6-B657-E92F795D6630}" dt="2019-10-01T06:20:09.509" v="15" actId="20577"/>
          <ac:spMkLst>
            <pc:docMk/>
            <pc:sldMk cId="3852021910" sldId="261"/>
            <ac:spMk id="2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20:33.604" v="25" actId="20577"/>
        <pc:sldMkLst>
          <pc:docMk/>
          <pc:sldMk cId="279418435" sldId="263"/>
        </pc:sldMkLst>
        <pc:spChg chg="mod">
          <ac:chgData name="Johannes Falk Paulsen" userId="S::stvjfp1@uio.no::f67cfff3-6fe5-4e75-bf3f-02defc436387" providerId="AD" clId="Web-{C9714336-CA48-47C6-B657-E92F795D6630}" dt="2019-10-01T06:20:33.604" v="25" actId="20577"/>
          <ac:spMkLst>
            <pc:docMk/>
            <pc:sldMk cId="279418435" sldId="263"/>
            <ac:spMk id="2" creationId="{00000000-0000-0000-0000-000000000000}"/>
          </ac:spMkLst>
        </pc:spChg>
      </pc:sldChg>
      <pc:sldChg chg="modSp new">
        <pc:chgData name="Johannes Falk Paulsen" userId="S::stvjfp1@uio.no::f67cfff3-6fe5-4e75-bf3f-02defc436387" providerId="AD" clId="Web-{C9714336-CA48-47C6-B657-E92F795D6630}" dt="2019-10-01T06:21:10.917" v="43" actId="20577"/>
        <pc:sldMkLst>
          <pc:docMk/>
          <pc:sldMk cId="604799577" sldId="264"/>
        </pc:sldMkLst>
        <pc:spChg chg="mod">
          <ac:chgData name="Johannes Falk Paulsen" userId="S::stvjfp1@uio.no::f67cfff3-6fe5-4e75-bf3f-02defc436387" providerId="AD" clId="Web-{C9714336-CA48-47C6-B657-E92F795D6630}" dt="2019-10-01T06:21:10.917" v="43" actId="20577"/>
          <ac:spMkLst>
            <pc:docMk/>
            <pc:sldMk cId="604799577" sldId="264"/>
            <ac:spMk id="2" creationId="{A37EC773-AF86-48FE-A4B0-1A2F1B57C7F9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3T08:17:16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DFCD8-DA7B-4016-9E0E-4CAB48AB0359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BB85F-349A-4E0C-982C-EDE4C41F25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12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Evalueringsrapport</a:t>
            </a:r>
            <a:r>
              <a:rPr lang="nb-NO" baseline="0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Større profesjonalitet</a:t>
            </a:r>
            <a:r>
              <a:rPr lang="nb-NO" baseline="0" dirty="0" smtClean="0"/>
              <a:t> i MUSIT samarbeidet – dette gjelder både MUSIT og USIT</a:t>
            </a:r>
          </a:p>
          <a:p>
            <a:endParaRPr lang="nb-NO" baseline="0" dirty="0" smtClean="0"/>
          </a:p>
          <a:p>
            <a:r>
              <a:rPr lang="nb-NO" baseline="0" dirty="0" smtClean="0"/>
              <a:t>	Tydelig prioritering fra begge parter</a:t>
            </a:r>
          </a:p>
          <a:p>
            <a:r>
              <a:rPr lang="nb-NO" baseline="0" dirty="0" smtClean="0"/>
              <a:t>	Tydelig satsning i form av arbeidstid </a:t>
            </a:r>
            <a:r>
              <a:rPr lang="nb-NO" baseline="0" smtClean="0"/>
              <a:t>og kompetanse</a:t>
            </a:r>
          </a:p>
          <a:p>
            <a:endParaRPr lang="nb-NO" baseline="0" dirty="0" smtClean="0"/>
          </a:p>
          <a:p>
            <a:r>
              <a:rPr lang="nb-NO" baseline="0" dirty="0" smtClean="0"/>
              <a:t>	Tydeligere prosjektstyring og fremdrift</a:t>
            </a:r>
          </a:p>
          <a:p>
            <a:endParaRPr lang="nb-NO" baseline="0" dirty="0" smtClean="0"/>
          </a:p>
          <a:p>
            <a:r>
              <a:rPr lang="nb-NO" baseline="0" dirty="0" smtClean="0"/>
              <a:t>Noen sentrale funksjoner som mangler eller må utvikles i MUSIT systemet</a:t>
            </a:r>
          </a:p>
          <a:p>
            <a:endParaRPr lang="nb-NO" baseline="0" dirty="0" smtClean="0"/>
          </a:p>
          <a:p>
            <a:r>
              <a:rPr lang="nb-NO" baseline="0" dirty="0" smtClean="0"/>
              <a:t>	Produkteier</a:t>
            </a:r>
          </a:p>
          <a:p>
            <a:r>
              <a:rPr lang="nb-NO" baseline="0" dirty="0" smtClean="0"/>
              <a:t>	Prosjektleder / daglig leder</a:t>
            </a:r>
          </a:p>
          <a:p>
            <a:endParaRPr lang="nb-NO" dirty="0" smtClean="0"/>
          </a:p>
          <a:p>
            <a:r>
              <a:rPr lang="nb-NO" dirty="0" smtClean="0"/>
              <a:t>For å oppnå dette</a:t>
            </a:r>
            <a:r>
              <a:rPr lang="nb-NO" baseline="0" dirty="0" smtClean="0"/>
              <a:t> kreves det en t</a:t>
            </a:r>
            <a:r>
              <a:rPr lang="nb-NO" dirty="0" smtClean="0"/>
              <a:t>ydeligere</a:t>
            </a:r>
            <a:r>
              <a:rPr lang="nb-NO" baseline="0" dirty="0" smtClean="0"/>
              <a:t> dialog og samarbeid i MUSIT om drift – særlig gjelder det styre – daglig leder – koordineringsgruppene, jf. </a:t>
            </a:r>
            <a:r>
              <a:rPr lang="nb-NO" baseline="0" dirty="0" err="1" smtClean="0"/>
              <a:t>organisasjonsfig</a:t>
            </a:r>
            <a:r>
              <a:rPr lang="nb-NO" baseline="0" dirty="0" smtClean="0"/>
              <a:t>. 2017.</a:t>
            </a:r>
          </a:p>
          <a:p>
            <a:endParaRPr lang="nb-NO" baseline="0" dirty="0" smtClean="0"/>
          </a:p>
          <a:p>
            <a:r>
              <a:rPr lang="nb-NO" baseline="0" dirty="0" smtClean="0"/>
              <a:t>Spørsmål:</a:t>
            </a:r>
          </a:p>
          <a:p>
            <a:endParaRPr lang="nb-NO" baseline="0" dirty="0" smtClean="0"/>
          </a:p>
          <a:p>
            <a:r>
              <a:rPr lang="nb-NO" baseline="0" dirty="0" smtClean="0"/>
              <a:t>Nytter det å «hoppe på nye hester» eller må vi videreutvikle organisasjon og samarbeid som eksisterer i dag?</a:t>
            </a:r>
          </a:p>
          <a:p>
            <a:endParaRPr lang="nb-NO" baseline="0" dirty="0" smtClean="0"/>
          </a:p>
          <a:p>
            <a:r>
              <a:rPr lang="nb-NO" baseline="0" dirty="0" smtClean="0"/>
              <a:t>Hva er behovet for ressurser? Eller hvis museene / universitetene ikke har mer ressurser (dvs. lønn) må vi bygge vår egen organisasjon!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	</a:t>
            </a:r>
            <a:r>
              <a:rPr lang="nb-NO" baseline="0" dirty="0" err="1" smtClean="0"/>
              <a:t>Nathist</a:t>
            </a:r>
            <a:r>
              <a:rPr lang="nb-NO" baseline="0" dirty="0" smtClean="0"/>
              <a:t> – 4 </a:t>
            </a:r>
            <a:r>
              <a:rPr lang="nb-NO" baseline="0" dirty="0" err="1" smtClean="0"/>
              <a:t>medl</a:t>
            </a:r>
            <a:endParaRPr lang="nb-NO" baseline="0" dirty="0" smtClean="0"/>
          </a:p>
          <a:p>
            <a:r>
              <a:rPr lang="nb-NO" baseline="0" dirty="0" smtClean="0"/>
              <a:t>	</a:t>
            </a:r>
            <a:r>
              <a:rPr lang="nb-NO" baseline="0" dirty="0" err="1" smtClean="0"/>
              <a:t>Kulthist</a:t>
            </a:r>
            <a:r>
              <a:rPr lang="nb-NO" baseline="0" dirty="0" smtClean="0"/>
              <a:t> – 4 </a:t>
            </a:r>
            <a:r>
              <a:rPr lang="nb-NO" baseline="0" dirty="0" err="1" smtClean="0"/>
              <a:t>medl</a:t>
            </a:r>
            <a:r>
              <a:rPr lang="nb-NO" baseline="0" dirty="0" smtClean="0"/>
              <a:t> + RA</a:t>
            </a:r>
          </a:p>
          <a:p>
            <a:endParaRPr lang="nb-NO" baseline="0" dirty="0" smtClean="0"/>
          </a:p>
          <a:p>
            <a:r>
              <a:rPr lang="nb-NO" dirty="0" smtClean="0"/>
              <a:t>Hva er relasjonen daglig leder – leder</a:t>
            </a:r>
            <a:r>
              <a:rPr lang="nb-NO" baseline="0" dirty="0" smtClean="0"/>
              <a:t> referansegruppene / referansegruppene?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2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MUSIT sin rolle er helt vesentlig for AM. Digitalisering reflekteres av </a:t>
            </a:r>
            <a:r>
              <a:rPr lang="nb-NO" dirty="0" err="1" smtClean="0"/>
              <a:t>målenen</a:t>
            </a:r>
            <a:r>
              <a:rPr lang="nb-NO" dirty="0" smtClean="0"/>
              <a:t> i museets strategiplan som et sentralt</a:t>
            </a:r>
            <a:r>
              <a:rPr lang="nb-NO" baseline="0" dirty="0" smtClean="0"/>
              <a:t> element i museets satsning og utvikling.</a:t>
            </a:r>
          </a:p>
          <a:p>
            <a:endParaRPr lang="nb-NO" baseline="0" dirty="0" smtClean="0"/>
          </a:p>
          <a:p>
            <a:r>
              <a:rPr lang="nb-NO" baseline="0" dirty="0" smtClean="0"/>
              <a:t>En effektiv og fungerende database for museets samlinger er grunnleggende for forvaltning og forskning og burde være et større når det gjelder formidling.</a:t>
            </a:r>
          </a:p>
          <a:p>
            <a:endParaRPr lang="nb-NO" baseline="0" dirty="0" smtClean="0"/>
          </a:p>
          <a:p>
            <a:r>
              <a:rPr lang="nb-NO" baseline="0" dirty="0" smtClean="0"/>
              <a:t>[Savner samlingsaspektet i strategisk plan. Dette vil understreke viktigheten av MUSIT.]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937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59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Altså vi er ikke gode nok på flere felt.</a:t>
            </a:r>
          </a:p>
          <a:p>
            <a:r>
              <a:rPr lang="nb-NO" dirty="0" smtClean="0"/>
              <a:t>Unødvendig spørsmål – dette er allerede beskrevet grundig i</a:t>
            </a:r>
            <a:r>
              <a:rPr lang="nb-NO" baseline="0" dirty="0" smtClean="0"/>
              <a:t> evaluering. Det viktige spørsmålet er hva gjør vi med det!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338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Tydelig rolle definisjon – innhold og aktivitet</a:t>
            </a:r>
          </a:p>
          <a:p>
            <a:r>
              <a:rPr lang="nb-NO" dirty="0" smtClean="0"/>
              <a:t>Tydelig</a:t>
            </a:r>
            <a:r>
              <a:rPr lang="nb-NO" baseline="0" dirty="0" smtClean="0"/>
              <a:t> plassering av rollen – hvem og hvor i forhold til andre – organisasjonsramme/struktur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334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Dreier seg om prosjektstyring og prosjektdeltakelse – organisering, målsetting, fremdrift,</a:t>
            </a:r>
            <a:r>
              <a:rPr lang="nb-NO" baseline="0" dirty="0" smtClean="0"/>
              <a:t> </a:t>
            </a:r>
            <a:r>
              <a:rPr lang="nb-NO" b="0" dirty="0" smtClean="0"/>
              <a:t>dokumentering</a:t>
            </a:r>
            <a:r>
              <a:rPr lang="nb-NO" b="0" baseline="0" dirty="0" smtClean="0"/>
              <a:t> av fremdrift for å bygge på det som er gjort og ikke gjenta ting som er gjort. </a:t>
            </a:r>
            <a:r>
              <a:rPr lang="nb-NO" baseline="0" dirty="0" smtClean="0"/>
              <a:t>Hva diskuterer vi – hva ble vi enige om, hvordan går vi videre på dette grunnlaget.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348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B85F-349A-4E0C-982C-EDE4C41F25D5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042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96AE-D36E-4CF4-B202-2672DC8CE3C4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35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3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620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67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85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0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9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43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15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82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05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75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0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MUSIT – Veien videre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Innhenting av informasjon fra museumsdirektørene for møtet med </a:t>
            </a:r>
            <a:r>
              <a:rPr lang="nb-NO" dirty="0" err="1" smtClean="0"/>
              <a:t>MUSIT’s</a:t>
            </a:r>
            <a:r>
              <a:rPr lang="nb-NO" dirty="0" smtClean="0"/>
              <a:t> styre 15 oktober 2019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36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Andre viktige forhold: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CFE7-B34C-4586-ACED-CBE1C707A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9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cs typeface="Calibri Light"/>
              </a:rPr>
              <a:t>MUSIT styringsmodell – vedtekter av 1. januar 2014</a:t>
            </a:r>
            <a:endParaRPr lang="nb-NO" sz="3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479665" y="1732225"/>
            <a:ext cx="2025535" cy="1499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 smtClean="0">
                <a:solidFill>
                  <a:schemeClr val="tx1"/>
                </a:solidFill>
              </a:rPr>
              <a:t>                                            FKG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05194" y="1072705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Årsmøte</a:t>
            </a:r>
          </a:p>
          <a:p>
            <a:pPr algn="ctr"/>
            <a:r>
              <a:rPr lang="nb-NO" sz="1100" dirty="0" smtClean="0"/>
              <a:t>(eierne)</a:t>
            </a:r>
            <a:endParaRPr lang="nb-NO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5605195" y="2232118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Styre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21692" y="1839837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naturhistorie</a:t>
            </a:r>
            <a:endParaRPr lang="nb-NO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5605193" y="3434237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Daglig leder</a:t>
            </a:r>
            <a:endParaRPr lang="nb-NO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1621692" y="2503424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kulturhistorie</a:t>
            </a:r>
            <a:endParaRPr lang="nb-NO" sz="1100" dirty="0"/>
          </a:p>
        </p:txBody>
      </p:sp>
      <p:cxnSp>
        <p:nvCxnSpPr>
          <p:cNvPr id="4" name="Elbow Connector 3"/>
          <p:cNvCxnSpPr>
            <a:stCxn id="18" idx="3"/>
            <a:endCxn id="6" idx="1"/>
          </p:cNvCxnSpPr>
          <p:nvPr/>
        </p:nvCxnSpPr>
        <p:spPr>
          <a:xfrm>
            <a:off x="3505200" y="2481936"/>
            <a:ext cx="2099995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92795" y="1939380"/>
            <a:ext cx="1477615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 </a:t>
            </a:r>
            <a:r>
              <a:rPr lang="nb-NO" sz="1100" dirty="0" smtClean="0"/>
              <a:t>Mandat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 </a:t>
            </a:r>
            <a:r>
              <a:rPr lang="nb-NO" sz="1100" dirty="0" smtClean="0"/>
              <a:t>Handlingsplan</a:t>
            </a:r>
            <a:endParaRPr lang="nb-NO" sz="1100" dirty="0"/>
          </a:p>
        </p:txBody>
      </p:sp>
      <p:cxnSp>
        <p:nvCxnSpPr>
          <p:cNvPr id="27" name="Elbow Connector 26"/>
          <p:cNvCxnSpPr>
            <a:stCxn id="5" idx="2"/>
            <a:endCxn id="6" idx="0"/>
          </p:cNvCxnSpPr>
          <p:nvPr/>
        </p:nvCxnSpPr>
        <p:spPr>
          <a:xfrm rot="16200000" flipH="1">
            <a:off x="5944876" y="1902229"/>
            <a:ext cx="659776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0891" y="1517782"/>
            <a:ext cx="1656452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Rammer for styret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Saker til årsmøtet </a:t>
            </a:r>
            <a:endParaRPr lang="nb-NO" sz="1100" dirty="0"/>
          </a:p>
        </p:txBody>
      </p:sp>
      <p:cxnSp>
        <p:nvCxnSpPr>
          <p:cNvPr id="35" name="Elbow Connector 34"/>
          <p:cNvCxnSpPr>
            <a:stCxn id="15" idx="2"/>
            <a:endCxn id="50" idx="0"/>
          </p:cNvCxnSpPr>
          <p:nvPr/>
        </p:nvCxnSpPr>
        <p:spPr>
          <a:xfrm rot="5400000">
            <a:off x="5961847" y="4246790"/>
            <a:ext cx="625833" cy="1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5" idx="0"/>
          </p:cNvCxnSpPr>
          <p:nvPr/>
        </p:nvCxnSpPr>
        <p:spPr>
          <a:xfrm rot="5400000">
            <a:off x="5923523" y="3082995"/>
            <a:ext cx="702482" cy="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450891" y="2800105"/>
            <a:ext cx="2593437" cy="5795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Mål &amp; strategi, kontrakter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Årsplaner &amp; budsjett, fremdrift &amp; avvik</a:t>
            </a:r>
            <a:endParaRPr lang="nb-NO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6450891" y="3819700"/>
            <a:ext cx="2554004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Iverksettelse av planer &amp; tilsyn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Fremdrift &amp; avvik</a:t>
            </a:r>
            <a:endParaRPr lang="nb-NO" sz="1100" dirty="0"/>
          </a:p>
        </p:txBody>
      </p:sp>
      <p:sp>
        <p:nvSpPr>
          <p:cNvPr id="50" name="Rounded Rectangle 49"/>
          <p:cNvSpPr/>
          <p:nvPr/>
        </p:nvSpPr>
        <p:spPr>
          <a:xfrm>
            <a:off x="5605192" y="4559707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USIT</a:t>
            </a:r>
            <a:endParaRPr lang="nb-NO" sz="11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1801411" y="3819700"/>
            <a:ext cx="1790700" cy="1192745"/>
          </a:xfrm>
          <a:prstGeom prst="wedgeRoundRectCallout">
            <a:avLst>
              <a:gd name="adj1" fmla="val 124193"/>
              <a:gd name="adj2" fmla="val -14425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Snakker FKG samme språk som styret ? Det mangler en produkteier som kan omsette brukerbehov til krav – mot prosjektet og ikke styret. </a:t>
            </a:r>
          </a:p>
        </p:txBody>
      </p:sp>
      <p:sp>
        <p:nvSpPr>
          <p:cNvPr id="51" name="Rounded Rectangular Callout 50"/>
          <p:cNvSpPr/>
          <p:nvPr/>
        </p:nvSpPr>
        <p:spPr>
          <a:xfrm>
            <a:off x="9444517" y="3006595"/>
            <a:ext cx="1547333" cy="1192745"/>
          </a:xfrm>
          <a:prstGeom prst="wedgeRoundRectCallout">
            <a:avLst>
              <a:gd name="adj1" fmla="val -203491"/>
              <a:gd name="adj2" fmla="val 108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Daglig leder har et utydelig mandat – prosjektleder eller støtteapparat ?</a:t>
            </a:r>
          </a:p>
        </p:txBody>
      </p:sp>
      <p:sp>
        <p:nvSpPr>
          <p:cNvPr id="52" name="Rounded Rectangular Callout 51"/>
          <p:cNvSpPr/>
          <p:nvPr/>
        </p:nvSpPr>
        <p:spPr>
          <a:xfrm>
            <a:off x="8625368" y="4664102"/>
            <a:ext cx="1309208" cy="1192745"/>
          </a:xfrm>
          <a:prstGeom prst="wedgeRoundRectCallout">
            <a:avLst>
              <a:gd name="adj1" fmla="val -148705"/>
              <a:gd name="adj2" fmla="val -404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Roller og leveransemodell er ikke definert</a:t>
            </a:r>
          </a:p>
        </p:txBody>
      </p:sp>
    </p:spTree>
    <p:extLst>
      <p:ext uri="{BB962C8B-B14F-4D97-AF65-F5344CB8AC3E}">
        <p14:creationId xmlns:p14="http://schemas.microsoft.com/office/powerpoint/2010/main" val="57859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1864665" y="4657725"/>
            <a:ext cx="10051110" cy="205740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endParaRPr lang="nb-NO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cs typeface="Calibri Light"/>
              </a:rPr>
              <a:t>Revidert MUSIT styringsmodell for diskusjon</a:t>
            </a:r>
            <a:endParaRPr lang="nb-NO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605194" y="1072705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Årsmøte</a:t>
            </a:r>
          </a:p>
          <a:p>
            <a:pPr algn="ctr"/>
            <a:r>
              <a:rPr lang="nb-NO" sz="1100" dirty="0" smtClean="0"/>
              <a:t>(eierne)</a:t>
            </a:r>
            <a:endParaRPr lang="nb-NO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5605195" y="2232118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Styre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73392" y="4879819"/>
            <a:ext cx="1663601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Prosjektleder</a:t>
            </a:r>
            <a:br>
              <a:rPr lang="nb-NO" sz="1100" dirty="0"/>
            </a:br>
            <a:r>
              <a:rPr lang="nb-NO" sz="1100" dirty="0"/>
              <a:t>«ny arkitektur»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21023" y="4881615"/>
            <a:ext cx="1663601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Driftsleder</a:t>
            </a:r>
            <a:br>
              <a:rPr lang="nb-NO" sz="1100" dirty="0"/>
            </a:br>
            <a:r>
              <a:rPr lang="nb-NO" sz="1100" dirty="0"/>
              <a:t>«gammel arkitektur»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36581" y="5012210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Løsningsarkitekt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36581" y="5691916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Testleder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87692" y="5644240"/>
            <a:ext cx="1663601" cy="8530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Leveranseteam / utviklere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35323" y="5644240"/>
            <a:ext cx="1663601" cy="8530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Driftsteam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67754" y="1689561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Referansegruppe (rep fra museer)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605193" y="3434237"/>
            <a:ext cx="1339139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Prosjektleder</a:t>
            </a:r>
          </a:p>
          <a:p>
            <a:pPr algn="ctr"/>
            <a:r>
              <a:rPr lang="nb-NO" sz="1100" dirty="0"/>
              <a:t>(MUSIT)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783036" y="3431831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Produkteier</a:t>
            </a:r>
          </a:p>
          <a:p>
            <a:pPr algn="ctr"/>
            <a:r>
              <a:rPr lang="nb-NO" sz="1100" dirty="0" smtClean="0"/>
              <a:t>(MUSIT)</a:t>
            </a:r>
            <a:endParaRPr lang="nb-NO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8160" y="3080699"/>
            <a:ext cx="1477615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 </a:t>
            </a:r>
            <a:r>
              <a:rPr lang="nb-NO" sz="1100" dirty="0" smtClean="0"/>
              <a:t>Planer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 </a:t>
            </a:r>
            <a:r>
              <a:rPr lang="nb-NO" sz="1100" dirty="0" smtClean="0"/>
              <a:t>Funksjonelle krav</a:t>
            </a:r>
            <a:endParaRPr lang="nb-NO" sz="1100" dirty="0"/>
          </a:p>
        </p:txBody>
      </p:sp>
      <p:cxnSp>
        <p:nvCxnSpPr>
          <p:cNvPr id="27" name="Elbow Connector 26"/>
          <p:cNvCxnSpPr>
            <a:stCxn id="5" idx="2"/>
            <a:endCxn id="6" idx="0"/>
          </p:cNvCxnSpPr>
          <p:nvPr/>
        </p:nvCxnSpPr>
        <p:spPr>
          <a:xfrm rot="16200000" flipH="1">
            <a:off x="5944876" y="1902229"/>
            <a:ext cx="659776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0891" y="1517782"/>
            <a:ext cx="1656452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Rammer for styret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Saker til årsmøtet </a:t>
            </a:r>
            <a:endParaRPr lang="nb-NO" sz="1100" dirty="0"/>
          </a:p>
        </p:txBody>
      </p:sp>
      <p:cxnSp>
        <p:nvCxnSpPr>
          <p:cNvPr id="35" name="Elbow Connector 34"/>
          <p:cNvCxnSpPr>
            <a:stCxn id="15" idx="2"/>
            <a:endCxn id="7" idx="0"/>
          </p:cNvCxnSpPr>
          <p:nvPr/>
        </p:nvCxnSpPr>
        <p:spPr>
          <a:xfrm rot="5400000">
            <a:off x="5467006" y="4072061"/>
            <a:ext cx="945945" cy="66957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5" idx="2"/>
            <a:endCxn id="8" idx="0"/>
          </p:cNvCxnSpPr>
          <p:nvPr/>
        </p:nvCxnSpPr>
        <p:spPr>
          <a:xfrm rot="16200000" flipH="1">
            <a:off x="6589923" y="3618713"/>
            <a:ext cx="947741" cy="1578061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9" idx="3"/>
            <a:endCxn id="7" idx="1"/>
          </p:cNvCxnSpPr>
          <p:nvPr/>
        </p:nvCxnSpPr>
        <p:spPr>
          <a:xfrm flipV="1">
            <a:off x="4122627" y="5129638"/>
            <a:ext cx="650765" cy="13239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5" idx="0"/>
          </p:cNvCxnSpPr>
          <p:nvPr/>
        </p:nvCxnSpPr>
        <p:spPr>
          <a:xfrm rot="5400000">
            <a:off x="5923523" y="3082995"/>
            <a:ext cx="702482" cy="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1"/>
            <a:endCxn id="10" idx="3"/>
          </p:cNvCxnSpPr>
          <p:nvPr/>
        </p:nvCxnSpPr>
        <p:spPr>
          <a:xfrm rot="10800000" flipV="1">
            <a:off x="4122628" y="5129637"/>
            <a:ext cx="650765" cy="812097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0"/>
            <a:endCxn id="54" idx="3"/>
          </p:cNvCxnSpPr>
          <p:nvPr/>
        </p:nvCxnSpPr>
        <p:spPr>
          <a:xfrm rot="16200000" flipV="1">
            <a:off x="2790658" y="2796429"/>
            <a:ext cx="949895" cy="320909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6" idx="3"/>
            <a:endCxn id="15" idx="1"/>
          </p:cNvCxnSpPr>
          <p:nvPr/>
        </p:nvCxnSpPr>
        <p:spPr>
          <a:xfrm>
            <a:off x="4069082" y="3681650"/>
            <a:ext cx="1536111" cy="2406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7" idx="2"/>
            <a:endCxn id="11" idx="0"/>
          </p:cNvCxnSpPr>
          <p:nvPr/>
        </p:nvCxnSpPr>
        <p:spPr>
          <a:xfrm rot="16200000" flipH="1">
            <a:off x="5529951" y="5454698"/>
            <a:ext cx="264784" cy="11430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8" idx="2"/>
            <a:endCxn id="12" idx="0"/>
          </p:cNvCxnSpPr>
          <p:nvPr/>
        </p:nvCxnSpPr>
        <p:spPr>
          <a:xfrm rot="16200000" flipH="1">
            <a:off x="7778480" y="5455596"/>
            <a:ext cx="262988" cy="11430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3" idx="1"/>
            <a:endCxn id="6" idx="3"/>
          </p:cNvCxnSpPr>
          <p:nvPr/>
        </p:nvCxnSpPr>
        <p:spPr>
          <a:xfrm rot="10800000" flipV="1">
            <a:off x="6944334" y="1939379"/>
            <a:ext cx="3123420" cy="542557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465574" y="1272011"/>
            <a:ext cx="2858881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b-NO" sz="1100" dirty="0" smtClean="0"/>
              <a:t> </a:t>
            </a:r>
            <a:r>
              <a:rPr lang="nb-NO" sz="1100" dirty="0" smtClean="0">
                <a:sym typeface="Wingdings" panose="05000000000000000000" pitchFamily="2" charset="2"/>
              </a:rPr>
              <a:t> </a:t>
            </a:r>
            <a:r>
              <a:rPr lang="nb-NO" sz="1100" dirty="0" smtClean="0"/>
              <a:t>Strategisk råd, oppfølgning av Deloitte rapport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450891" y="2800105"/>
            <a:ext cx="2864559" cy="5795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Mål &amp; strategi, kontrakter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Prosjekt &amp; driftsregnskap, fremdrift &amp; avvik</a:t>
            </a:r>
            <a:endParaRPr lang="nb-NO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6450891" y="3819700"/>
            <a:ext cx="2554004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Iverksettelse av planer &amp; tilsyn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Fremdrift &amp; avvik</a:t>
            </a:r>
            <a:endParaRPr lang="nb-NO" sz="1100" dirty="0"/>
          </a:p>
        </p:txBody>
      </p:sp>
      <p:sp>
        <p:nvSpPr>
          <p:cNvPr id="40" name="Rounded Rectangle 39"/>
          <p:cNvSpPr/>
          <p:nvPr/>
        </p:nvSpPr>
        <p:spPr>
          <a:xfrm>
            <a:off x="10067754" y="2653714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Daglig leder</a:t>
            </a:r>
            <a:endParaRPr lang="nb-NO" sz="1100" dirty="0"/>
          </a:p>
        </p:txBody>
      </p:sp>
      <p:cxnSp>
        <p:nvCxnSpPr>
          <p:cNvPr id="41" name="Elbow Connector 40"/>
          <p:cNvCxnSpPr>
            <a:stCxn id="40" idx="1"/>
            <a:endCxn id="6" idx="3"/>
          </p:cNvCxnSpPr>
          <p:nvPr/>
        </p:nvCxnSpPr>
        <p:spPr>
          <a:xfrm rot="10800000">
            <a:off x="6944334" y="2481937"/>
            <a:ext cx="3123420" cy="421596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004895" y="2215723"/>
            <a:ext cx="2419711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nb-NO"/>
            </a:defPPr>
            <a:lvl1pPr>
              <a:defRPr sz="1100"/>
            </a:lvl1pPr>
          </a:lstStyle>
          <a:p>
            <a:r>
              <a:rPr lang="nb-NO" dirty="0"/>
              <a:t> </a:t>
            </a:r>
            <a:r>
              <a:rPr lang="nb-NO" dirty="0">
                <a:sym typeface="Wingdings" panose="05000000000000000000" pitchFamily="2" charset="2"/>
              </a:rPr>
              <a:t> </a:t>
            </a:r>
            <a:r>
              <a:rPr lang="nb-NO" dirty="0"/>
              <a:t>Årsplaner &amp; budsjett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79615" y="1732225"/>
            <a:ext cx="2025535" cy="1499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 smtClean="0">
                <a:solidFill>
                  <a:schemeClr val="tx1"/>
                </a:solidFill>
              </a:rPr>
              <a:t>                                            FKG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221642" y="1839837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naturhistorie</a:t>
            </a:r>
            <a:endParaRPr lang="nb-NO" sz="1100" dirty="0"/>
          </a:p>
        </p:txBody>
      </p:sp>
      <p:sp>
        <p:nvSpPr>
          <p:cNvPr id="56" name="Rounded Rectangle 55"/>
          <p:cNvSpPr/>
          <p:nvPr/>
        </p:nvSpPr>
        <p:spPr>
          <a:xfrm>
            <a:off x="1221642" y="2503424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kulturhistorie</a:t>
            </a:r>
            <a:endParaRPr lang="nb-NO" sz="1100" dirty="0"/>
          </a:p>
        </p:txBody>
      </p:sp>
      <p:cxnSp>
        <p:nvCxnSpPr>
          <p:cNvPr id="61" name="Elbow Connector 60"/>
          <p:cNvCxnSpPr>
            <a:stCxn id="40" idx="2"/>
            <a:endCxn id="15" idx="3"/>
          </p:cNvCxnSpPr>
          <p:nvPr/>
        </p:nvCxnSpPr>
        <p:spPr>
          <a:xfrm rot="5400000">
            <a:off x="8575476" y="1522207"/>
            <a:ext cx="530705" cy="3792992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0" idx="1"/>
            <a:endCxn id="16" idx="1"/>
          </p:cNvCxnSpPr>
          <p:nvPr/>
        </p:nvCxnSpPr>
        <p:spPr>
          <a:xfrm rot="10800000">
            <a:off x="2783037" y="3681651"/>
            <a:ext cx="53545" cy="2260085"/>
          </a:xfrm>
          <a:prstGeom prst="bentConnector3">
            <a:avLst>
              <a:gd name="adj1" fmla="val 526931"/>
            </a:avLst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264070" y="5172293"/>
            <a:ext cx="247891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400" b="1" dirty="0"/>
              <a:t>Leverandør(er)</a:t>
            </a:r>
          </a:p>
          <a:p>
            <a:pPr algn="ctr"/>
            <a:endParaRPr lang="nb-NO" sz="1100" dirty="0" smtClean="0"/>
          </a:p>
          <a:p>
            <a:pPr algn="ctr"/>
            <a:r>
              <a:rPr lang="nb-NO" sz="1100" dirty="0" smtClean="0"/>
              <a:t>NB</a:t>
            </a:r>
            <a:r>
              <a:rPr lang="nb-NO" sz="1100" dirty="0"/>
              <a:t>!</a:t>
            </a:r>
          </a:p>
          <a:p>
            <a:pPr algn="ctr"/>
            <a:r>
              <a:rPr lang="nb-NO" sz="1100" dirty="0"/>
              <a:t>Logiske </a:t>
            </a:r>
            <a:r>
              <a:rPr lang="nb-NO" sz="1100" dirty="0" smtClean="0"/>
              <a:t>roller </a:t>
            </a:r>
            <a:r>
              <a:rPr lang="nb-NO" sz="1100" dirty="0"/>
              <a:t>– en person kan dekke flere roller</a:t>
            </a:r>
          </a:p>
        </p:txBody>
      </p:sp>
    </p:spTree>
    <p:extLst>
      <p:ext uri="{BB962C8B-B14F-4D97-AF65-F5344CB8AC3E}">
        <p14:creationId xmlns:p14="http://schemas.microsoft.com/office/powerpoint/2010/main" val="345504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53"/>
          <p:cNvSpPr/>
          <p:nvPr/>
        </p:nvSpPr>
        <p:spPr>
          <a:xfrm>
            <a:off x="2644345" y="3079712"/>
            <a:ext cx="7470836" cy="24359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 smtClean="0">
                <a:solidFill>
                  <a:schemeClr val="tx1"/>
                </a:solidFill>
              </a:rPr>
              <a:t>                                            </a:t>
            </a:r>
          </a:p>
        </p:txBody>
      </p:sp>
      <p:sp>
        <p:nvSpPr>
          <p:cNvPr id="16" name="Avrundet rektangel 15"/>
          <p:cNvSpPr/>
          <p:nvPr/>
        </p:nvSpPr>
        <p:spPr>
          <a:xfrm>
            <a:off x="2885303" y="3254029"/>
            <a:ext cx="3836510" cy="2132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Avrundet rektangel 41"/>
          <p:cNvSpPr/>
          <p:nvPr/>
        </p:nvSpPr>
        <p:spPr>
          <a:xfrm>
            <a:off x="6950224" y="3252524"/>
            <a:ext cx="2944306" cy="21077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2205"/>
            <a:ext cx="10515600" cy="608974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cs typeface="Calibri Light"/>
              </a:rPr>
              <a:t>Revidert </a:t>
            </a:r>
            <a:r>
              <a:rPr lang="nb-NO" sz="2800" b="1" dirty="0" smtClean="0">
                <a:cs typeface="Calibri Light"/>
              </a:rPr>
              <a:t>styringsmodell for MUSIT</a:t>
            </a:r>
            <a:endParaRPr lang="nb-NO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948147" y="780802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Årsmøte</a:t>
            </a:r>
          </a:p>
          <a:p>
            <a:pPr algn="ctr"/>
            <a:r>
              <a:rPr lang="nb-NO" sz="1100" dirty="0" smtClean="0"/>
              <a:t>(eierne)</a:t>
            </a:r>
            <a:endParaRPr lang="nb-NO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5944941" y="1926704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Styre</a:t>
            </a:r>
          </a:p>
        </p:txBody>
      </p:sp>
      <p:sp>
        <p:nvSpPr>
          <p:cNvPr id="7" name="Rounded Rectangle 12"/>
          <p:cNvSpPr/>
          <p:nvPr/>
        </p:nvSpPr>
        <p:spPr>
          <a:xfrm>
            <a:off x="9004468" y="1993903"/>
            <a:ext cx="1536990" cy="3652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Faglig referansegruppe</a:t>
            </a:r>
            <a:endParaRPr lang="nb-NO" sz="1100" dirty="0"/>
          </a:p>
        </p:txBody>
      </p:sp>
      <p:sp>
        <p:nvSpPr>
          <p:cNvPr id="8" name="Rounded Rectangle 14"/>
          <p:cNvSpPr/>
          <p:nvPr/>
        </p:nvSpPr>
        <p:spPr>
          <a:xfrm>
            <a:off x="4290657" y="4533707"/>
            <a:ext cx="1260594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Prosjektleder</a:t>
            </a:r>
            <a:endParaRPr lang="nb-NO" sz="1100" dirty="0"/>
          </a:p>
        </p:txBody>
      </p:sp>
      <p:sp>
        <p:nvSpPr>
          <p:cNvPr id="9" name="Rounded Rectangle 15"/>
          <p:cNvSpPr/>
          <p:nvPr/>
        </p:nvSpPr>
        <p:spPr>
          <a:xfrm>
            <a:off x="5028569" y="3409953"/>
            <a:ext cx="1286046" cy="4996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Produkteier</a:t>
            </a:r>
          </a:p>
        </p:txBody>
      </p:sp>
      <p:sp>
        <p:nvSpPr>
          <p:cNvPr id="10" name="TextBox 22"/>
          <p:cNvSpPr txBox="1"/>
          <p:nvPr/>
        </p:nvSpPr>
        <p:spPr>
          <a:xfrm>
            <a:off x="5649436" y="4081501"/>
            <a:ext cx="1377771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b="1" dirty="0" smtClean="0"/>
              <a:t>Planer og drift</a:t>
            </a:r>
            <a:endParaRPr lang="nb-NO" sz="1100" b="1" dirty="0"/>
          </a:p>
          <a:p>
            <a:r>
              <a:rPr lang="nb-NO" sz="1100" b="1" dirty="0" smtClean="0"/>
              <a:t>Funksjonelle krav</a:t>
            </a:r>
          </a:p>
          <a:p>
            <a:r>
              <a:rPr lang="nb-NO" sz="1100" b="1" dirty="0" smtClean="0"/>
              <a:t>Utvikling?</a:t>
            </a:r>
            <a:endParaRPr lang="nb-NO" sz="1100" b="1" dirty="0"/>
          </a:p>
        </p:txBody>
      </p:sp>
      <p:sp>
        <p:nvSpPr>
          <p:cNvPr id="11" name="TextBox 30"/>
          <p:cNvSpPr txBox="1"/>
          <p:nvPr/>
        </p:nvSpPr>
        <p:spPr>
          <a:xfrm>
            <a:off x="7288383" y="1326766"/>
            <a:ext cx="1257055" cy="4680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b="1" dirty="0" smtClean="0">
                <a:sym typeface="Wingdings" panose="05000000000000000000" pitchFamily="2" charset="2"/>
              </a:rPr>
              <a:t> </a:t>
            </a:r>
            <a:r>
              <a:rPr lang="nb-NO" sz="1100" b="1" dirty="0" smtClean="0"/>
              <a:t>Rammer for styret</a:t>
            </a:r>
          </a:p>
          <a:p>
            <a:r>
              <a:rPr lang="nb-NO" sz="1100" b="1" dirty="0" smtClean="0">
                <a:sym typeface="Wingdings" panose="05000000000000000000" pitchFamily="2" charset="2"/>
              </a:rPr>
              <a:t> </a:t>
            </a:r>
            <a:r>
              <a:rPr lang="nb-NO" sz="1100" b="1" dirty="0" smtClean="0"/>
              <a:t>Saker til årsmøtet </a:t>
            </a:r>
            <a:endParaRPr lang="nb-NO" sz="1100" b="1" dirty="0"/>
          </a:p>
        </p:txBody>
      </p:sp>
      <p:sp>
        <p:nvSpPr>
          <p:cNvPr id="12" name="TextBox 78"/>
          <p:cNvSpPr txBox="1"/>
          <p:nvPr/>
        </p:nvSpPr>
        <p:spPr>
          <a:xfrm>
            <a:off x="7324958" y="1949372"/>
            <a:ext cx="1679510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b-NO" sz="1100" b="1" dirty="0" smtClean="0"/>
              <a:t>Strategisk råd, </a:t>
            </a:r>
          </a:p>
          <a:p>
            <a:r>
              <a:rPr lang="nb-NO" sz="1100" b="1" dirty="0" smtClean="0"/>
              <a:t>oppfølgning evaluering </a:t>
            </a:r>
          </a:p>
        </p:txBody>
      </p:sp>
      <p:sp>
        <p:nvSpPr>
          <p:cNvPr id="13" name="TextBox 80"/>
          <p:cNvSpPr txBox="1"/>
          <p:nvPr/>
        </p:nvSpPr>
        <p:spPr>
          <a:xfrm>
            <a:off x="7250622" y="2402679"/>
            <a:ext cx="2864559" cy="62025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b="1" dirty="0" smtClean="0">
                <a:sym typeface="Wingdings" panose="05000000000000000000" pitchFamily="2" charset="2"/>
              </a:rPr>
              <a:t> </a:t>
            </a:r>
            <a:r>
              <a:rPr lang="nb-NO" sz="1100" b="1" dirty="0" smtClean="0"/>
              <a:t>Mål &amp; strategi, kontrakter</a:t>
            </a:r>
          </a:p>
          <a:p>
            <a:r>
              <a:rPr lang="nb-NO" sz="1100" b="1" dirty="0" smtClean="0">
                <a:sym typeface="Wingdings" panose="05000000000000000000" pitchFamily="2" charset="2"/>
              </a:rPr>
              <a:t>     </a:t>
            </a:r>
            <a:r>
              <a:rPr lang="nb-NO" sz="1100" b="1" dirty="0" smtClean="0"/>
              <a:t>Årsplaner &amp; budsjett </a:t>
            </a:r>
          </a:p>
          <a:p>
            <a:r>
              <a:rPr lang="nb-NO" sz="1100" b="1" dirty="0" smtClean="0">
                <a:sym typeface="Wingdings" panose="05000000000000000000" pitchFamily="2" charset="2"/>
              </a:rPr>
              <a:t> </a:t>
            </a:r>
            <a:r>
              <a:rPr lang="nb-NO" sz="1100" b="1" dirty="0" smtClean="0"/>
              <a:t>Prosjekt &amp; driftsregnskap, fremdrift &amp; avvik</a:t>
            </a:r>
            <a:endParaRPr lang="nb-NO" sz="1100" b="1" dirty="0"/>
          </a:p>
        </p:txBody>
      </p:sp>
      <p:sp>
        <p:nvSpPr>
          <p:cNvPr id="14" name="TextBox 81"/>
          <p:cNvSpPr txBox="1"/>
          <p:nvPr/>
        </p:nvSpPr>
        <p:spPr>
          <a:xfrm>
            <a:off x="5967016" y="5577338"/>
            <a:ext cx="2038482" cy="40514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000" b="1" dirty="0" smtClean="0">
                <a:sym typeface="Wingdings" panose="05000000000000000000" pitchFamily="2" charset="2"/>
              </a:rPr>
              <a:t> </a:t>
            </a:r>
            <a:r>
              <a:rPr lang="nb-NO" sz="1000" b="1" dirty="0" smtClean="0"/>
              <a:t>Iverksettelse av planer &amp; tilsyn</a:t>
            </a:r>
          </a:p>
          <a:p>
            <a:r>
              <a:rPr lang="nb-NO" sz="1000" b="1" dirty="0" smtClean="0">
                <a:sym typeface="Wingdings" panose="05000000000000000000" pitchFamily="2" charset="2"/>
              </a:rPr>
              <a:t> </a:t>
            </a:r>
            <a:r>
              <a:rPr lang="nb-NO" sz="1000" b="1" dirty="0" smtClean="0"/>
              <a:t>Fremdrift &amp; avvik</a:t>
            </a:r>
            <a:endParaRPr lang="nb-NO" sz="1000" b="1" dirty="0"/>
          </a:p>
        </p:txBody>
      </p:sp>
      <p:sp>
        <p:nvSpPr>
          <p:cNvPr id="15" name="Rounded Rectangle 39"/>
          <p:cNvSpPr/>
          <p:nvPr/>
        </p:nvSpPr>
        <p:spPr>
          <a:xfrm>
            <a:off x="7084847" y="3399581"/>
            <a:ext cx="1339139" cy="511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Daglig leder</a:t>
            </a:r>
            <a:endParaRPr lang="nb-NO" sz="1100" dirty="0"/>
          </a:p>
        </p:txBody>
      </p:sp>
      <p:sp>
        <p:nvSpPr>
          <p:cNvPr id="18" name="Rounded Rectangle 55"/>
          <p:cNvSpPr/>
          <p:nvPr/>
        </p:nvSpPr>
        <p:spPr>
          <a:xfrm>
            <a:off x="4287644" y="3952620"/>
            <a:ext cx="1286046" cy="53940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- FKG</a:t>
            </a:r>
            <a:endParaRPr lang="nb-NO" sz="1100" dirty="0"/>
          </a:p>
        </p:txBody>
      </p:sp>
      <p:sp>
        <p:nvSpPr>
          <p:cNvPr id="19" name="Rectangle 58"/>
          <p:cNvSpPr/>
          <p:nvPr/>
        </p:nvSpPr>
        <p:spPr>
          <a:xfrm>
            <a:off x="3586405" y="6275516"/>
            <a:ext cx="2478914" cy="30777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1400" b="1" dirty="0"/>
              <a:t>Leverandør(er</a:t>
            </a:r>
            <a:r>
              <a:rPr lang="nb-NO" sz="1400" b="1" dirty="0" smtClean="0"/>
              <a:t>)</a:t>
            </a:r>
            <a:endParaRPr lang="nb-NO" sz="1400" b="1" dirty="0"/>
          </a:p>
        </p:txBody>
      </p:sp>
      <p:cxnSp>
        <p:nvCxnSpPr>
          <p:cNvPr id="20" name="Rett pilkobling 19"/>
          <p:cNvCxnSpPr/>
          <p:nvPr/>
        </p:nvCxnSpPr>
        <p:spPr>
          <a:xfrm flipV="1">
            <a:off x="6581651" y="1305054"/>
            <a:ext cx="0" cy="58189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/>
          <p:cNvCxnSpPr/>
          <p:nvPr/>
        </p:nvCxnSpPr>
        <p:spPr>
          <a:xfrm>
            <a:off x="3826570" y="970749"/>
            <a:ext cx="1895765" cy="350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5"/>
          <p:cNvSpPr/>
          <p:nvPr/>
        </p:nvSpPr>
        <p:spPr>
          <a:xfrm>
            <a:off x="7148172" y="4654591"/>
            <a:ext cx="1279452" cy="4996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Museenes medarbeidere</a:t>
            </a:r>
          </a:p>
        </p:txBody>
      </p:sp>
      <p:sp>
        <p:nvSpPr>
          <p:cNvPr id="25" name="Rounded Rectangle 5"/>
          <p:cNvSpPr/>
          <p:nvPr/>
        </p:nvSpPr>
        <p:spPr>
          <a:xfrm>
            <a:off x="2935265" y="4519312"/>
            <a:ext cx="1339139" cy="4996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Prosjektgrupper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3302757" y="3489332"/>
            <a:ext cx="167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Ny IT-arkitektur</a:t>
            </a:r>
            <a:endParaRPr lang="nb-NO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8377158" y="3434892"/>
            <a:ext cx="152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Drift database</a:t>
            </a:r>
            <a:endParaRPr lang="nb-NO" dirty="0"/>
          </a:p>
        </p:txBody>
      </p:sp>
      <p:sp>
        <p:nvSpPr>
          <p:cNvPr id="37" name="Rounded Rectangle 5"/>
          <p:cNvSpPr/>
          <p:nvPr/>
        </p:nvSpPr>
        <p:spPr>
          <a:xfrm>
            <a:off x="8692173" y="3981706"/>
            <a:ext cx="1108251" cy="4996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Database-koordinator</a:t>
            </a:r>
          </a:p>
        </p:txBody>
      </p:sp>
      <p:sp>
        <p:nvSpPr>
          <p:cNvPr id="38" name="Rectangle 58"/>
          <p:cNvSpPr/>
          <p:nvPr/>
        </p:nvSpPr>
        <p:spPr>
          <a:xfrm>
            <a:off x="6510244" y="6275516"/>
            <a:ext cx="2478914" cy="30777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1400" b="1" dirty="0"/>
              <a:t>Leverandør(er</a:t>
            </a:r>
            <a:r>
              <a:rPr lang="nb-NO" sz="1400" b="1" dirty="0" smtClean="0"/>
              <a:t>)</a:t>
            </a:r>
            <a:endParaRPr lang="nb-NO" sz="1400" b="1" dirty="0"/>
          </a:p>
        </p:txBody>
      </p:sp>
      <p:sp>
        <p:nvSpPr>
          <p:cNvPr id="62" name="Avrundet rektangel 61"/>
          <p:cNvSpPr/>
          <p:nvPr/>
        </p:nvSpPr>
        <p:spPr>
          <a:xfrm>
            <a:off x="3417850" y="6146854"/>
            <a:ext cx="5685544" cy="4943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7" name="Rett pilkobling 66"/>
          <p:cNvCxnSpPr/>
          <p:nvPr/>
        </p:nvCxnSpPr>
        <p:spPr>
          <a:xfrm>
            <a:off x="1872817" y="4186624"/>
            <a:ext cx="771528" cy="1021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Avrundet rektangel 80"/>
          <p:cNvSpPr/>
          <p:nvPr/>
        </p:nvSpPr>
        <p:spPr>
          <a:xfrm>
            <a:off x="550625" y="654340"/>
            <a:ext cx="3078227" cy="7276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Faglig og administrativ ledelse</a:t>
            </a:r>
          </a:p>
          <a:p>
            <a:pPr algn="ctr"/>
            <a:r>
              <a:rPr lang="nb-NO" sz="1600" dirty="0" smtClean="0"/>
              <a:t>universitetene</a:t>
            </a:r>
            <a:endParaRPr lang="nb-NO" sz="1600" dirty="0"/>
          </a:p>
        </p:txBody>
      </p:sp>
      <p:sp>
        <p:nvSpPr>
          <p:cNvPr id="82" name="Avrundet rektangel 81"/>
          <p:cNvSpPr/>
          <p:nvPr/>
        </p:nvSpPr>
        <p:spPr>
          <a:xfrm>
            <a:off x="580213" y="3021348"/>
            <a:ext cx="1328738" cy="21245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Universitets-museene</a:t>
            </a:r>
          </a:p>
          <a:p>
            <a:pPr algn="ctr"/>
            <a:r>
              <a:rPr lang="nb-NO" sz="1600" dirty="0"/>
              <a:t>f</a:t>
            </a:r>
            <a:r>
              <a:rPr lang="nb-NO" sz="1600" dirty="0" smtClean="0"/>
              <a:t>aglig drift</a:t>
            </a:r>
          </a:p>
        </p:txBody>
      </p:sp>
      <p:cxnSp>
        <p:nvCxnSpPr>
          <p:cNvPr id="84" name="Rett pilkobling 83"/>
          <p:cNvCxnSpPr>
            <a:endCxn id="6" idx="3"/>
          </p:cNvCxnSpPr>
          <p:nvPr/>
        </p:nvCxnSpPr>
        <p:spPr>
          <a:xfrm flipH="1">
            <a:off x="7284080" y="2176522"/>
            <a:ext cx="170507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pilkobling 44"/>
          <p:cNvCxnSpPr/>
          <p:nvPr/>
        </p:nvCxnSpPr>
        <p:spPr>
          <a:xfrm flipV="1">
            <a:off x="5619447" y="2462268"/>
            <a:ext cx="512442" cy="93731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Rett pilkobling 56"/>
          <p:cNvCxnSpPr/>
          <p:nvPr/>
        </p:nvCxnSpPr>
        <p:spPr>
          <a:xfrm flipH="1" flipV="1">
            <a:off x="6798668" y="2446998"/>
            <a:ext cx="720418" cy="95258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5"/>
          <p:cNvSpPr/>
          <p:nvPr/>
        </p:nvSpPr>
        <p:spPr>
          <a:xfrm>
            <a:off x="7133039" y="4047471"/>
            <a:ext cx="1286046" cy="53940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- FKG</a:t>
            </a:r>
            <a:endParaRPr lang="nb-NO" sz="1100" dirty="0"/>
          </a:p>
        </p:txBody>
      </p:sp>
      <p:sp>
        <p:nvSpPr>
          <p:cNvPr id="61" name="Rounded Rectangle 5"/>
          <p:cNvSpPr/>
          <p:nvPr/>
        </p:nvSpPr>
        <p:spPr>
          <a:xfrm>
            <a:off x="2925626" y="3947017"/>
            <a:ext cx="1339139" cy="4996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Databasekoordinator</a:t>
            </a:r>
          </a:p>
        </p:txBody>
      </p:sp>
      <p:cxnSp>
        <p:nvCxnSpPr>
          <p:cNvPr id="41" name="Rett pilkobling 40"/>
          <p:cNvCxnSpPr>
            <a:stCxn id="9" idx="3"/>
            <a:endCxn id="15" idx="1"/>
          </p:cNvCxnSpPr>
          <p:nvPr/>
        </p:nvCxnSpPr>
        <p:spPr>
          <a:xfrm flipV="1">
            <a:off x="6314615" y="3655153"/>
            <a:ext cx="770232" cy="461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Rett pilkobling 43"/>
          <p:cNvCxnSpPr/>
          <p:nvPr/>
        </p:nvCxnSpPr>
        <p:spPr>
          <a:xfrm flipV="1">
            <a:off x="5201164" y="3699245"/>
            <a:ext cx="296716" cy="618636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Vinkel 48"/>
          <p:cNvCxnSpPr/>
          <p:nvPr/>
        </p:nvCxnSpPr>
        <p:spPr>
          <a:xfrm rot="16200000" flipH="1">
            <a:off x="3689127" y="5148397"/>
            <a:ext cx="1276364" cy="729042"/>
          </a:xfrm>
          <a:prstGeom prst="bentConnector3">
            <a:avLst>
              <a:gd name="adj1" fmla="val 1110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inkel 50"/>
          <p:cNvCxnSpPr/>
          <p:nvPr/>
        </p:nvCxnSpPr>
        <p:spPr>
          <a:xfrm rot="16200000" flipH="1">
            <a:off x="7106036" y="4661593"/>
            <a:ext cx="2344852" cy="509860"/>
          </a:xfrm>
          <a:prstGeom prst="bentConnector3">
            <a:avLst>
              <a:gd name="adj1" fmla="val -589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kobling 55"/>
          <p:cNvCxnSpPr/>
          <p:nvPr/>
        </p:nvCxnSpPr>
        <p:spPr>
          <a:xfrm flipH="1" flipV="1">
            <a:off x="5834667" y="3916457"/>
            <a:ext cx="25116" cy="21793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91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/>
              <a:t>Bakgrunn: MUSIT ekstraordinært årsmøte den 22.08.2019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Styret skal ivareta de oppgaver som er beskrevet i vedtektene for MUSIT. Styret skal  samtidig ha et særskilt ansvar for å følge opp rapporten «Evaluering av universitet museenes IT organisasjon MUSIT» utarbeidet av </a:t>
            </a:r>
            <a:r>
              <a:rPr lang="nb-NO" dirty="0" err="1"/>
              <a:t>Deloitte</a:t>
            </a:r>
            <a:r>
              <a:rPr lang="nb-NO" dirty="0"/>
              <a:t> på oppdrag fra </a:t>
            </a:r>
            <a:r>
              <a:rPr lang="nb-NO" dirty="0" err="1"/>
              <a:t>MUSITs</a:t>
            </a:r>
            <a:r>
              <a:rPr lang="nb-NO" dirty="0"/>
              <a:t> eiere.</a:t>
            </a:r>
          </a:p>
          <a:p>
            <a:r>
              <a:rPr lang="nb-NO" dirty="0"/>
              <a:t>Styret skal </a:t>
            </a:r>
            <a:r>
              <a:rPr lang="nb-NO" dirty="0">
                <a:solidFill>
                  <a:srgbClr val="FF0000"/>
                </a:solidFill>
              </a:rPr>
              <a:t>vurdere de utfordringer og tiltak</a:t>
            </a:r>
            <a:r>
              <a:rPr lang="nb-NO" dirty="0"/>
              <a:t> som omtales i rapporten. Identifiseres det behov for endringer skal de gjennomføres så raskt som mulig. Endringer som krever større strukturelle endringer i MUSIT samarbeidet og/eller innebærer behov for endringer i finansiering skal legges frem for årsmøte som avholdes i februar. </a:t>
            </a:r>
          </a:p>
          <a:p>
            <a:r>
              <a:rPr lang="nb-NO" dirty="0"/>
              <a:t>Styret må sikre at de museumsfaglige synspunktene blir ivaretatt i dette arbeidet.</a:t>
            </a:r>
          </a:p>
          <a:p>
            <a:r>
              <a:rPr lang="nb-NO" dirty="0"/>
              <a:t>I henhold til vedtektene for MUSIT skal styret velges for 3 år. Det nye styret gis en  virketid frem til neste årsmøte. </a:t>
            </a:r>
          </a:p>
          <a:p>
            <a:r>
              <a:rPr lang="nb-NO" dirty="0"/>
              <a:t>Det det skal opprettes en referansegruppe med en representant fra hvert av museene. </a:t>
            </a:r>
            <a:r>
              <a:rPr lang="nb-NO" dirty="0">
                <a:solidFill>
                  <a:srgbClr val="FF0000"/>
                </a:solidFill>
              </a:rPr>
              <a:t>Styret fastsetter mandat for referansegruppen</a:t>
            </a:r>
            <a:r>
              <a:rPr lang="nb-NO" dirty="0"/>
              <a:t>. Styret oppnevner medlemmer i dialog med museene. </a:t>
            </a:r>
          </a:p>
          <a:p>
            <a:r>
              <a:rPr lang="nb-NO" dirty="0"/>
              <a:t>Styret kaller inn til eiermøte ved behov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39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 tilnærming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Styret ønsker å </a:t>
            </a:r>
            <a:r>
              <a:rPr lang="nb-NO" dirty="0" smtClean="0"/>
              <a:t>tilnærme </a:t>
            </a:r>
            <a:r>
              <a:rPr lang="nb-NO" dirty="0"/>
              <a:t>seg arbeidet i tre faser: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Gjøre seg kjent med </a:t>
            </a:r>
            <a:r>
              <a:rPr lang="nb-NO" dirty="0" smtClean="0"/>
              <a:t>MUSIT </a:t>
            </a:r>
            <a:r>
              <a:rPr lang="nb-NO" dirty="0"/>
              <a:t>sin virksomhet og de behov museene ønsker å realisere gjennom </a:t>
            </a:r>
            <a:r>
              <a:rPr lang="nb-NO" dirty="0" smtClean="0"/>
              <a:t>MUSIT </a:t>
            </a:r>
            <a:r>
              <a:rPr lang="nb-NO" dirty="0"/>
              <a:t>sitt arbeid.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smtClean="0"/>
              <a:t>Vurdere MUSIT </a:t>
            </a:r>
            <a:r>
              <a:rPr lang="nb-NO" dirty="0"/>
              <a:t>sin rolle som </a:t>
            </a:r>
            <a:r>
              <a:rPr lang="nb-NO" dirty="0" smtClean="0"/>
              <a:t>bestiller og </a:t>
            </a:r>
            <a:r>
              <a:rPr lang="nb-NO" dirty="0"/>
              <a:t>komme med forslag til eventuelle tiltak :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Endringer basert på museenes </a:t>
            </a:r>
            <a:r>
              <a:rPr lang="nb-NO" dirty="0"/>
              <a:t>behov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Endringer i organiseringen </a:t>
            </a:r>
            <a:r>
              <a:rPr lang="nb-NO" dirty="0"/>
              <a:t>av </a:t>
            </a:r>
            <a:r>
              <a:rPr lang="nb-NO" dirty="0" smtClean="0"/>
              <a:t>bestiller-rollen / styringsmodell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Vurdere </a:t>
            </a:r>
            <a:r>
              <a:rPr lang="nb-NO" dirty="0"/>
              <a:t>krav til </a:t>
            </a:r>
            <a:r>
              <a:rPr lang="nb-NO" dirty="0" smtClean="0"/>
              <a:t>leverandør </a:t>
            </a:r>
            <a:r>
              <a:rPr lang="nb-NO" dirty="0"/>
              <a:t>og hvilken </a:t>
            </a:r>
            <a:r>
              <a:rPr lang="nb-NO" dirty="0" smtClean="0"/>
              <a:t>(type) </a:t>
            </a:r>
            <a:r>
              <a:rPr lang="nb-NO" dirty="0"/>
              <a:t>leverandør som best dekker </a:t>
            </a:r>
            <a:r>
              <a:rPr lang="nb-NO" dirty="0" smtClean="0"/>
              <a:t>kravene</a:t>
            </a:r>
            <a:endParaRPr lang="nb-NO" dirty="0"/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Vurdere finansielle behov.</a:t>
            </a:r>
          </a:p>
          <a:p>
            <a:pPr marL="1371600" lvl="2" indent="-45720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31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MUSIT styre ber om at musene </a:t>
            </a:r>
            <a:r>
              <a:rPr lang="nb-NO" dirty="0" smtClean="0"/>
              <a:t>besvarer </a:t>
            </a:r>
            <a:r>
              <a:rPr lang="nb-NO" dirty="0"/>
              <a:t>følgende </a:t>
            </a:r>
            <a:r>
              <a:rPr lang="nb-NO" dirty="0" smtClean="0"/>
              <a:t>spørsmål (se påfølgende sider) </a:t>
            </a:r>
            <a:endParaRPr lang="nb-NO" dirty="0"/>
          </a:p>
          <a:p>
            <a:pPr lvl="1"/>
            <a:r>
              <a:rPr lang="nb-NO" dirty="0"/>
              <a:t>S</a:t>
            </a:r>
            <a:r>
              <a:rPr lang="nb-NO" dirty="0" smtClean="0"/>
              <a:t>varene </a:t>
            </a:r>
            <a:r>
              <a:rPr lang="nb-NO" dirty="0"/>
              <a:t>legges inn i denne presentasjonen for dokumentasjon.</a:t>
            </a:r>
          </a:p>
          <a:p>
            <a:pPr lvl="1"/>
            <a:r>
              <a:rPr lang="nb-NO" dirty="0"/>
              <a:t>Ønsker man å gi mere detaljert informasjon, kan det spilles inn på notatform som et vedlegg.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7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 Hvilken rolle har </a:t>
            </a:r>
            <a:r>
              <a:rPr lang="nb-NO" dirty="0" smtClean="0"/>
              <a:t>MUSIT </a:t>
            </a:r>
            <a:r>
              <a:rPr lang="nb-NO" dirty="0"/>
              <a:t>for å realisere </a:t>
            </a:r>
            <a:r>
              <a:rPr lang="nb-NO" dirty="0" smtClean="0"/>
              <a:t>museets strategi </a:t>
            </a:r>
            <a:r>
              <a:rPr lang="nb-NO" dirty="0"/>
              <a:t>og drift i </a:t>
            </a:r>
            <a:r>
              <a:rPr lang="nb-NO" dirty="0" smtClean="0"/>
              <a:t>dag?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9050"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Arkeologisk museum:</a:t>
            </a:r>
          </a:p>
          <a:p>
            <a:pPr marL="0" indent="0">
              <a:buNone/>
            </a:pPr>
            <a:r>
              <a:rPr lang="nb-NO" dirty="0" smtClean="0"/>
              <a:t>Mål </a:t>
            </a:r>
            <a:r>
              <a:rPr lang="nb-NO" dirty="0"/>
              <a:t>og strategiske føringer for </a:t>
            </a:r>
            <a:r>
              <a:rPr lang="nb-NO" dirty="0" smtClean="0"/>
              <a:t>UTDANNING - Digitalisering 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• </a:t>
            </a:r>
            <a:r>
              <a:rPr lang="nb-NO" b="1" dirty="0"/>
              <a:t>Tilrettelegge for større digital tilgjengelighet til forskningsdata og arkivmateriale til bruk i utdanning, formidling, forvaltning og forskning</a:t>
            </a:r>
            <a:r>
              <a:rPr lang="nb-NO" dirty="0"/>
              <a:t>. </a:t>
            </a:r>
          </a:p>
          <a:p>
            <a:pPr marL="457200" lvl="1" indent="0">
              <a:buNone/>
            </a:pPr>
            <a:r>
              <a:rPr lang="nb-NO" dirty="0"/>
              <a:t>AM skal øke tilgjengeligheten til de arkeologiske samlingene ved fortsatt tilrettelegging gjennom digitale løsninger</a:t>
            </a:r>
            <a:r>
              <a:rPr lang="nb-NO" dirty="0" smtClean="0"/>
              <a:t>.</a:t>
            </a:r>
            <a:r>
              <a:rPr lang="nb-NO" dirty="0"/>
              <a:t> </a:t>
            </a: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Mål </a:t>
            </a:r>
            <a:r>
              <a:rPr lang="nb-NO" dirty="0"/>
              <a:t>og strategiske føringer for </a:t>
            </a:r>
            <a:r>
              <a:rPr lang="nb-NO" dirty="0" smtClean="0"/>
              <a:t>FORSKNING - Digitalisering </a:t>
            </a:r>
            <a:endParaRPr lang="nb-NO" dirty="0"/>
          </a:p>
          <a:p>
            <a:pPr marL="0" indent="0">
              <a:buNone/>
            </a:pPr>
            <a:r>
              <a:rPr lang="nb-NO" b="1" dirty="0"/>
              <a:t>• Videreføre arbeidet med å </a:t>
            </a:r>
            <a:r>
              <a:rPr lang="nb-NO" b="1" dirty="0" err="1" smtClean="0"/>
              <a:t>tilgjengeliggjøre</a:t>
            </a:r>
            <a:r>
              <a:rPr lang="nb-NO" b="1" dirty="0" smtClean="0"/>
              <a:t> </a:t>
            </a:r>
            <a:r>
              <a:rPr lang="nb-NO" b="1" dirty="0"/>
              <a:t>forskningsdata bl.a. gjennom MUSIT (Universitetsmuseenes IT-organisasjon) og ADED (</a:t>
            </a:r>
            <a:r>
              <a:rPr lang="nb-NO" b="1" dirty="0" err="1"/>
              <a:t>Archaeological</a:t>
            </a:r>
            <a:r>
              <a:rPr lang="nb-NO" b="1" dirty="0"/>
              <a:t> digital </a:t>
            </a:r>
            <a:r>
              <a:rPr lang="nb-NO" b="1" dirty="0" err="1"/>
              <a:t>excavation</a:t>
            </a:r>
            <a:r>
              <a:rPr lang="nb-NO" b="1" dirty="0"/>
              <a:t> data). </a:t>
            </a:r>
          </a:p>
          <a:p>
            <a:pPr marL="0" indent="0">
              <a:buNone/>
            </a:pPr>
            <a:r>
              <a:rPr lang="nb-NO" b="1" dirty="0" smtClean="0"/>
              <a:t>• </a:t>
            </a:r>
            <a:r>
              <a:rPr lang="nb-NO" b="1" dirty="0"/>
              <a:t>Ta i bruk nye digitale metoder for å utnytte potensialet i forskningsmaterialet. </a:t>
            </a:r>
          </a:p>
          <a:p>
            <a:pPr marL="914400" lvl="2" indent="0">
              <a:buNone/>
            </a:pPr>
            <a:r>
              <a:rPr lang="nb-NO" dirty="0"/>
              <a:t>AM skal være i front når det gjelder bruk av ny teknologi for å </a:t>
            </a:r>
            <a:r>
              <a:rPr lang="nb-NO" dirty="0" err="1"/>
              <a:t>tilgjengeliggjøre</a:t>
            </a:r>
            <a:r>
              <a:rPr lang="nb-NO" dirty="0"/>
              <a:t> og utnytte potensialet i forskningsdata</a:t>
            </a:r>
            <a:r>
              <a:rPr lang="nb-NO" dirty="0" smtClean="0"/>
              <a:t>.</a:t>
            </a:r>
            <a:r>
              <a:rPr lang="nb-NO" dirty="0"/>
              <a:t>  </a:t>
            </a:r>
            <a:endParaRPr lang="nb-NO" dirty="0" smtClean="0"/>
          </a:p>
          <a:p>
            <a:pPr marL="914400" lvl="2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Mål og strategiske føringer for </a:t>
            </a:r>
            <a:r>
              <a:rPr lang="nb-NO" dirty="0" smtClean="0"/>
              <a:t>SAMFUNNSENGASJEMENT - Digitalisering </a:t>
            </a:r>
            <a:endParaRPr lang="nb-NO" dirty="0"/>
          </a:p>
          <a:p>
            <a:pPr marL="0" indent="0">
              <a:buNone/>
            </a:pPr>
            <a:r>
              <a:rPr lang="nb-NO" b="1" dirty="0"/>
              <a:t>• Videreutvikle bruk av digital teknologi i museets formidling for å skape engasjerende opplevelser for publikum. </a:t>
            </a:r>
          </a:p>
          <a:p>
            <a:pPr marL="457200" lvl="1" indent="0">
              <a:buNone/>
            </a:pPr>
            <a:r>
              <a:rPr lang="nb-NO" dirty="0" smtClean="0"/>
              <a:t>AM </a:t>
            </a:r>
            <a:r>
              <a:rPr lang="nb-NO" dirty="0"/>
              <a:t>skal være synlig og tilgjengelig på ulike nettbaserte arenaer. Digitale virkemidler skal komplementere møtet med den autentiske gjenstanden.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7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2. Hvilken rolle ønsker du at </a:t>
            </a:r>
            <a:r>
              <a:rPr lang="nb-NO" dirty="0" smtClean="0"/>
              <a:t>MUSIT </a:t>
            </a:r>
            <a:r>
              <a:rPr lang="nb-NO" dirty="0"/>
              <a:t>skal ha i fremtiden for å realisere </a:t>
            </a:r>
            <a:r>
              <a:rPr lang="nb-NO" dirty="0" smtClean="0"/>
              <a:t>museets strategi?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b="1" dirty="0" smtClean="0"/>
              <a:t>Nødvendig verktøy for å realisere digitaliseringsstrategi for AM</a:t>
            </a:r>
          </a:p>
          <a:p>
            <a:endParaRPr lang="nb-NO" b="1" dirty="0" smtClean="0"/>
          </a:p>
          <a:p>
            <a:r>
              <a:rPr lang="nb-NO" b="1" dirty="0" smtClean="0"/>
              <a:t>«Ingen vei tilbake» for det unike nasjonale prosjektet MUSIT både i hvert museums strategi og en samlet satsning fra universitetsmuseene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20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Hvordan ivaretar </a:t>
            </a:r>
            <a:r>
              <a:rPr lang="nb-NO" dirty="0" smtClean="0"/>
              <a:t>MUSIT </a:t>
            </a:r>
            <a:r>
              <a:rPr lang="nb-NO" dirty="0"/>
              <a:t>sin </a:t>
            </a:r>
            <a:r>
              <a:rPr lang="nb-NO" dirty="0" smtClean="0"/>
              <a:t>bestiller-rolle </a:t>
            </a:r>
            <a:r>
              <a:rPr lang="nb-NO" dirty="0"/>
              <a:t>i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Evalueringsrapporten konkluderer med:</a:t>
            </a:r>
          </a:p>
          <a:p>
            <a:endParaRPr lang="nb-NO" dirty="0"/>
          </a:p>
          <a:p>
            <a:r>
              <a:rPr lang="nb-NO" b="1" dirty="0"/>
              <a:t>Manglende profesjonalitet både på </a:t>
            </a:r>
            <a:r>
              <a:rPr lang="nb-NO" b="1" dirty="0" smtClean="0"/>
              <a:t>bestiller- og </a:t>
            </a:r>
            <a:r>
              <a:rPr lang="nb-NO" b="1" dirty="0"/>
              <a:t>leverandørsiden.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513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4. </a:t>
            </a:r>
            <a:r>
              <a:rPr lang="nb-NO" dirty="0" smtClean="0"/>
              <a:t>Hvordan </a:t>
            </a:r>
            <a:r>
              <a:rPr lang="nb-NO" dirty="0"/>
              <a:t>burde man organisere </a:t>
            </a:r>
            <a:r>
              <a:rPr lang="nb-NO" dirty="0" smtClean="0"/>
              <a:t>bestiller-rollen </a:t>
            </a:r>
            <a:r>
              <a:rPr lang="nb-NO" dirty="0"/>
              <a:t>i </a:t>
            </a:r>
            <a:r>
              <a:rPr lang="nb-NO" dirty="0" smtClean="0"/>
              <a:t>fremtiden, i den grad det er behov for endringer?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b="1" dirty="0" smtClean="0"/>
          </a:p>
          <a:p>
            <a:r>
              <a:rPr lang="nb-NO" b="1" dirty="0" smtClean="0"/>
              <a:t>Plassere ansvar </a:t>
            </a:r>
            <a:r>
              <a:rPr lang="nb-NO" b="1" u="sng" dirty="0" smtClean="0"/>
              <a:t>ett</a:t>
            </a:r>
            <a:r>
              <a:rPr lang="nb-NO" b="1" dirty="0" smtClean="0"/>
              <a:t> sted ved å:</a:t>
            </a:r>
          </a:p>
          <a:p>
            <a:pPr lvl="1"/>
            <a:r>
              <a:rPr lang="nb-NO" b="1" dirty="0" smtClean="0"/>
              <a:t>tilføre ressurser til MUSIT for å ansette person; eller</a:t>
            </a:r>
          </a:p>
          <a:p>
            <a:pPr lvl="1"/>
            <a:r>
              <a:rPr lang="nb-NO" b="1" dirty="0"/>
              <a:t>p</a:t>
            </a:r>
            <a:r>
              <a:rPr lang="nb-NO" b="1" dirty="0" smtClean="0"/>
              <a:t>lassere ansvar blant eksisterende personell (m. reduksjon i andre oppgaver)</a:t>
            </a:r>
          </a:p>
          <a:p>
            <a:r>
              <a:rPr lang="nb-NO" b="1" dirty="0" smtClean="0"/>
              <a:t>Tydelig </a:t>
            </a:r>
            <a:r>
              <a:rPr lang="nb-NO" b="1" dirty="0"/>
              <a:t>rolle definisjon – innhold og aktivitet</a:t>
            </a:r>
          </a:p>
          <a:p>
            <a:r>
              <a:rPr lang="nb-NO" b="1" dirty="0"/>
              <a:t>Tydelig plassering av rollen – hvem og hvor i forhold til andre – </a:t>
            </a:r>
            <a:r>
              <a:rPr lang="nb-NO" b="1" dirty="0" smtClean="0"/>
              <a:t>organisasjonsramme/struktur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7941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5. Hva er de viktigste årsakene til manglende fremdrift i prosjektet så langt?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b="1" dirty="0" smtClean="0"/>
              <a:t>Ressursmangel </a:t>
            </a:r>
          </a:p>
          <a:p>
            <a:pPr marL="457200" lvl="1" indent="0">
              <a:buNone/>
            </a:pPr>
            <a:r>
              <a:rPr lang="nb-NO" b="1" dirty="0" smtClean="0"/>
              <a:t>Stor oppgaveportefølje og ansatte med stort arbeidspress med andre oppgaver MEN har utført et omfattende arbeid!</a:t>
            </a:r>
          </a:p>
          <a:p>
            <a:pPr lvl="1"/>
            <a:endParaRPr lang="nb-NO" b="1" dirty="0" smtClean="0"/>
          </a:p>
          <a:p>
            <a:r>
              <a:rPr lang="nb-NO" b="1" dirty="0" smtClean="0"/>
              <a:t>Ikke god nok prosjektstyring og –organisering</a:t>
            </a:r>
          </a:p>
          <a:p>
            <a:endParaRPr lang="nb-NO" b="1" dirty="0"/>
          </a:p>
          <a:p>
            <a:r>
              <a:rPr lang="nb-NO" b="1" dirty="0" smtClean="0"/>
              <a:t>Er rolle- og oppgavedefinisjon god nok?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324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0C88C919428943B4CA72A2F0E31212" ma:contentTypeVersion="2" ma:contentTypeDescription="Opprett et nytt dokument." ma:contentTypeScope="" ma:versionID="f5d8a066f8f03839dd652b3a46b127d3">
  <xsd:schema xmlns:xsd="http://www.w3.org/2001/XMLSchema" xmlns:xs="http://www.w3.org/2001/XMLSchema" xmlns:p="http://schemas.microsoft.com/office/2006/metadata/properties" xmlns:ns2="725a5c0a-6ac6-4c21-8c55-5bcdd278cf65" targetNamespace="http://schemas.microsoft.com/office/2006/metadata/properties" ma:root="true" ma:fieldsID="c96c4ade9f20f97500f7c2f370609a3e" ns2:_="">
    <xsd:import namespace="725a5c0a-6ac6-4c21-8c55-5bcdd278cf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a5c0a-6ac6-4c21-8c55-5bcdd278cf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50CD19-63C9-4E55-8C56-A2A6305494C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25a5c0a-6ac6-4c21-8c55-5bcdd278cf6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2ABAC18-5C50-4010-99F2-184E0F145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8FBE10-6684-416E-A537-3CD5401F2FE6}">
  <ds:schemaRefs>
    <ds:schemaRef ds:uri="725a5c0a-6ac6-4c21-8c55-5bcdd278cf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1035</Words>
  <Application>Microsoft Office PowerPoint</Application>
  <PresentationFormat>Widescreen</PresentationFormat>
  <Paragraphs>199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MUSIT – Veien videre</vt:lpstr>
      <vt:lpstr>Bakgrunn: MUSIT ekstraordinært årsmøte den 22.08.2019 </vt:lpstr>
      <vt:lpstr>Styret tilnærming</vt:lpstr>
      <vt:lpstr>Spørsmål</vt:lpstr>
      <vt:lpstr>1. Hvilken rolle har MUSIT for å realisere museets strategi og drift i dag?</vt:lpstr>
      <vt:lpstr>2. Hvilken rolle ønsker du at MUSIT skal ha i fremtiden for å realisere museets strategi?</vt:lpstr>
      <vt:lpstr>3. Hvordan ivaretar MUSIT sin bestiller-rolle i dag?</vt:lpstr>
      <vt:lpstr>4. Hvordan burde man organisere bestiller-rollen i fremtiden, i den grad det er behov for endringer?</vt:lpstr>
      <vt:lpstr>5. Hva er de viktigste årsakene til manglende fremdrift i prosjektet så langt?</vt:lpstr>
      <vt:lpstr>Andre viktige forhold:</vt:lpstr>
      <vt:lpstr>MUSIT styringsmodell – vedtekter av 1. januar 2014</vt:lpstr>
      <vt:lpstr>Revidert MUSIT styringsmodell for diskusjon</vt:lpstr>
      <vt:lpstr>Revidert styringsmodell for MUSIT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MUSIT</dc:title>
  <dc:creator>Johannes Falk Paulsen</dc:creator>
  <cp:lastModifiedBy>Susan Matland</cp:lastModifiedBy>
  <cp:revision>20</cp:revision>
  <dcterms:created xsi:type="dcterms:W3CDTF">2019-09-30T14:22:35Z</dcterms:created>
  <dcterms:modified xsi:type="dcterms:W3CDTF">2019-10-15T04:26:42Z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0x010100230C88C919428943B4CA72A2F0E31212</vt:lpwstr>
  </property>
</Properties>
</file>