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1" r:id="rId2"/>
    <p:sldId id="280" r:id="rId3"/>
    <p:sldId id="274" r:id="rId4"/>
    <p:sldId id="295" r:id="rId5"/>
    <p:sldId id="277" r:id="rId6"/>
    <p:sldId id="278" r:id="rId7"/>
    <p:sldId id="286" r:id="rId8"/>
    <p:sldId id="287" r:id="rId9"/>
    <p:sldId id="288" r:id="rId10"/>
    <p:sldId id="289" r:id="rId11"/>
    <p:sldId id="290" r:id="rId12"/>
    <p:sldId id="291" r:id="rId13"/>
    <p:sldId id="293" r:id="rId14"/>
    <p:sldId id="292" r:id="rId15"/>
    <p:sldId id="284" r:id="rId16"/>
    <p:sldId id="285" r:id="rId17"/>
    <p:sldId id="283" r:id="rId18"/>
  </p:sldIdLst>
  <p:sldSz cx="9144000" cy="6858000" type="screen4x3"/>
  <p:notesSz cx="7086600" cy="93726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4306"/>
    <a:srgbClr val="602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4485" autoAdjust="0"/>
  </p:normalViewPr>
  <p:slideViewPr>
    <p:cSldViewPr>
      <p:cViewPr>
        <p:scale>
          <a:sx n="88" d="100"/>
          <a:sy n="88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211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0861" cy="46863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14100" y="1"/>
            <a:ext cx="3070861" cy="46863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7F9D0CC5-31E2-4F51-ACFD-A3BFD97F26AD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8660" y="4451986"/>
            <a:ext cx="5669280" cy="4217670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902345"/>
            <a:ext cx="3070861" cy="46863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14100" y="8902345"/>
            <a:ext cx="3070861" cy="46863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73BE89F4-EC1D-4F39-A189-E93DF4F4BC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320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io.no/usit/musit/images/b/ba/Strategidokument_for_MUSIT_19-12-2014.pdf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iki.uio.no/usit/musit/images/1/1b/MUSIT_Aarsplan_2017_A.pdf" TargetMode="External"/><Relationship Id="rId5" Type="http://schemas.openxmlformats.org/officeDocument/2006/relationships/hyperlink" Target="https://wiki.uio.no/usit/musit/images/b/b6/MUSIT_Virksomhetsanalyse_samlingsforvaltning_ver_03-06-2014.pdf" TargetMode="External"/><Relationship Id="rId4" Type="http://schemas.openxmlformats.org/officeDocument/2006/relationships/hyperlink" Target="https://wiki.uio.no/usit/musit/images/2/2d/MUSIT_evalueringsrapport_21-05-2013.pdf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3978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092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0708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5150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1060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2 delt</a:t>
            </a:r>
          </a:p>
          <a:p>
            <a:r>
              <a:rPr lang="nb-NO" dirty="0" smtClean="0"/>
              <a:t>hvordan det har fungert og ikke fungert</a:t>
            </a:r>
          </a:p>
          <a:p>
            <a:r>
              <a:rPr lang="nb-NO" dirty="0" smtClean="0"/>
              <a:t>Hva som bør endres gitt at verden har endret seg på 3</a:t>
            </a:r>
            <a:r>
              <a:rPr lang="nb-NO" baseline="0" dirty="0" smtClean="0"/>
              <a:t> år..</a:t>
            </a:r>
          </a:p>
          <a:p>
            <a:endParaRPr lang="nb-NO" baseline="0" dirty="0" smtClean="0"/>
          </a:p>
          <a:p>
            <a:r>
              <a:rPr lang="nb-NO" baseline="0" dirty="0" smtClean="0"/>
              <a:t>Først:</a:t>
            </a:r>
          </a:p>
          <a:p>
            <a:r>
              <a:rPr lang="nb-NO" baseline="0" dirty="0" smtClean="0"/>
              <a:t>Museenes forventninger til oss, bestilling til lederne av koordineringsgruppene</a:t>
            </a:r>
          </a:p>
          <a:p>
            <a:r>
              <a:rPr lang="nb-NO" baseline="0" dirty="0" smtClean="0"/>
              <a:t>Høre litt om endringer i IT-sektor som påvirker oss</a:t>
            </a:r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8040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24033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6646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228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94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Fra vedtektene:</a:t>
            </a:r>
            <a:b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MUSITs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viktigste oppgaver er å 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sikre drift, vedlikehold og videreutvikling av dataløsningene som er etablert, 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legge til rette for deling av data for ulike brukere innen forskning, utdanning, forvaltning og allmennhet, 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i samarbeid med museene, vurdere eksisterende dataløsninger, utrede behov for nye databaseløsninger og bidra til å finne løsninger på disse behovene 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8399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560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 smtClean="0"/>
              <a:t>UH-lov: paragraf 1.4 (4) </a:t>
            </a:r>
            <a:r>
              <a:rPr lang="nb-NO" dirty="0" smtClean="0"/>
              <a:t>Departementet kan i samråd med institusjonen legge driften av en nasjonal fellesoppgave til en bestemt institusjon, uten at institusjonens egne styringsorgan har ansvaret for den faglige virksomheten.</a:t>
            </a:r>
          </a:p>
          <a:p>
            <a:endParaRPr lang="nb-NO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Bakgrunn for Strategidokumentet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Evalueringen av MUSIT i 2013 konkluderte med at MUSIT mangler en overordnet faglig utviklingsstrategi som styrer hvilke fagsystemer en skal utvikle, hvordan disse skal integreres, og hvordan en best prioriterer ressurser i henhold til museenes kjernevirksomhet. </a:t>
            </a:r>
          </a:p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Utvikling av langsiktige handlingsplaner er også vanskelig før koordineringsgruppene får styringssignaler gjennom overordnede felles målsettinger og prioriteringer gitt av styret. </a:t>
            </a:r>
          </a:p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MUSITs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styre initierte derfor en strategiprosess i sitt møte 13.6.14. Styret inklusive varemedlemmer og lederne av koordineringsgruppene gjennomførte et strategiseminar 8.9.14 med hovedfokus på ambisjoner/mål for MUSIT og veivalg for å nå målene. </a:t>
            </a:r>
          </a:p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dialogmøtet med museumslederne og lederne i koordineringsgruppene 15.10.14 fikk styret gode og nyttige tilbakemeldinger på spørsmål som ble stilt omkring ambisjoner/mål og veivalg for MUSIT. Styrets forslag til strategi ble sendt på høring i museene før endelig vedtak i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MUSITs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styre i desember 2014. 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b-NO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https://wiki.uio.no/usit/musit/images/b/ba/Strategidokument_for_MUSIT_19-12-2014.pdf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https://wiki.uio.no/usit/musit/images/2/2d/MUSIT_evalueringsrapport_21-05-2013.pdf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https://wiki.uio.no/usit/musit/images/b/b6/MUSIT_Virksomhetsanalyse_samlingsforvaltning_ver_03-06-2014.pdf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https://wiki.uio.no/usit/musit/images/1/1b/MUSIT_Aarsplan_2017_A.pdf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1754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409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9019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4407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3551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926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818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348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12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01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981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762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104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203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771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31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5EE87-3EE7-41DA-AF2A-3BCA1C2B077E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19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b-NO" sz="4000" b="1" dirty="0" smtClean="0"/>
              <a:t>MUSIT strategiseminar</a:t>
            </a:r>
            <a:br>
              <a:rPr lang="nb-NO" sz="4000" b="1" dirty="0" smtClean="0"/>
            </a:br>
            <a:r>
              <a:rPr lang="nb-NO" sz="3600" dirty="0" smtClean="0"/>
              <a:t>Værnes, Trondheim</a:t>
            </a:r>
            <a:br>
              <a:rPr lang="nb-NO" sz="3600" dirty="0" smtClean="0"/>
            </a:br>
            <a:r>
              <a:rPr lang="nb-NO" sz="3600" dirty="0" smtClean="0"/>
              <a:t>8 september 2017</a:t>
            </a:r>
            <a:endParaRPr lang="nb-NO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2664"/>
            <a:ext cx="6400800" cy="1752600"/>
          </a:xfrm>
        </p:spPr>
        <p:txBody>
          <a:bodyPr/>
          <a:lstStyle/>
          <a:p>
            <a:r>
              <a:rPr lang="nb-NO" b="1" dirty="0" smtClean="0"/>
              <a:t>Heidi A. Espedal</a:t>
            </a:r>
          </a:p>
          <a:p>
            <a:endParaRPr lang="nb-NO" b="1" dirty="0"/>
          </a:p>
        </p:txBody>
      </p:sp>
      <p:grpSp>
        <p:nvGrpSpPr>
          <p:cNvPr id="4" name="Gruppe 5"/>
          <p:cNvGrpSpPr/>
          <p:nvPr/>
        </p:nvGrpSpPr>
        <p:grpSpPr>
          <a:xfrm>
            <a:off x="611560" y="6106705"/>
            <a:ext cx="8132974" cy="733425"/>
            <a:chOff x="611560" y="6106705"/>
            <a:chExt cx="8132974" cy="7334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5559" y="6106705"/>
              <a:ext cx="32289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6211481"/>
              <a:ext cx="15049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8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MUSIT strategi – Utviklingsprosjekter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nb-NO" dirty="0"/>
              <a:t>MUSIT skal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utvikle felles, nasjonale løsninger </a:t>
            </a:r>
            <a:r>
              <a:rPr lang="nb-NO" dirty="0"/>
              <a:t>basert på ensartet IT-arkitektur på tvers av fagområder. Løsningene bør være basert på arkitekturprinsipper gjeldende for offentlig forvaltning og UH-sektoren. </a:t>
            </a:r>
          </a:p>
          <a:p>
            <a:pPr>
              <a:spcAft>
                <a:spcPts val="600"/>
              </a:spcAft>
            </a:pPr>
            <a:r>
              <a:rPr lang="nb-NO" dirty="0"/>
              <a:t>MUSIT skal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ta i bruk tilgjengelige løsninger </a:t>
            </a:r>
            <a:r>
              <a:rPr lang="nb-NO" dirty="0"/>
              <a:t>utviklet av andre der dette er faglig, økonomisk og driftsmessig forsvarlig. </a:t>
            </a:r>
          </a:p>
          <a:p>
            <a:pPr>
              <a:spcAft>
                <a:spcPts val="600"/>
              </a:spcAft>
            </a:pPr>
            <a:r>
              <a:rPr lang="nb-NO" dirty="0"/>
              <a:t>MUSIT skal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prioritere løsninger og funksjoner som kan integreres</a:t>
            </a:r>
            <a:r>
              <a:rPr lang="nb-NO" dirty="0"/>
              <a:t> med andre løsninger nasjonalt og internasjonalt. </a:t>
            </a:r>
          </a:p>
          <a:p>
            <a:pPr>
              <a:spcAft>
                <a:spcPts val="600"/>
              </a:spcAft>
            </a:pPr>
            <a:r>
              <a:rPr lang="nb-NO" dirty="0"/>
              <a:t>Løsningene som utvikles skal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ivareta nasjonale og internasjonale standarder</a:t>
            </a:r>
            <a:r>
              <a:rPr lang="nb-NO" dirty="0"/>
              <a:t> for registrering og åpen deling av data. </a:t>
            </a:r>
          </a:p>
          <a:p>
            <a:pPr>
              <a:spcAft>
                <a:spcPts val="600"/>
              </a:spcAft>
            </a:pP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Basisbehov for samlingsforvaltningen for alle samlingstyper prioriteres</a:t>
            </a:r>
            <a:r>
              <a:rPr lang="nb-NO" dirty="0"/>
              <a:t> framfor utvidelse av funksjonalitet i godt fungerende løsninger. MUSIT skal prioritere utviklingsprosjekter i et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kost-/nytte-perspektiv</a:t>
            </a:r>
            <a:r>
              <a:rPr lang="nb-NO" dirty="0"/>
              <a:t>. En reduksjon i antall lokale og fagspesifikke løsninger, samt datasettenes størrelse, aktualitet, løpende tilvekst og omfang på brukergrupper, legges til grunn i prioriteringen av utviklingsprosjekter.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MUSIT strategi - Utviklingsressurser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nb-NO" dirty="0"/>
              <a:t>Utvikling organiseres som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tidsavgrensete prosjekter</a:t>
            </a:r>
            <a:r>
              <a:rPr lang="nb-NO" dirty="0"/>
              <a:t>, hvor en sørger for å involvere den riktige kompetansen fra relevante fagmiljø i museene. </a:t>
            </a:r>
          </a:p>
          <a:p>
            <a:pPr>
              <a:spcAft>
                <a:spcPts val="600"/>
              </a:spcAft>
            </a:pPr>
            <a:r>
              <a:rPr lang="nb-NO" dirty="0"/>
              <a:t>Det skal legges stor vekt på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tidligfase og planlegging </a:t>
            </a:r>
            <a:r>
              <a:rPr lang="nb-NO" dirty="0"/>
              <a:t>av prosjekter. Eierforhold og styring av prosjektene skal være gode, tydelige og avklarte. </a:t>
            </a:r>
          </a:p>
          <a:p>
            <a:pPr>
              <a:spcAft>
                <a:spcPts val="600"/>
              </a:spcAft>
            </a:pPr>
            <a:r>
              <a:rPr lang="nb-NO" dirty="0" err="1"/>
              <a:t>MUSITs</a:t>
            </a:r>
            <a:r>
              <a:rPr lang="nb-NO" dirty="0"/>
              <a:t>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rolle som bestiller </a:t>
            </a:r>
            <a:r>
              <a:rPr lang="nb-NO" dirty="0"/>
              <a:t>skal styrkes, og konkurranseutsetting av utviklingsoppgaver er mulig med grunnlag i en felles IT-arkitektur. </a:t>
            </a:r>
          </a:p>
          <a:p>
            <a:pPr>
              <a:spcAft>
                <a:spcPts val="600"/>
              </a:spcAft>
            </a:pPr>
            <a:r>
              <a:rPr lang="nb-NO" dirty="0"/>
              <a:t>MUSIT vil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styrke ressursene til utvikling </a:t>
            </a:r>
            <a:r>
              <a:rPr lang="nb-NO" dirty="0"/>
              <a:t>ved å analysere, samordne og fornye porteføljen av løsninger og system i MUSIT.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MUSIT strategi – Drift og forvaltning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nb-NO" dirty="0"/>
              <a:t>MUSIT vil sørge for at museene får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gode og effektive driftstjenester</a:t>
            </a:r>
            <a:r>
              <a:rPr lang="nb-NO" dirty="0"/>
              <a:t> i henhold til gjeldende krav til IT-sikkerhet. </a:t>
            </a:r>
          </a:p>
          <a:p>
            <a:pPr>
              <a:spcAft>
                <a:spcPts val="600"/>
              </a:spcAft>
            </a:pPr>
            <a:r>
              <a:rPr lang="nb-NO" dirty="0"/>
              <a:t>MUSIT vil bidra til at det etableres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felles prosedyrer </a:t>
            </a:r>
            <a:r>
              <a:rPr lang="nb-NO" dirty="0"/>
              <a:t>og rutiner for forvaltning, herunder avvikshåndtering og endringsønsker. </a:t>
            </a:r>
          </a:p>
          <a:p>
            <a:pPr>
              <a:spcAft>
                <a:spcPts val="600"/>
              </a:spcAft>
            </a:pPr>
            <a:r>
              <a:rPr lang="nb-NO" dirty="0"/>
              <a:t>Eksternt innkjøpte løsninger underlegges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krav om kompatibilitet</a:t>
            </a:r>
            <a:r>
              <a:rPr lang="nb-NO" dirty="0"/>
              <a:t> med den til enhver tid valgte infrastruktur og driftsregime. </a:t>
            </a:r>
          </a:p>
          <a:p>
            <a:pPr>
              <a:spcAft>
                <a:spcPts val="600"/>
              </a:spcAft>
            </a:pPr>
            <a:r>
              <a:rPr lang="nb-NO" dirty="0"/>
              <a:t>I strategiperioden skal MUSIT sikre drift og vedlikehold av den eksisterende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UNIMUS-portalen</a:t>
            </a:r>
            <a:r>
              <a:rPr lang="nb-NO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2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MUSIT strategi - Datadeling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nb-NO" dirty="0"/>
              <a:t>MUSIT skal etablere en infrastruktur basert på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åpne nasjonale og internasjonale standarder </a:t>
            </a:r>
            <a:r>
              <a:rPr lang="nb-NO" dirty="0"/>
              <a:t>for registrering og deling av data. </a:t>
            </a:r>
          </a:p>
          <a:p>
            <a:pPr>
              <a:spcAft>
                <a:spcPts val="600"/>
              </a:spcAft>
            </a:pPr>
            <a:r>
              <a:rPr lang="nb-NO" dirty="0" smtClean="0"/>
              <a:t>Det </a:t>
            </a:r>
            <a:r>
              <a:rPr lang="nb-NO" dirty="0"/>
              <a:t>skal etableres en infrastruktur som gjør det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enkelt å bruke data</a:t>
            </a:r>
            <a:r>
              <a:rPr lang="nb-NO" dirty="0"/>
              <a:t> i museenes forsknings-, forvaltnings- og formidlingsvirksomhet. </a:t>
            </a:r>
          </a:p>
          <a:p>
            <a:pPr>
              <a:spcAft>
                <a:spcPts val="600"/>
              </a:spcAft>
            </a:pPr>
            <a:r>
              <a:rPr lang="nb-NO" dirty="0"/>
              <a:t>En skal gjennom samarbeid med eksterne aktører som Riksantikvaren, Artsdatabanken og Kulturrådet bidra til en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enkel tilgang til museenes datasett for eksterne brukere</a:t>
            </a:r>
            <a:r>
              <a:rPr lang="nb-NO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84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2024"/>
            <a:ext cx="8229600" cy="1143000"/>
          </a:xfrm>
        </p:spPr>
        <p:txBody>
          <a:bodyPr/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SPØRSMÅL VI MÅ STILLE OSS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Strategidokumentets funksjon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nb-NO" dirty="0" smtClean="0"/>
              <a:t>Hvordan </a:t>
            </a:r>
            <a:r>
              <a:rPr lang="nb-NO" dirty="0"/>
              <a:t>har du i din MUST-funksjon brukt strategidokumentet? </a:t>
            </a:r>
          </a:p>
          <a:p>
            <a:pPr lvl="0"/>
            <a:r>
              <a:rPr lang="nb-NO" dirty="0"/>
              <a:t>Hvordan bør den brukes</a:t>
            </a:r>
            <a:r>
              <a:rPr lang="nb-NO" dirty="0" smtClean="0"/>
              <a:t>?</a:t>
            </a:r>
            <a:endParaRPr lang="nb-NO" dirty="0"/>
          </a:p>
          <a:p>
            <a:r>
              <a:rPr lang="nb-NO" dirty="0"/>
              <a:t>Har dokumentet bidratt i riktig retning for å følge opp behovene adressert i evalueringen av MUSIT (som nevnt over</a:t>
            </a:r>
            <a:r>
              <a:rPr lang="nb-NO" dirty="0" smtClean="0"/>
              <a:t>)?</a:t>
            </a:r>
            <a:endParaRPr lang="nb-NO" dirty="0"/>
          </a:p>
          <a:p>
            <a:r>
              <a:rPr lang="nb-NO" dirty="0"/>
              <a:t>Kan en se en klar sammenheng mellom strategidokumentet, koordineringsgruppenes handlingsplanarbeid, styrets årsplan, og prioriteringer</a:t>
            </a:r>
            <a:r>
              <a:rPr lang="nb-NO" dirty="0" smtClean="0"/>
              <a:t>?</a:t>
            </a:r>
            <a:endParaRPr lang="nb-NO" dirty="0"/>
          </a:p>
          <a:p>
            <a:r>
              <a:rPr lang="nb-NO" dirty="0"/>
              <a:t>Har dere noen kjennskap til hvordan dokumentet brukes i museene?</a:t>
            </a:r>
          </a:p>
          <a:p>
            <a:pPr lvl="0"/>
            <a:r>
              <a:rPr lang="nb-NO" dirty="0"/>
              <a:t>Har dokumentet bidratt til at MUSIT er blitt en arena for deling og utvikling av kompetanse mellom museene? </a:t>
            </a:r>
          </a:p>
          <a:p>
            <a:r>
              <a:rPr lang="nb-NO" dirty="0"/>
              <a:t>Har dokumentet nådd sitt mål om å etablere en infrastruktur basert på åpne nasjonale og internasjonale standarder for registrering og deling av data? </a:t>
            </a:r>
          </a:p>
          <a:p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9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Strategidokumentet – veien videre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Autofit/>
          </a:bodyPr>
          <a:lstStyle/>
          <a:p>
            <a:r>
              <a:rPr lang="nb-NO" sz="2000" dirty="0"/>
              <a:t>Dokumentet ble utarbeidet for 3 år siden, kan vi si at det fortsatt er oppdatert og «står seg</a:t>
            </a:r>
            <a:r>
              <a:rPr lang="nb-NO" sz="2000" dirty="0" smtClean="0"/>
              <a:t>»?</a:t>
            </a:r>
            <a:endParaRPr lang="nb-NO" sz="2000" dirty="0"/>
          </a:p>
          <a:p>
            <a:r>
              <a:rPr lang="nb-NO" sz="2000" dirty="0"/>
              <a:t>Hvilke ytre og indre forhold er endret de siste tre år som evt. gir behov for en justering av dokumentet</a:t>
            </a:r>
            <a:r>
              <a:rPr lang="nb-NO" sz="2000" dirty="0" smtClean="0"/>
              <a:t>?</a:t>
            </a:r>
            <a:endParaRPr lang="nb-NO" sz="2000" dirty="0"/>
          </a:p>
          <a:p>
            <a:r>
              <a:rPr lang="nb-NO" sz="2000" dirty="0"/>
              <a:t>Hvilke ambisjoner (mål) og/eller veivalg har vært vanskelige å realisere, evt. hvorfor</a:t>
            </a:r>
            <a:r>
              <a:rPr lang="nb-NO" sz="2000" dirty="0" smtClean="0"/>
              <a:t>?</a:t>
            </a:r>
            <a:endParaRPr lang="nb-NO" sz="2000" dirty="0"/>
          </a:p>
          <a:p>
            <a:r>
              <a:rPr lang="nb-NO" sz="2000" dirty="0"/>
              <a:t>Er det </a:t>
            </a:r>
            <a:r>
              <a:rPr lang="nb-NO" sz="2000" dirty="0" err="1"/>
              <a:t>strukturmessige</a:t>
            </a:r>
            <a:r>
              <a:rPr lang="nb-NO" sz="2000" dirty="0"/>
              <a:t> eller innholdsmessige forhold i dagens strategidokument som ikke har fungert slik vi hadde ønsket</a:t>
            </a:r>
            <a:r>
              <a:rPr lang="nb-NO" sz="2000" dirty="0" smtClean="0"/>
              <a:t>?</a:t>
            </a:r>
            <a:endParaRPr lang="nb-NO" sz="2000" dirty="0"/>
          </a:p>
          <a:p>
            <a:r>
              <a:rPr lang="nb-NO" sz="2000" dirty="0"/>
              <a:t>Er det noe som savnes i det eksisterende dokumentet</a:t>
            </a:r>
            <a:r>
              <a:rPr lang="nb-NO" sz="2000" dirty="0" smtClean="0"/>
              <a:t>?</a:t>
            </a:r>
            <a:endParaRPr lang="nb-NO" sz="2000" dirty="0"/>
          </a:p>
          <a:p>
            <a:r>
              <a:rPr lang="nb-NO" sz="2000" dirty="0"/>
              <a:t>Hvordan kan vi tar i bruk strategidokumentet for å styrke en felles retning / samhandling av museenes kjernevirksomhet? </a:t>
            </a:r>
          </a:p>
          <a:p>
            <a:r>
              <a:rPr lang="nb-NO" sz="2000" dirty="0"/>
              <a:t>Hvordan kan du best ivareta og </a:t>
            </a:r>
            <a:r>
              <a:rPr lang="nb-NO" sz="2000" dirty="0" smtClean="0"/>
              <a:t>implementere </a:t>
            </a:r>
            <a:r>
              <a:rPr lang="nb-NO" sz="2000" dirty="0"/>
              <a:t>innhold av strategidokumentet i museenesprioritering/arbeid?</a:t>
            </a:r>
          </a:p>
          <a:p>
            <a:endParaRPr lang="nb-NO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80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VEIEN VIDERE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79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0" y="332656"/>
            <a:ext cx="3106688" cy="1143000"/>
          </a:xfrm>
        </p:spPr>
        <p:txBody>
          <a:bodyPr/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Agenda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548680"/>
            <a:ext cx="5200650" cy="529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12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Bakgrunn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934" y="1544006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dirty="0"/>
              <a:t>MUSIT er universitetsmuseenes felles IT-organisasjon, </a:t>
            </a:r>
            <a:r>
              <a:rPr lang="nb-NO" sz="2800" dirty="0" smtClean="0"/>
              <a:t>og er et samarbeidstiltak mellom NTNU, UiB, UiO, </a:t>
            </a:r>
            <a:r>
              <a:rPr lang="nb-NO" sz="2800" dirty="0" err="1" smtClean="0"/>
              <a:t>UiS</a:t>
            </a:r>
            <a:r>
              <a:rPr lang="nb-NO" sz="2800" dirty="0" smtClean="0"/>
              <a:t> og UiT som ble etablert i 2007.</a:t>
            </a:r>
          </a:p>
          <a:p>
            <a:pPr marL="0" indent="0">
              <a:buNone/>
            </a:pPr>
            <a:endParaRPr lang="nb-NO" sz="2800" dirty="0"/>
          </a:p>
          <a:p>
            <a:pPr marL="0" indent="0">
              <a:buNone/>
            </a:pPr>
            <a:r>
              <a:rPr lang="nb-NO" sz="2800" b="1" dirty="0">
                <a:solidFill>
                  <a:schemeClr val="bg2">
                    <a:lumMod val="50000"/>
                  </a:schemeClr>
                </a:solidFill>
              </a:rPr>
              <a:t>Formålet med MUSIT </a:t>
            </a:r>
            <a:r>
              <a:rPr lang="nb-NO" sz="2800" dirty="0"/>
              <a:t>er "å sikre drift, vedlikehold og utvikling av museenes felles samlingsdatabaser, og å legge til rette for deling av data for forskning, utdanning, forvaltning og allmennhet".</a:t>
            </a:r>
          </a:p>
          <a:p>
            <a:pPr marL="0" indent="0">
              <a:buNone/>
            </a:pPr>
            <a:endParaRPr lang="nb-NO" sz="28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6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Styrets oppgaver (fra vedtektene)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dirty="0" err="1"/>
              <a:t>MUSITs</a:t>
            </a:r>
            <a:r>
              <a:rPr lang="nb-NO" dirty="0"/>
              <a:t> styre har ansvar for å fastsette overordnede mål, prioriteringer og strategier for samarbeidstiltaket, innenfor rammer gitt i regelverk og årsmøtets beslutninger. Utover dette har styret ansvar for: </a:t>
            </a:r>
          </a:p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rammeavtaler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med UiO og leverandører </a:t>
            </a:r>
          </a:p>
          <a:p>
            <a:r>
              <a:rPr lang="nb-NO" dirty="0" smtClean="0"/>
              <a:t>instruks </a:t>
            </a:r>
            <a:r>
              <a:rPr lang="nb-NO" dirty="0"/>
              <a:t>for daglig leder </a:t>
            </a:r>
          </a:p>
          <a:p>
            <a:r>
              <a:rPr lang="nb-NO" dirty="0" smtClean="0"/>
              <a:t>innstilling </a:t>
            </a:r>
            <a:r>
              <a:rPr lang="nb-NO" dirty="0"/>
              <a:t>til UiO om ansettelse av daglig leder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Styret behandler og fremmer også saker for årsmøtet, deriblant: </a:t>
            </a:r>
          </a:p>
          <a:p>
            <a:r>
              <a:rPr lang="nb-NO" dirty="0" smtClean="0"/>
              <a:t>årsberetning </a:t>
            </a:r>
            <a:r>
              <a:rPr lang="nb-NO" dirty="0"/>
              <a:t>og regnskap </a:t>
            </a:r>
          </a:p>
          <a:p>
            <a:r>
              <a:rPr lang="nb-NO" dirty="0" smtClean="0"/>
              <a:t>forslag </a:t>
            </a:r>
            <a:r>
              <a:rPr lang="nb-NO" dirty="0"/>
              <a:t>til budsjett og hovedfordeling </a:t>
            </a:r>
          </a:p>
          <a:p>
            <a:r>
              <a:rPr lang="nb-NO" dirty="0" smtClean="0"/>
              <a:t>saker </a:t>
            </a:r>
            <a:r>
              <a:rPr lang="nb-NO" dirty="0"/>
              <a:t>av stor strategisk eller prinsipiell betydning </a:t>
            </a:r>
          </a:p>
          <a:p>
            <a:r>
              <a:rPr lang="nb-NO" dirty="0" smtClean="0"/>
              <a:t>ønsker </a:t>
            </a:r>
            <a:r>
              <a:rPr lang="nb-NO" dirty="0"/>
              <a:t>om deltakelse i samarbeidstiltaket 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Styret skal gjennomføre et årlig dialogmøte med ledelsen ved de deltakende museene, lederne for koordineringsgruppene og daglig leder. </a:t>
            </a:r>
            <a:endParaRPr lang="nb-NO" sz="28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7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 smtClean="0">
                <a:solidFill>
                  <a:schemeClr val="bg2">
                    <a:lumMod val="50000"/>
                  </a:schemeClr>
                </a:solidFill>
              </a:rPr>
              <a:t>Musit</a:t>
            </a:r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 - 2013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Evaluering av </a:t>
            </a:r>
            <a:r>
              <a:rPr lang="nb-NO" dirty="0" err="1" smtClean="0"/>
              <a:t>Musit</a:t>
            </a:r>
            <a:endParaRPr lang="nb-NO" dirty="0" smtClean="0"/>
          </a:p>
          <a:p>
            <a:r>
              <a:rPr lang="nb-NO" dirty="0" smtClean="0"/>
              <a:t>Ny avtale og nye vedtekter</a:t>
            </a:r>
          </a:p>
          <a:p>
            <a:pPr lvl="1"/>
            <a:r>
              <a:rPr lang="nb-NO" dirty="0" smtClean="0"/>
              <a:t>Organisering </a:t>
            </a:r>
            <a:r>
              <a:rPr lang="nb-NO" dirty="0"/>
              <a:t>etter mønster av §1.4 (4) i lov om universitet og høyskoler</a:t>
            </a:r>
          </a:p>
          <a:p>
            <a:pPr lvl="1"/>
            <a:r>
              <a:rPr lang="nb-NO" dirty="0"/>
              <a:t>Daglig leder</a:t>
            </a:r>
          </a:p>
          <a:p>
            <a:pPr lvl="1"/>
            <a:r>
              <a:rPr lang="nb-NO" dirty="0"/>
              <a:t>Endret styresammensetning</a:t>
            </a:r>
          </a:p>
          <a:p>
            <a:r>
              <a:rPr lang="nb-NO" dirty="0" smtClean="0"/>
              <a:t>IT-arkitektrapport</a:t>
            </a:r>
            <a:endParaRPr lang="nb-NO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09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 smtClean="0">
                <a:solidFill>
                  <a:schemeClr val="bg2">
                    <a:lumMod val="50000"/>
                  </a:schemeClr>
                </a:solidFill>
              </a:rPr>
              <a:t>Musit</a:t>
            </a:r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 - 2014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Nytt styre</a:t>
            </a:r>
          </a:p>
          <a:p>
            <a:r>
              <a:rPr lang="nb-NO" dirty="0" smtClean="0"/>
              <a:t>Nye koordineringsgrupper</a:t>
            </a:r>
          </a:p>
          <a:p>
            <a:r>
              <a:rPr lang="nb-NO" dirty="0" smtClean="0"/>
              <a:t>Virksomhetsanalyse</a:t>
            </a:r>
          </a:p>
          <a:p>
            <a:r>
              <a:rPr lang="nb-NO" sz="3600" b="1" dirty="0" smtClean="0">
                <a:solidFill>
                  <a:schemeClr val="bg2">
                    <a:lumMod val="50000"/>
                  </a:schemeClr>
                </a:solidFill>
              </a:rPr>
              <a:t>Strategi for </a:t>
            </a:r>
            <a:r>
              <a:rPr lang="nb-NO" sz="3600" b="1" dirty="0" err="1" smtClean="0">
                <a:solidFill>
                  <a:schemeClr val="bg2">
                    <a:lumMod val="50000"/>
                  </a:schemeClr>
                </a:solidFill>
              </a:rPr>
              <a:t>Musit</a:t>
            </a:r>
            <a:r>
              <a:rPr lang="nb-NO" sz="3600" b="1" dirty="0" smtClean="0">
                <a:solidFill>
                  <a:schemeClr val="bg2">
                    <a:lumMod val="50000"/>
                  </a:schemeClr>
                </a:solidFill>
              </a:rPr>
              <a:t> – gjelder tom 2017</a:t>
            </a:r>
          </a:p>
          <a:p>
            <a:r>
              <a:rPr lang="nb-NO" dirty="0" smtClean="0"/>
              <a:t>Helhetlig handlingsplan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09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MUSIT strategi – Ambisjoner og mål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00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nb-NO" dirty="0" smtClean="0"/>
              <a:t>MUSIT </a:t>
            </a:r>
            <a:r>
              <a:rPr lang="nb-NO" dirty="0"/>
              <a:t>skal være en tydelig, avklart og </a:t>
            </a:r>
            <a:r>
              <a:rPr lang="nb-NO" b="1" dirty="0" err="1">
                <a:solidFill>
                  <a:schemeClr val="bg2">
                    <a:lumMod val="50000"/>
                  </a:schemeClr>
                </a:solidFill>
              </a:rPr>
              <a:t>kundedrevet</a:t>
            </a:r>
            <a:r>
              <a:rPr lang="nb-NO" dirty="0"/>
              <a:t> organisasjon med tjenester som er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tilpasset museenes behov</a:t>
            </a:r>
            <a:r>
              <a:rPr lang="nb-NO" dirty="0"/>
              <a:t>. </a:t>
            </a:r>
          </a:p>
          <a:p>
            <a:pPr>
              <a:spcAft>
                <a:spcPts val="600"/>
              </a:spcAft>
            </a:pPr>
            <a:r>
              <a:rPr lang="nb-NO" dirty="0"/>
              <a:t>MUSIT skal gjennom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etablering av felles systemer </a:t>
            </a:r>
            <a:r>
              <a:rPr lang="nb-NO" dirty="0"/>
              <a:t>bidra til en effektiv håndtering av samlingsdata ved museene. </a:t>
            </a:r>
          </a:p>
          <a:p>
            <a:pPr>
              <a:spcAft>
                <a:spcPts val="600"/>
              </a:spcAft>
            </a:pPr>
            <a:r>
              <a:rPr lang="nb-NO" dirty="0" err="1"/>
              <a:t>MUSITs</a:t>
            </a:r>
            <a:r>
              <a:rPr lang="nb-NO" dirty="0"/>
              <a:t> systemer for samlingsdata skal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støtte museenes kjerneoppgaver</a:t>
            </a:r>
            <a:r>
              <a:rPr lang="nb-NO" dirty="0"/>
              <a:t> innenfor forskning, formidling og forvaltning. </a:t>
            </a:r>
          </a:p>
          <a:p>
            <a:pPr>
              <a:spcAft>
                <a:spcPts val="600"/>
              </a:spcAft>
            </a:pPr>
            <a:r>
              <a:rPr lang="nb-NO" dirty="0"/>
              <a:t>MUSIT skal være den sentrale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forvalteren</a:t>
            </a:r>
            <a:r>
              <a:rPr lang="nb-NO" dirty="0"/>
              <a:t> av museenes samlingsdata og skal tilby løsninger som gjør datasett lett tilgjengelig for bruk i forskning, forvaltning og formidling, både eksternt og internt. </a:t>
            </a:r>
          </a:p>
          <a:p>
            <a:pPr>
              <a:spcAft>
                <a:spcPts val="600"/>
              </a:spcAft>
            </a:pPr>
            <a:r>
              <a:rPr lang="nb-NO" dirty="0"/>
              <a:t>MUSIT skal være et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nettverkssamarbeid</a:t>
            </a:r>
            <a:r>
              <a:rPr lang="nb-NO" dirty="0"/>
              <a:t> der alle universitetsmuseene inkluderes og bidrar til felles løsninger og til et nasjonalt løft for å sikre, samordne og dele data fra de vitenskapelige samlingene.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2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MUSIT strategi – Avgrensning av arbeidsområde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nb-NO" dirty="0"/>
          </a:p>
          <a:p>
            <a:r>
              <a:rPr lang="nb-NO" dirty="0" err="1" smtClean="0"/>
              <a:t>MUSITs</a:t>
            </a:r>
            <a:r>
              <a:rPr lang="nb-NO" dirty="0" smtClean="0"/>
              <a:t> </a:t>
            </a:r>
            <a:r>
              <a:rPr lang="nb-NO" dirty="0"/>
              <a:t>primære oppgave er å tilby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løsninger for å håndtere samlingsinformasjon</a:t>
            </a:r>
            <a:r>
              <a:rPr lang="nb-NO" dirty="0"/>
              <a:t> fra felt til deling av data. Tiltaket sørger for felles tilgjengeliggjøring av data på tvers av museene, og er en arena for deling og utvikling av kompetanse. </a:t>
            </a:r>
          </a:p>
          <a:p>
            <a:r>
              <a:rPr lang="nb-NO" dirty="0"/>
              <a:t>Museenes oppgaver er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datahåndtering</a:t>
            </a:r>
            <a:r>
              <a:rPr lang="nb-NO" dirty="0"/>
              <a:t> i form av innsamling, registrering, kvalitetssikring og vedlikehold. Det er det enkelte museum som eier dataene.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Formidling og bruk av data er museenes ansvar.</a:t>
            </a:r>
            <a:r>
              <a:rPr lang="nb-NO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4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nb-NO" b="1" dirty="0" smtClean="0">
                <a:solidFill>
                  <a:schemeClr val="bg2">
                    <a:lumMod val="50000"/>
                  </a:schemeClr>
                </a:solidFill>
              </a:rPr>
              <a:t>MUSIT strategi – Brukerdrevet utvikling</a:t>
            </a:r>
            <a:endParaRPr lang="nb-N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nb-NO" dirty="0" smtClean="0"/>
              <a:t>MUSIT </a:t>
            </a:r>
            <a:r>
              <a:rPr lang="nb-NO" dirty="0"/>
              <a:t>er et verktøy for å realisere museenes strategier og drives som et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forpliktende nettverk styrt av en samarbeidsavtale</a:t>
            </a:r>
            <a:r>
              <a:rPr lang="nb-NO" dirty="0"/>
              <a:t>. </a:t>
            </a:r>
          </a:p>
          <a:p>
            <a:pPr>
              <a:spcAft>
                <a:spcPts val="600"/>
              </a:spcAft>
            </a:pP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Styret</a:t>
            </a:r>
            <a:r>
              <a:rPr lang="nb-NO" dirty="0"/>
              <a:t> tar de endelige beslutningene gjennom tildeling av ressurser. </a:t>
            </a:r>
          </a:p>
          <a:p>
            <a:pPr>
              <a:spcAft>
                <a:spcPts val="600"/>
              </a:spcAft>
            </a:pPr>
            <a:r>
              <a:rPr lang="nb-NO" dirty="0"/>
              <a:t>Medlemmer i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fag- og koordineringsgrupper </a:t>
            </a:r>
            <a:r>
              <a:rPr lang="nb-NO" dirty="0"/>
              <a:t>er oppnevnt av de respektive museer, og tilskrives derved det nødvendige mandat for å initiere, utrede og gi råd om valg av løsninger på vegne av museene. </a:t>
            </a:r>
          </a:p>
          <a:p>
            <a:pPr>
              <a:spcAft>
                <a:spcPts val="600"/>
              </a:spcAft>
            </a:pPr>
            <a:r>
              <a:rPr lang="nb-NO" dirty="0"/>
              <a:t>MUSIT har en ansatt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daglig leder </a:t>
            </a:r>
            <a:r>
              <a:rPr lang="nb-NO" dirty="0"/>
              <a:t>som skal koordinere og drive det daglige arbeidet i nettverket. </a:t>
            </a:r>
          </a:p>
          <a:p>
            <a:pPr>
              <a:spcAft>
                <a:spcPts val="600"/>
              </a:spcAft>
            </a:pPr>
            <a:r>
              <a:rPr lang="nb-NO" dirty="0"/>
              <a:t>Hvert enkelt museum skal ha et system for kommunikasjon med MUSIT med blant annet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databasekoordinatorer</a:t>
            </a:r>
            <a:r>
              <a:rPr lang="nb-NO" dirty="0"/>
              <a:t> som har den nødvendige oversikten og kompetansen for på en best mulig måte gjøre bruk av fellesressursene utviklet og driftet av MUSIT. </a:t>
            </a:r>
          </a:p>
          <a:p>
            <a:pPr>
              <a:spcAft>
                <a:spcPts val="600"/>
              </a:spcAft>
            </a:pPr>
            <a:r>
              <a:rPr lang="nb-NO" dirty="0"/>
              <a:t>En viktig forutsetning for å nå </a:t>
            </a:r>
            <a:r>
              <a:rPr lang="nb-NO" dirty="0" err="1"/>
              <a:t>MUSITs</a:t>
            </a:r>
            <a:r>
              <a:rPr lang="nb-NO" dirty="0"/>
              <a:t> og museenes mål, er at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museene avsetter tid og ressurser</a:t>
            </a:r>
            <a:r>
              <a:rPr lang="nb-NO" dirty="0"/>
              <a:t> til arbeidet med utvikling og implementering av fellesløsninger.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940969"/>
            <a:ext cx="9180512" cy="9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sit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5043</TotalTime>
  <Words>1436</Words>
  <Application>Microsoft Office PowerPoint</Application>
  <PresentationFormat>On-screen Show (4:3)</PresentationFormat>
  <Paragraphs>133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musitmal</vt:lpstr>
      <vt:lpstr>MUSIT strategiseminar Værnes, Trondheim 8 september 2017</vt:lpstr>
      <vt:lpstr>Agenda</vt:lpstr>
      <vt:lpstr>Bakgrunn</vt:lpstr>
      <vt:lpstr>Styrets oppgaver (fra vedtektene)</vt:lpstr>
      <vt:lpstr>Musit - 2013</vt:lpstr>
      <vt:lpstr>Musit - 2014</vt:lpstr>
      <vt:lpstr>MUSIT strategi – Ambisjoner og mål</vt:lpstr>
      <vt:lpstr>MUSIT strategi – Avgrensning av arbeidsområde</vt:lpstr>
      <vt:lpstr>MUSIT strategi – Brukerdrevet utvikling</vt:lpstr>
      <vt:lpstr>MUSIT strategi – Utviklingsprosjekter</vt:lpstr>
      <vt:lpstr>MUSIT strategi - Utviklingsressurser</vt:lpstr>
      <vt:lpstr>MUSIT strategi – Drift og forvaltning</vt:lpstr>
      <vt:lpstr>MUSIT strategi - Datadeling</vt:lpstr>
      <vt:lpstr>SPØRSMÅL VI MÅ STILLE OSS</vt:lpstr>
      <vt:lpstr>Strategidokumentets funksjon</vt:lpstr>
      <vt:lpstr>Strategidokumentet – veien videre</vt:lpstr>
      <vt:lpstr>VEIEN VIDERE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Prosesskartlegging</dc:title>
  <dc:creator>Steivor Bjarghov</dc:creator>
  <cp:lastModifiedBy>Susan Matland</cp:lastModifiedBy>
  <cp:revision>159</cp:revision>
  <cp:lastPrinted>2017-09-07T19:22:14Z</cp:lastPrinted>
  <dcterms:created xsi:type="dcterms:W3CDTF">2014-01-13T10:23:01Z</dcterms:created>
  <dcterms:modified xsi:type="dcterms:W3CDTF">2017-10-02T12:45:53Z</dcterms:modified>
</cp:coreProperties>
</file>