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9" r:id="rId4"/>
  </p:sldMasterIdLst>
  <p:notesMasterIdLst>
    <p:notesMasterId r:id="rId22"/>
  </p:notesMasterIdLst>
  <p:sldIdLst>
    <p:sldId id="256" r:id="rId5"/>
    <p:sldId id="288" r:id="rId6"/>
    <p:sldId id="259" r:id="rId7"/>
    <p:sldId id="283" r:id="rId8"/>
    <p:sldId id="284" r:id="rId9"/>
    <p:sldId id="285" r:id="rId10"/>
    <p:sldId id="263" r:id="rId11"/>
    <p:sldId id="286" r:id="rId12"/>
    <p:sldId id="287" r:id="rId13"/>
    <p:sldId id="267" r:id="rId14"/>
    <p:sldId id="272" r:id="rId15"/>
    <p:sldId id="274" r:id="rId16"/>
    <p:sldId id="273" r:id="rId17"/>
    <p:sldId id="276" r:id="rId18"/>
    <p:sldId id="277" r:id="rId19"/>
    <p:sldId id="275" r:id="rId20"/>
    <p:sldId id="278" r:id="rId21"/>
  </p:sldIdLst>
  <p:sldSz cx="9144000" cy="6858000" type="screen4x3"/>
  <p:notesSz cx="6810375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4306"/>
    <a:srgbClr val="602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3856" autoAdjust="0"/>
  </p:normalViewPr>
  <p:slideViewPr>
    <p:cSldViewPr>
      <p:cViewPr>
        <p:scale>
          <a:sx n="70" d="100"/>
          <a:sy n="70" d="100"/>
        </p:scale>
        <p:origin x="-666" y="-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21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D0CC5-31E2-4F51-ACFD-A3BFD97F26AD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E89F4-EC1D-4F39-A189-E93DF4F4BC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320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163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036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23556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247805A-AD50-4D00-A878-FCF8C8EE6930}" type="slidenum">
              <a:rPr lang="nb-NO">
                <a:solidFill>
                  <a:prstClr val="black"/>
                </a:solidFill>
              </a:rPr>
              <a:pPr eaLnBrk="1" hangingPunct="1"/>
              <a:t>10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6940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168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Med utgangspunkt i ny mer fullstendig (og kanskje mer generell) prosess:</a:t>
            </a:r>
          </a:p>
          <a:p>
            <a:endParaRPr lang="nb-NO" dirty="0" smtClean="0"/>
          </a:p>
          <a:p>
            <a:r>
              <a:rPr lang="nb-NO" dirty="0" smtClean="0"/>
              <a:t>Ser vi andre interessenter?</a:t>
            </a:r>
          </a:p>
          <a:p>
            <a:endParaRPr lang="nb-NO" dirty="0" smtClean="0"/>
          </a:p>
          <a:p>
            <a:r>
              <a:rPr lang="nb-NO" dirty="0" smtClean="0"/>
              <a:t>Hvis vi ser på de ulike trinnene – hvilke behov har de ulike rollene?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168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Kan vi påvise mangler/ udekte behov, flaskehalser og sløseri i prosess knyttet til en slik figur?</a:t>
            </a:r>
          </a:p>
          <a:p>
            <a:r>
              <a:rPr lang="nb-NO" baseline="0" dirty="0" smtClean="0"/>
              <a:t>Felles gjennomgang av prosessen for innsamling.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168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166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E89F4-EC1D-4F39-A189-E93DF4F4BCCC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314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926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818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3488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0313-D1C3-4898-9FB5-68815BA854F3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C9BE-1B64-418F-8EE3-0BF973E24B88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628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6EDB-E65D-4753-88E4-1EDE8F099FE3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0BE4F-BE04-4F96-9B0B-BA5BFD1B66A8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521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8D5D5-CAD1-462E-9E7A-95A8EAE2C961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AE3C0-2A4F-4488-BE46-B4D74F10A46C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47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8EC9-286C-426B-BD51-DADF8AEA9E35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7E80-A97E-43CD-9968-39DB0AD5ABF1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05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99A3-20F4-446A-BC3A-863F59F46103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3AAC7-47DD-496D-A487-98C0A83D7335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38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F2CA2-D8FA-4EEC-8455-A22B707A32C3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BBFC9-73FF-450D-AC61-D9BDC2E0DCFD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82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9BF5-9E03-4D24-9155-38368F0C144D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CA801-A6A7-4CB1-ABC6-08EEBEF44CFC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84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2BF8-E2ED-4D92-AAC3-36A88F6DBBF5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04A2B-0780-4AC0-9900-80AAD3C1DF29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3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125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A9FF-9A50-43A5-8BFA-3B3FA2376137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3DCB-C1E7-4455-98DC-EA0755AB2D88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81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0F11E-C338-41D5-8E15-F34B0513B672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EAFC-E0CE-403C-B8DC-D9D2254373EF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33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F1D7F-FD9B-490B-8B76-6EE5CCF126D6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A71A6-4324-4965-BDB9-D14F7086D7A7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60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/>
        </p:nvSpPr>
        <p:spPr>
          <a:xfrm>
            <a:off x="411292" y="1398214"/>
            <a:ext cx="4120616" cy="2664000"/>
          </a:xfrm>
          <a:prstGeom prst="roundRect">
            <a:avLst>
              <a:gd name="adj" fmla="val 308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defTabSz="449263" fontAlgn="base">
              <a:spcBef>
                <a:spcPts val="600"/>
              </a:spcBef>
              <a:spcAft>
                <a:spcPct val="0"/>
              </a:spcAft>
              <a:buClr>
                <a:srgbClr val="004264"/>
              </a:buClr>
              <a:buSzPct val="100000"/>
              <a:buFont typeface="Wingdings" pitchFamily="2" charset="2"/>
              <a:buNone/>
            </a:pPr>
            <a:endParaRPr lang="da-DK" sz="14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77347" y="2502421"/>
            <a:ext cx="3788507" cy="738664"/>
          </a:xfrm>
          <a:noFill/>
        </p:spPr>
        <p:txBody>
          <a:bodyPr anchor="ctr"/>
          <a:lstStyle>
            <a:lvl1pPr algn="l"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Klik her for at skrive titel </a:t>
            </a:r>
            <a:br>
              <a:rPr lang="da-DK" dirty="0" smtClean="0"/>
            </a:br>
            <a:r>
              <a:rPr lang="da-DK" dirty="0" smtClean="0"/>
              <a:t>på dokumentet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577347" y="1638325"/>
            <a:ext cx="3788507" cy="215444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Dato (eks. 19. oktober 2011)</a:t>
            </a:r>
            <a:endParaRPr lang="da-DK" dirty="0"/>
          </a:p>
        </p:txBody>
      </p:sp>
      <p:pic>
        <p:nvPicPr>
          <p:cNvPr id="46" name="Picture 2" descr="C:\Users\Tine Søderberg\Documents\Online Graphics\_KUNDER\Valcon\Logo - redigeret af TSO\Valcon_logo_TS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972" y="2334214"/>
            <a:ext cx="1756789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648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 smtClean="0"/>
              <a:t>Klik her for at skrive din titel</a:t>
            </a:r>
            <a:br>
              <a:rPr lang="da-DK" noProof="0" dirty="0" smtClean="0"/>
            </a:br>
            <a:r>
              <a:rPr lang="da-DK" noProof="0" dirty="0" smtClean="0"/>
              <a:t>Maks. 2 linjer 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CFD0D1">
                    <a:lumMod val="75000"/>
                  </a:srgbClr>
                </a:solidFill>
              </a:rPr>
              <a:t>Filsti</a:t>
            </a:r>
            <a:endParaRPr lang="da-DK">
              <a:solidFill>
                <a:srgbClr val="CFD0D1">
                  <a:lumMod val="75000"/>
                </a:srgbClr>
              </a:solidFill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2046" y="6524853"/>
            <a:ext cx="7310770" cy="107722"/>
          </a:xfrm>
        </p:spPr>
        <p:txBody>
          <a:bodyPr anchor="b">
            <a:spAutoFit/>
          </a:bodyPr>
          <a:lstStyle>
            <a:lvl1pPr marL="288000" indent="-288000">
              <a:spcBef>
                <a:spcPts val="0"/>
              </a:spcBef>
              <a:defRPr sz="700"/>
            </a:lvl1pPr>
          </a:lstStyle>
          <a:p>
            <a:pPr lvl="0"/>
            <a:r>
              <a:rPr lang="da-DK" noProof="0" dirty="0" smtClean="0"/>
              <a:t>Kilde:	 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808527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her for at skrive din titel</a:t>
            </a:r>
            <a:br>
              <a:rPr lang="da-DK" dirty="0" smtClean="0"/>
            </a:br>
            <a:r>
              <a:rPr lang="da-DK" dirty="0" smtClean="0"/>
              <a:t>Maks. 2 linjer </a:t>
            </a:r>
            <a:endParaRPr lang="da-DK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CFD0D1">
                    <a:lumMod val="75000"/>
                  </a:srgbClr>
                </a:solidFill>
              </a:rPr>
              <a:t>Filsti</a:t>
            </a:r>
            <a:endParaRPr lang="da-DK" dirty="0">
              <a:solidFill>
                <a:srgbClr val="CFD0D1">
                  <a:lumMod val="75000"/>
                </a:srgb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52047" y="1449388"/>
            <a:ext cx="8639907" cy="4392612"/>
          </a:xfrm>
        </p:spPr>
        <p:txBody>
          <a:bodyPr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2046" y="6524853"/>
            <a:ext cx="7310770" cy="107722"/>
          </a:xfrm>
        </p:spPr>
        <p:txBody>
          <a:bodyPr anchor="b">
            <a:spAutoFit/>
          </a:bodyPr>
          <a:lstStyle>
            <a:lvl1pPr marL="288000" indent="-288000">
              <a:spcBef>
                <a:spcPts val="0"/>
              </a:spcBef>
              <a:defRPr sz="700"/>
            </a:lvl1pPr>
          </a:lstStyle>
          <a:p>
            <a:pPr lvl="0"/>
            <a:r>
              <a:rPr lang="da-DK" noProof="0" dirty="0" smtClean="0"/>
              <a:t>Kilde:	 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964890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047" y="221882"/>
            <a:ext cx="8639907" cy="615553"/>
          </a:xfrm>
        </p:spPr>
        <p:txBody>
          <a:bodyPr/>
          <a:lstStyle/>
          <a:p>
            <a:r>
              <a:rPr lang="da-DK" noProof="0" smtClean="0"/>
              <a:t>Klik her for at skrive din titel</a:t>
            </a:r>
            <a:br>
              <a:rPr lang="da-DK" noProof="0" smtClean="0"/>
            </a:br>
            <a:r>
              <a:rPr lang="da-DK" noProof="0" smtClean="0"/>
              <a:t>Maks. 2 linjer </a:t>
            </a:r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2046" y="6524853"/>
            <a:ext cx="7310770" cy="107722"/>
          </a:xfrm>
        </p:spPr>
        <p:txBody>
          <a:bodyPr anchor="b">
            <a:spAutoFit/>
          </a:bodyPr>
          <a:lstStyle>
            <a:lvl1pPr marL="288000" indent="-288000">
              <a:spcBef>
                <a:spcPts val="0"/>
              </a:spcBef>
              <a:defRPr sz="700"/>
            </a:lvl1pPr>
          </a:lstStyle>
          <a:p>
            <a:pPr lvl="0"/>
            <a:r>
              <a:rPr lang="da-DK" noProof="0" dirty="0" smtClean="0"/>
              <a:t>Kilde:	 </a:t>
            </a:r>
            <a:endParaRPr lang="da-DK" noProof="0" dirty="0"/>
          </a:p>
        </p:txBody>
      </p:sp>
      <p:cxnSp>
        <p:nvCxnSpPr>
          <p:cNvPr id="8" name="Lige forbindelse 15"/>
          <p:cNvCxnSpPr/>
          <p:nvPr/>
        </p:nvCxnSpPr>
        <p:spPr>
          <a:xfrm>
            <a:off x="4571999" y="1449388"/>
            <a:ext cx="0" cy="4392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dsholder til indhold 9"/>
          <p:cNvSpPr>
            <a:spLocks noGrp="1"/>
          </p:cNvSpPr>
          <p:nvPr>
            <p:ph sz="quarter" idx="14"/>
          </p:nvPr>
        </p:nvSpPr>
        <p:spPr>
          <a:xfrm>
            <a:off x="252048" y="1449388"/>
            <a:ext cx="4021014" cy="4392612"/>
          </a:xfrm>
        </p:spPr>
        <p:txBody>
          <a:bodyPr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5"/>
          </p:nvPr>
        </p:nvSpPr>
        <p:spPr>
          <a:xfrm>
            <a:off x="4870939" y="1449388"/>
            <a:ext cx="4021015" cy="4392612"/>
          </a:xfrm>
        </p:spPr>
        <p:txBody>
          <a:bodyPr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2046" y="6725721"/>
            <a:ext cx="4020923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a-DK" smtClean="0">
                <a:solidFill>
                  <a:srgbClr val="CFD0D1">
                    <a:lumMod val="75000"/>
                  </a:srgbClr>
                </a:solidFill>
              </a:rPr>
              <a:t>Filsti</a:t>
            </a:r>
            <a:endParaRPr lang="da-DK">
              <a:solidFill>
                <a:srgbClr val="CFD0D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3736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047" y="221882"/>
            <a:ext cx="8639907" cy="615553"/>
          </a:xfrm>
        </p:spPr>
        <p:txBody>
          <a:bodyPr/>
          <a:lstStyle/>
          <a:p>
            <a:r>
              <a:rPr lang="da-DK" noProof="0" smtClean="0"/>
              <a:t>Klik her for at skrive din titel</a:t>
            </a:r>
            <a:br>
              <a:rPr lang="da-DK" noProof="0" smtClean="0"/>
            </a:br>
            <a:r>
              <a:rPr lang="da-DK" noProof="0" smtClean="0"/>
              <a:t>Maks. 2 linjer </a:t>
            </a:r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2046" y="6524853"/>
            <a:ext cx="7310770" cy="107722"/>
          </a:xfrm>
        </p:spPr>
        <p:txBody>
          <a:bodyPr anchor="b">
            <a:spAutoFit/>
          </a:bodyPr>
          <a:lstStyle>
            <a:lvl1pPr marL="288000" indent="-288000">
              <a:spcBef>
                <a:spcPts val="0"/>
              </a:spcBef>
              <a:defRPr sz="700"/>
            </a:lvl1pPr>
          </a:lstStyle>
          <a:p>
            <a:pPr lvl="0"/>
            <a:r>
              <a:rPr lang="da-DK" noProof="0" dirty="0" smtClean="0"/>
              <a:t>Kilde:	 </a:t>
            </a:r>
            <a:endParaRPr lang="da-DK" noProof="0" dirty="0"/>
          </a:p>
        </p:txBody>
      </p:sp>
      <p:cxnSp>
        <p:nvCxnSpPr>
          <p:cNvPr id="8" name="Lige forbindelse 15"/>
          <p:cNvCxnSpPr/>
          <p:nvPr/>
        </p:nvCxnSpPr>
        <p:spPr>
          <a:xfrm>
            <a:off x="3050267" y="1449388"/>
            <a:ext cx="0" cy="4392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21"/>
          <p:cNvCxnSpPr/>
          <p:nvPr/>
        </p:nvCxnSpPr>
        <p:spPr>
          <a:xfrm>
            <a:off x="6088147" y="1449388"/>
            <a:ext cx="0" cy="4392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dsholder til indhold 9"/>
          <p:cNvSpPr>
            <a:spLocks noGrp="1"/>
          </p:cNvSpPr>
          <p:nvPr>
            <p:ph sz="quarter" idx="14"/>
          </p:nvPr>
        </p:nvSpPr>
        <p:spPr>
          <a:xfrm>
            <a:off x="252048" y="1449388"/>
            <a:ext cx="2558561" cy="4392612"/>
          </a:xfrm>
        </p:spPr>
        <p:txBody>
          <a:bodyPr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/>
          </a:p>
        </p:txBody>
      </p:sp>
      <p:sp>
        <p:nvSpPr>
          <p:cNvPr id="11" name="Pladsholder til indhold 9"/>
          <p:cNvSpPr>
            <a:spLocks noGrp="1"/>
          </p:cNvSpPr>
          <p:nvPr>
            <p:ph sz="quarter" idx="15"/>
          </p:nvPr>
        </p:nvSpPr>
        <p:spPr>
          <a:xfrm>
            <a:off x="3289929" y="1449388"/>
            <a:ext cx="2558561" cy="4392612"/>
          </a:xfrm>
        </p:spPr>
        <p:txBody>
          <a:bodyPr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/>
          </a:p>
        </p:txBody>
      </p:sp>
      <p:sp>
        <p:nvSpPr>
          <p:cNvPr id="12" name="Pladsholder til indhold 9"/>
          <p:cNvSpPr>
            <a:spLocks noGrp="1"/>
          </p:cNvSpPr>
          <p:nvPr>
            <p:ph sz="quarter" idx="16"/>
          </p:nvPr>
        </p:nvSpPr>
        <p:spPr>
          <a:xfrm>
            <a:off x="6327809" y="1449388"/>
            <a:ext cx="2558561" cy="4392612"/>
          </a:xfrm>
        </p:spPr>
        <p:txBody>
          <a:bodyPr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/>
          </a:p>
        </p:txBody>
      </p:sp>
      <p:sp>
        <p:nvSpPr>
          <p:cNvPr id="13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2046" y="6725721"/>
            <a:ext cx="4020923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a-DK" smtClean="0">
                <a:solidFill>
                  <a:srgbClr val="CFD0D1">
                    <a:lumMod val="75000"/>
                  </a:srgbClr>
                </a:solidFill>
              </a:rPr>
              <a:t>Filsti</a:t>
            </a:r>
            <a:endParaRPr lang="da-DK">
              <a:solidFill>
                <a:srgbClr val="CFD0D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189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ine Søderberg\Documents\Online Graphics\_KUNDER\Valcon\Branddirect\Links\Redigeret logo til PPT_TSO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219" y="6345242"/>
            <a:ext cx="925737" cy="36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2046" y="6725721"/>
            <a:ext cx="4020923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a-DK" smtClean="0">
                <a:solidFill>
                  <a:srgbClr val="CFD0D1">
                    <a:lumMod val="75000"/>
                  </a:srgbClr>
                </a:solidFill>
              </a:rPr>
              <a:t>Filsti</a:t>
            </a:r>
            <a:endParaRPr lang="da-DK">
              <a:solidFill>
                <a:srgbClr val="CFD0D1">
                  <a:lumMod val="75000"/>
                </a:srgbClr>
              </a:solidFill>
            </a:endParaRPr>
          </a:p>
        </p:txBody>
      </p:sp>
      <p:sp>
        <p:nvSpPr>
          <p:cNvPr id="4" name="Pladsholder til diasnummer 5"/>
          <p:cNvSpPr txBox="1">
            <a:spLocks/>
          </p:cNvSpPr>
          <p:nvPr/>
        </p:nvSpPr>
        <p:spPr>
          <a:xfrm>
            <a:off x="4273153" y="6710336"/>
            <a:ext cx="597694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fld id="{E2796403-B798-4601-B71C-453335B677AB}" type="slidenum">
              <a:rPr lang="da-DK" smtClean="0">
                <a:solidFill>
                  <a:srgbClr val="004264"/>
                </a:solidFill>
              </a:rPr>
              <a:pPr algn="ctr">
                <a:defRPr/>
              </a:pPr>
              <a:t>‹#›</a:t>
            </a:fld>
            <a:endParaRPr lang="da-DK">
              <a:solidFill>
                <a:srgbClr val="004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14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bejdsområ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 smtClean="0"/>
              <a:t>Arbejdsområde 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>
          <a:xfrm>
            <a:off x="252046" y="6713058"/>
            <a:ext cx="4020923" cy="107722"/>
          </a:xfrm>
        </p:spPr>
        <p:txBody>
          <a:bodyPr/>
          <a:lstStyle>
            <a:lvl1pPr>
              <a:defRPr sz="7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da-DK" dirty="0" err="1" smtClean="0">
                <a:solidFill>
                  <a:srgbClr val="CFD0D1">
                    <a:lumMod val="75000"/>
                  </a:srgbClr>
                </a:solidFill>
              </a:rPr>
              <a:t>Filsti</a:t>
            </a:r>
            <a:endParaRPr lang="da-DK" dirty="0">
              <a:solidFill>
                <a:srgbClr val="CFD0D1">
                  <a:lumMod val="75000"/>
                </a:srgbClr>
              </a:solidFill>
            </a:endParaRPr>
          </a:p>
        </p:txBody>
      </p:sp>
      <p:cxnSp>
        <p:nvCxnSpPr>
          <p:cNvPr id="6" name="Lige forbindelse 38"/>
          <p:cNvCxnSpPr/>
          <p:nvPr/>
        </p:nvCxnSpPr>
        <p:spPr>
          <a:xfrm>
            <a:off x="0" y="6632575"/>
            <a:ext cx="9144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12"/>
          <p:cNvCxnSpPr/>
          <p:nvPr/>
        </p:nvCxnSpPr>
        <p:spPr>
          <a:xfrm>
            <a:off x="251663" y="0"/>
            <a:ext cx="0" cy="6858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39"/>
          <p:cNvCxnSpPr/>
          <p:nvPr/>
        </p:nvCxnSpPr>
        <p:spPr>
          <a:xfrm>
            <a:off x="8891954" y="0"/>
            <a:ext cx="0" cy="6858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8"/>
          <p:cNvSpPr txBox="1"/>
          <p:nvPr/>
        </p:nvSpPr>
        <p:spPr>
          <a:xfrm>
            <a:off x="8733256" y="1232756"/>
            <a:ext cx="31739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0000"/>
                </a:solidFill>
                <a:cs typeface="Arial" charset="0"/>
              </a:rPr>
              <a:t>13,00</a:t>
            </a:r>
            <a:endParaRPr lang="en-US" sz="1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112505" y="1232756"/>
            <a:ext cx="31739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0000"/>
                </a:solidFill>
                <a:cs typeface="Arial" charset="0"/>
              </a:rPr>
              <a:t>13,00</a:t>
            </a:r>
            <a:endParaRPr lang="en-US" sz="10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373150" y="6555631"/>
            <a:ext cx="246863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0000"/>
                </a:solidFill>
                <a:cs typeface="Arial" charset="0"/>
              </a:rPr>
              <a:t>8,90</a:t>
            </a:r>
            <a:endParaRPr lang="en-US" sz="1000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4" name="Lige forbindelse 46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/>
          <p:cNvSpPr txBox="1"/>
          <p:nvPr/>
        </p:nvSpPr>
        <p:spPr>
          <a:xfrm>
            <a:off x="4448571" y="1108931"/>
            <a:ext cx="246863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CFD0D1"/>
                </a:solidFill>
                <a:cs typeface="Arial" charset="0"/>
              </a:rPr>
              <a:t>0</a:t>
            </a:r>
            <a:r>
              <a:rPr lang="en-US" sz="1000" dirty="0" smtClean="0">
                <a:solidFill>
                  <a:srgbClr val="CFD0D1"/>
                </a:solidFill>
                <a:cs typeface="Arial" charset="0"/>
              </a:rPr>
              <a:t>,00</a:t>
            </a:r>
            <a:endParaRPr lang="en-US" sz="1000" dirty="0">
              <a:solidFill>
                <a:srgbClr val="CFD0D1"/>
              </a:solidFill>
              <a:cs typeface="Arial" charset="0"/>
            </a:endParaRPr>
          </a:p>
        </p:txBody>
      </p:sp>
      <p:cxnSp>
        <p:nvCxnSpPr>
          <p:cNvPr id="16" name="Lige forbindelse 17"/>
          <p:cNvCxnSpPr/>
          <p:nvPr/>
        </p:nvCxnSpPr>
        <p:spPr>
          <a:xfrm>
            <a:off x="-1" y="1052513"/>
            <a:ext cx="91440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46"/>
          <p:cNvCxnSpPr/>
          <p:nvPr/>
        </p:nvCxnSpPr>
        <p:spPr>
          <a:xfrm>
            <a:off x="4870939" y="0"/>
            <a:ext cx="0" cy="685800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46"/>
          <p:cNvCxnSpPr/>
          <p:nvPr/>
        </p:nvCxnSpPr>
        <p:spPr>
          <a:xfrm>
            <a:off x="4273061" y="0"/>
            <a:ext cx="0" cy="685800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44046" y="-123417"/>
            <a:ext cx="216000" cy="1466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8783221" y="-123417"/>
            <a:ext cx="216000" cy="1466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464733" y="-123417"/>
            <a:ext cx="216000" cy="1466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763671" y="-123417"/>
            <a:ext cx="216000" cy="1466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165794" y="-123417"/>
            <a:ext cx="216000" cy="1466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-217667" y="1052513"/>
            <a:ext cx="199385" cy="1588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5"/>
          <p:cNvSpPr txBox="1"/>
          <p:nvPr/>
        </p:nvSpPr>
        <p:spPr>
          <a:xfrm>
            <a:off x="373148" y="973299"/>
            <a:ext cx="246863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0000"/>
                </a:solidFill>
                <a:cs typeface="Arial" charset="0"/>
              </a:rPr>
              <a:t>6,60</a:t>
            </a:r>
            <a:endParaRPr lang="en-US" sz="1000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-217667" y="6630987"/>
            <a:ext cx="199385" cy="1588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44"/>
          <p:cNvCxnSpPr/>
          <p:nvPr/>
        </p:nvCxnSpPr>
        <p:spPr>
          <a:xfrm>
            <a:off x="0" y="1448780"/>
            <a:ext cx="9144000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7"/>
          <p:cNvSpPr txBox="1"/>
          <p:nvPr/>
        </p:nvSpPr>
        <p:spPr>
          <a:xfrm>
            <a:off x="346498" y="1360644"/>
            <a:ext cx="246863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CFD0D1"/>
                </a:solidFill>
                <a:cs typeface="Arial" charset="0"/>
              </a:rPr>
              <a:t>5,50</a:t>
            </a:r>
            <a:endParaRPr lang="en-US" sz="1000" dirty="0">
              <a:solidFill>
                <a:srgbClr val="CFD0D1"/>
              </a:solidFill>
              <a:cs typeface="Arial" charset="0"/>
            </a:endParaRPr>
          </a:p>
        </p:txBody>
      </p:sp>
      <p:cxnSp>
        <p:nvCxnSpPr>
          <p:cNvPr id="38" name="Lige forbindelse 4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7"/>
          <p:cNvSpPr txBox="1"/>
          <p:nvPr/>
        </p:nvSpPr>
        <p:spPr>
          <a:xfrm>
            <a:off x="346499" y="3340864"/>
            <a:ext cx="246863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CFD0D1"/>
                </a:solidFill>
                <a:cs typeface="Arial" charset="0"/>
              </a:rPr>
              <a:t>0,00</a:t>
            </a:r>
            <a:endParaRPr lang="en-US" sz="1000" dirty="0">
              <a:solidFill>
                <a:srgbClr val="CFD0D1"/>
              </a:solidFill>
              <a:cs typeface="Arial" charset="0"/>
            </a:endParaRPr>
          </a:p>
        </p:txBody>
      </p:sp>
      <p:cxnSp>
        <p:nvCxnSpPr>
          <p:cNvPr id="40" name="Lige forbindelse 44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7"/>
          <p:cNvSpPr txBox="1"/>
          <p:nvPr/>
        </p:nvSpPr>
        <p:spPr>
          <a:xfrm>
            <a:off x="346500" y="6149176"/>
            <a:ext cx="246863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CFD0D1"/>
                </a:solidFill>
                <a:cs typeface="Arial" charset="0"/>
              </a:rPr>
              <a:t>7,80</a:t>
            </a:r>
            <a:endParaRPr lang="en-US" sz="1000" dirty="0">
              <a:solidFill>
                <a:srgbClr val="CFD0D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4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0170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9108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/>
          <p:cNvSpPr/>
          <p:nvPr userDrawn="1"/>
        </p:nvSpPr>
        <p:spPr>
          <a:xfrm>
            <a:off x="411295" y="1398214"/>
            <a:ext cx="4120616" cy="2664000"/>
          </a:xfrm>
          <a:prstGeom prst="roundRect">
            <a:avLst>
              <a:gd name="adj" fmla="val 308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defTabSz="449263" fontAlgn="base">
              <a:spcBef>
                <a:spcPts val="600"/>
              </a:spcBef>
              <a:spcAft>
                <a:spcPct val="0"/>
              </a:spcAft>
              <a:buClr>
                <a:srgbClr val="004264"/>
              </a:buClr>
              <a:buSzPct val="100000"/>
              <a:buFont typeface="Wingdings" pitchFamily="2" charset="2"/>
              <a:buNone/>
            </a:pPr>
            <a:endParaRPr lang="nb-NO" sz="14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411295" y="1398214"/>
            <a:ext cx="4120616" cy="2664000"/>
          </a:xfrm>
          <a:prstGeom prst="roundRect">
            <a:avLst>
              <a:gd name="adj" fmla="val 308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defTabSz="449263" fontAlgn="base">
              <a:spcBef>
                <a:spcPts val="600"/>
              </a:spcBef>
              <a:spcAft>
                <a:spcPct val="0"/>
              </a:spcAft>
              <a:buClr>
                <a:srgbClr val="004264"/>
              </a:buClr>
              <a:buSzPct val="100000"/>
              <a:buFont typeface="Wingdings" pitchFamily="2" charset="2"/>
              <a:buNone/>
            </a:pPr>
            <a:endParaRPr lang="nb-NO" sz="14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1295" y="1398214"/>
            <a:ext cx="4120616" cy="2664000"/>
          </a:xfrm>
          <a:prstGeom prst="roundRect">
            <a:avLst>
              <a:gd name="adj" fmla="val 308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defTabSz="449263" fontAlgn="base">
              <a:spcBef>
                <a:spcPts val="600"/>
              </a:spcBef>
              <a:spcAft>
                <a:spcPct val="0"/>
              </a:spcAft>
              <a:buClr>
                <a:srgbClr val="004264"/>
              </a:buClr>
              <a:buSzPct val="100000"/>
              <a:buFont typeface="Wingdings" pitchFamily="2" charset="2"/>
              <a:buNone/>
            </a:pPr>
            <a:endParaRPr lang="nb-NO" sz="14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295" y="1398214"/>
            <a:ext cx="4120616" cy="2664000"/>
          </a:xfrm>
          <a:prstGeom prst="roundRect">
            <a:avLst>
              <a:gd name="adj" fmla="val 308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defTabSz="449263" fontAlgn="base">
              <a:spcBef>
                <a:spcPts val="600"/>
              </a:spcBef>
              <a:spcAft>
                <a:spcPct val="0"/>
              </a:spcAft>
              <a:buClr>
                <a:srgbClr val="004264"/>
              </a:buClr>
              <a:buSzPct val="100000"/>
              <a:buFont typeface="Wingdings" pitchFamily="2" charset="2"/>
              <a:buNone/>
            </a:pPr>
            <a:endParaRPr lang="nb-NO" sz="14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77349" y="2376158"/>
            <a:ext cx="3788507" cy="738664"/>
          </a:xfrm>
          <a:noFill/>
        </p:spPr>
        <p:txBody>
          <a:bodyPr anchor="ctr"/>
          <a:lstStyle>
            <a:lvl1pPr algn="l"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nb-NO" noProof="0" smtClean="0"/>
              <a:t>Klik her for at skrive titel </a:t>
            </a:r>
            <a:br>
              <a:rPr lang="nb-NO" noProof="0" smtClean="0"/>
            </a:br>
            <a:r>
              <a:rPr lang="nb-NO" noProof="0" smtClean="0"/>
              <a:t>på dokumentet </a:t>
            </a:r>
            <a:endParaRPr lang="nb-NO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577349" y="1638325"/>
            <a:ext cx="3788507" cy="215444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Dato (eks. 19. oktober 2011)</a:t>
            </a:r>
            <a:endParaRPr lang="nb-NO" noProof="0"/>
          </a:p>
        </p:txBody>
      </p:sp>
      <p:pic>
        <p:nvPicPr>
          <p:cNvPr id="7" name="Picture 2" descr="H:\Logo nyt - redigeret af TSO\Valcon_logo_Taking you further_TS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883" y="2255014"/>
            <a:ext cx="2108147" cy="95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7345" y="3637211"/>
            <a:ext cx="3788308" cy="223837"/>
          </a:xfrm>
        </p:spPr>
        <p:txBody>
          <a:bodyPr anchor="b"/>
          <a:lstStyle/>
          <a:p>
            <a:r>
              <a:rPr lang="nb-NO" sz="1400" b="0" noProof="0" smtClean="0"/>
              <a:t>Klik her for at skrive undertitel</a:t>
            </a:r>
            <a:endParaRPr lang="nb-NO" sz="1400" b="0" noProof="0"/>
          </a:p>
        </p:txBody>
      </p:sp>
    </p:spTree>
    <p:extLst>
      <p:ext uri="{BB962C8B-B14F-4D97-AF65-F5344CB8AC3E}">
        <p14:creationId xmlns:p14="http://schemas.microsoft.com/office/powerpoint/2010/main" val="422671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1" y="1412876"/>
            <a:ext cx="4038600" cy="2400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412876"/>
            <a:ext cx="4038600" cy="2400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8451" y="6383338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fld id="{7F3C041C-8FA8-4BCB-8184-6570ADB0FD7F}" type="slidenum">
              <a:rPr lang="nb-NO" sz="1200">
                <a:solidFill>
                  <a:prstClr val="white"/>
                </a:solidFill>
                <a:cs typeface="Arial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sz="1200" dirty="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08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621207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noProof="0" smtClean="0"/>
              <a:t>Klik her for at skrive din titel</a:t>
            </a:r>
            <a:br>
              <a:rPr lang="nb-NO" noProof="0" smtClean="0"/>
            </a:br>
            <a:r>
              <a:rPr lang="nb-NO" noProof="0" smtClean="0"/>
              <a:t>Maks. 2 linjer </a:t>
            </a:r>
            <a:endParaRPr lang="nb-NO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CFD0D1">
                    <a:lumMod val="75000"/>
                  </a:srgbClr>
                </a:solidFill>
              </a:rPr>
              <a:t>Filsti</a:t>
            </a:r>
            <a:endParaRPr lang="da-DK">
              <a:solidFill>
                <a:srgbClr val="CFD0D1">
                  <a:lumMod val="75000"/>
                </a:srgb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52046" y="6524853"/>
            <a:ext cx="7310770" cy="107722"/>
          </a:xfrm>
        </p:spPr>
        <p:txBody>
          <a:bodyPr anchor="b">
            <a:spAutoFit/>
          </a:bodyPr>
          <a:lstStyle>
            <a:lvl1pPr marL="288000" indent="-288000">
              <a:spcBef>
                <a:spcPts val="0"/>
              </a:spcBef>
              <a:defRPr sz="700"/>
            </a:lvl1pPr>
          </a:lstStyle>
          <a:p>
            <a:pPr lvl="0"/>
            <a:r>
              <a:rPr lang="nb-NO" noProof="0" smtClean="0"/>
              <a:t>Kilde:	 </a:t>
            </a:r>
            <a:endParaRPr lang="nb-NO" noProof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251484" y="1046563"/>
            <a:ext cx="8640470" cy="5190725"/>
          </a:xfrm>
        </p:spPr>
        <p:txBody>
          <a:bodyPr>
            <a:noAutofit/>
          </a:bodyPr>
          <a:lstStyle/>
          <a:p>
            <a:pPr lvl="0"/>
            <a:r>
              <a:rPr lang="nb-NO" noProof="0" smtClean="0"/>
              <a:t>Klik for at redigere i master</a:t>
            </a:r>
          </a:p>
          <a:p>
            <a:pPr lvl="1"/>
            <a:r>
              <a:rPr lang="nb-NO" noProof="0" smtClean="0"/>
              <a:t>Andet niveau</a:t>
            </a:r>
          </a:p>
          <a:p>
            <a:pPr lvl="2"/>
            <a:r>
              <a:rPr lang="nb-NO" noProof="0" smtClean="0"/>
              <a:t>Tredje niveau</a:t>
            </a:r>
          </a:p>
          <a:p>
            <a:pPr lvl="3"/>
            <a:r>
              <a:rPr lang="nb-NO" noProof="0" smtClean="0"/>
              <a:t>Fjerde niveau</a:t>
            </a:r>
          </a:p>
          <a:p>
            <a:pPr lvl="4"/>
            <a:r>
              <a:rPr lang="nb-NO" noProof="0" smtClean="0"/>
              <a:t>Femte niveau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26317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8451" y="6383338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smtClean="0">
                <a:solidFill>
                  <a:prstClr val="white"/>
                </a:solidFill>
                <a:cs typeface="Arial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041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/>
        </p:nvSpPr>
        <p:spPr bwMode="auto">
          <a:xfrm>
            <a:off x="0" y="6453264"/>
            <a:ext cx="9144000" cy="142875"/>
          </a:xfrm>
          <a:prstGeom prst="rect">
            <a:avLst/>
          </a:prstGeom>
          <a:gradFill rotWithShape="1">
            <a:gsLst>
              <a:gs pos="0">
                <a:srgbClr val="F1D9D1"/>
              </a:gs>
              <a:gs pos="100000">
                <a:srgbClr val="BC3A2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da-DK" sz="12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11" y="2132089"/>
            <a:ext cx="6227763" cy="1512887"/>
          </a:xfrm>
          <a:prstGeom prst="rect">
            <a:avLst/>
          </a:prstGeom>
          <a:solidFill>
            <a:srgbClr val="E9C3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da-DK" sz="12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6156325" y="2132013"/>
            <a:ext cx="215900" cy="1511300"/>
          </a:xfrm>
          <a:prstGeom prst="rect">
            <a:avLst/>
          </a:prstGeom>
          <a:solidFill>
            <a:srgbClr val="BC3A2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da-DK" sz="12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7624770" y="5589588"/>
            <a:ext cx="1519237" cy="722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endParaRPr lang="da-DK" sz="120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6" name="Picture 33" descr="A3_UDIlogo_norsk-uten-hvit-bo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9" y="5661025"/>
            <a:ext cx="106362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28997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90D1-60C3-4BE7-B9F8-C8DFC6AA3C14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07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03F8D-5048-4CF8-A52D-2B31173054E7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156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E02B-FB27-4A09-9408-A3D02591A331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36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98159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F966-1C60-4F89-8274-A222BA2A86B5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49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D868-A5CC-414B-B2D9-6D2829E37B0B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556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1B79A-30F2-4931-AC7D-0B97B252CD4F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985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2FB5D-A49F-4960-A149-57C872B4F74C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383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27FFA-57E6-4399-8379-C3E42D8CF409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963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4DA97-17AC-4E2A-A7F4-9E00A57BADE3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046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B5DA2-3B1F-4F53-9AE3-85EB801D1BF1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07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B8CDC-ADB9-4CA5-8D29-53E816DE6F65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62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04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203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71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31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EE87-3EE7-41DA-AF2A-3BCA1C2B077E}" type="datetimeFigureOut">
              <a:rPr lang="nb-NO" smtClean="0"/>
              <a:t>03.02.2014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31E6-91E5-4037-9528-C4439E28D3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9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148432-4EC8-4CB1-8FFD-2EF8725219E2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03.02.2014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8FFE47-4B8B-432C-8D4C-62C94F564B2D}" type="slidenum">
              <a:rPr lang="nb-N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9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252047" y="221882"/>
            <a:ext cx="8639907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da-DK" noProof="0" dirty="0" smtClean="0"/>
              <a:t>Klik her for at skrive din titel</a:t>
            </a:r>
            <a:br>
              <a:rPr lang="da-DK" noProof="0" dirty="0" smtClean="0"/>
            </a:br>
            <a:r>
              <a:rPr lang="da-DK" noProof="0" dirty="0" smtClean="0"/>
              <a:t>Maks. 2 linjer </a:t>
            </a:r>
            <a:endParaRPr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2047" y="1052516"/>
            <a:ext cx="8639907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cxnSp>
        <p:nvCxnSpPr>
          <p:cNvPr id="8" name="Lige forbindelse 7"/>
          <p:cNvCxnSpPr/>
          <p:nvPr/>
        </p:nvCxnSpPr>
        <p:spPr>
          <a:xfrm>
            <a:off x="252047" y="879626"/>
            <a:ext cx="86399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2046" y="6725721"/>
            <a:ext cx="4020923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</a:pPr>
            <a:r>
              <a:rPr lang="da-DK" smtClean="0">
                <a:solidFill>
                  <a:srgbClr val="CFD0D1">
                    <a:lumMod val="75000"/>
                  </a:srgbClr>
                </a:solidFill>
                <a:cs typeface="Arial" charset="0"/>
              </a:rPr>
              <a:t>Filsti</a:t>
            </a:r>
            <a:endParaRPr lang="da-DK">
              <a:solidFill>
                <a:srgbClr val="CFD0D1">
                  <a:lumMod val="75000"/>
                </a:srgbClr>
              </a:solidFill>
              <a:cs typeface="Arial" charset="0"/>
            </a:endParaRPr>
          </a:p>
        </p:txBody>
      </p:sp>
      <p:pic>
        <p:nvPicPr>
          <p:cNvPr id="2050" name="Picture 2" descr="C:\Users\Tine Søderberg\Documents\Online Graphics\_KUNDER\Valcon\Logo - redigeret af TSO\Valcon_logo_TS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110" y="6345427"/>
            <a:ext cx="92784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ladsholder til diasnummer 5"/>
          <p:cNvSpPr txBox="1">
            <a:spLocks/>
          </p:cNvSpPr>
          <p:nvPr/>
        </p:nvSpPr>
        <p:spPr>
          <a:xfrm>
            <a:off x="4273153" y="6710336"/>
            <a:ext cx="597694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fld id="{E2796403-B798-4601-B71C-453335B677AB}" type="slidenum">
              <a:rPr lang="da-DK" smtClean="0">
                <a:solidFill>
                  <a:srgbClr val="004264"/>
                </a:solidFill>
              </a:rPr>
              <a:pPr algn="ctr">
                <a:defRPr/>
              </a:pPr>
              <a:t>‹#›</a:t>
            </a:fld>
            <a:endParaRPr lang="da-DK">
              <a:solidFill>
                <a:srgbClr val="004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6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Clr>
          <a:schemeClr val="tx1"/>
        </a:buClr>
        <a:buSzPct val="100000"/>
        <a:buFont typeface="Wingdings" pitchFamily="2" charset="2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0" indent="-144000" algn="l" defTabSz="914400" rtl="0" eaLnBrk="1" latinLnBrk="0" hangingPunct="1">
        <a:spcBef>
          <a:spcPts val="600"/>
        </a:spcBef>
        <a:buClr>
          <a:schemeClr val="tx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144000" algn="l" defTabSz="914400" rtl="0" eaLnBrk="1" latinLnBrk="0" hangingPunct="1">
        <a:spcBef>
          <a:spcPts val="600"/>
        </a:spcBef>
        <a:buClr>
          <a:schemeClr val="tx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144000" algn="l" defTabSz="804863" rtl="0" eaLnBrk="1" latinLnBrk="0" hangingPunct="1">
        <a:spcBef>
          <a:spcPts val="600"/>
        </a:spcBef>
        <a:buClr>
          <a:schemeClr val="tx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spcBef>
          <a:spcPts val="600"/>
        </a:spcBef>
        <a:buClr>
          <a:schemeClr val="tx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FD168D-1D4B-434B-83A4-9F453EB62609}" type="slidenum">
              <a:rPr lang="nb-NO" alt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7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er_stor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Prosesskartlegging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/>
          <a:lstStyle/>
          <a:p>
            <a:r>
              <a:rPr lang="nb-NO" dirty="0" smtClean="0"/>
              <a:t>Samling hos NTNU 22.-23. januar 2014</a:t>
            </a:r>
          </a:p>
          <a:p>
            <a:r>
              <a:rPr lang="nb-NO" dirty="0" smtClean="0"/>
              <a:t>Naturhistorie</a:t>
            </a:r>
            <a:endParaRPr lang="nb-NO" dirty="0"/>
          </a:p>
        </p:txBody>
      </p:sp>
      <p:grpSp>
        <p:nvGrpSpPr>
          <p:cNvPr id="6" name="Gruppe 5"/>
          <p:cNvGrpSpPr/>
          <p:nvPr/>
        </p:nvGrpSpPr>
        <p:grpSpPr>
          <a:xfrm>
            <a:off x="611560" y="6106705"/>
            <a:ext cx="8132974" cy="733425"/>
            <a:chOff x="611560" y="6106705"/>
            <a:chExt cx="8132974" cy="7334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17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3278188" y="854075"/>
            <a:ext cx="1511300" cy="47355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1541463" y="889000"/>
            <a:ext cx="1511300" cy="47005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288" y="2205038"/>
            <a:ext cx="12255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Forespørsel om utlån av objekt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4954588" y="850900"/>
            <a:ext cx="1509712" cy="47386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AutoShape 10"/>
          <p:cNvSpPr>
            <a:spLocks noChangeArrowheads="1"/>
          </p:cNvSpPr>
          <p:nvPr/>
        </p:nvSpPr>
        <p:spPr bwMode="auto">
          <a:xfrm rot="-8223251">
            <a:off x="617538" y="1831975"/>
            <a:ext cx="287337" cy="288925"/>
          </a:xfrm>
          <a:prstGeom prst="rtTriangl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7375525" y="4700588"/>
            <a:ext cx="11715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 imot objekt</a:t>
            </a:r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5024438" y="836613"/>
            <a:ext cx="13509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Teknisk ansatt</a:t>
            </a:r>
          </a:p>
        </p:txBody>
      </p:sp>
      <p:sp>
        <p:nvSpPr>
          <p:cNvPr id="18441" name="Text Box 44"/>
          <p:cNvSpPr txBox="1">
            <a:spLocks noChangeArrowheads="1"/>
          </p:cNvSpPr>
          <p:nvPr/>
        </p:nvSpPr>
        <p:spPr bwMode="auto">
          <a:xfrm>
            <a:off x="1892300" y="0"/>
            <a:ext cx="42846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sz="3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Utlån</a:t>
            </a:r>
          </a:p>
        </p:txBody>
      </p:sp>
      <p:sp>
        <p:nvSpPr>
          <p:cNvPr id="18442" name="Rectangle 17"/>
          <p:cNvSpPr>
            <a:spLocks noChangeArrowheads="1"/>
          </p:cNvSpPr>
          <p:nvPr/>
        </p:nvSpPr>
        <p:spPr bwMode="auto">
          <a:xfrm>
            <a:off x="3357563" y="1608138"/>
            <a:ext cx="1368425" cy="7191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Godkjenne utlån</a:t>
            </a: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5040313" y="1604963"/>
            <a:ext cx="1368425" cy="7191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Hente ut objekt</a:t>
            </a:r>
          </a:p>
        </p:txBody>
      </p:sp>
      <p:sp>
        <p:nvSpPr>
          <p:cNvPr id="18444" name="Rectangle 17"/>
          <p:cNvSpPr>
            <a:spLocks noChangeArrowheads="1"/>
          </p:cNvSpPr>
          <p:nvPr/>
        </p:nvSpPr>
        <p:spPr bwMode="auto">
          <a:xfrm>
            <a:off x="5018088" y="2573338"/>
            <a:ext cx="1390650" cy="7461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Registrere utlån og sende objekt til låner</a:t>
            </a:r>
          </a:p>
        </p:txBody>
      </p:sp>
      <p:cxnSp>
        <p:nvCxnSpPr>
          <p:cNvPr id="18445" name="AutoShape 36"/>
          <p:cNvCxnSpPr>
            <a:cxnSpLocks noChangeShapeType="1"/>
            <a:stCxn id="18457" idx="2"/>
            <a:endCxn id="18451" idx="0"/>
          </p:cNvCxnSpPr>
          <p:nvPr/>
        </p:nvCxnSpPr>
        <p:spPr bwMode="auto">
          <a:xfrm>
            <a:off x="2305050" y="4292600"/>
            <a:ext cx="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6" name="AutoShape 36"/>
          <p:cNvCxnSpPr>
            <a:cxnSpLocks noChangeShapeType="1"/>
            <a:stCxn id="18456" idx="1"/>
          </p:cNvCxnSpPr>
          <p:nvPr/>
        </p:nvCxnSpPr>
        <p:spPr bwMode="auto">
          <a:xfrm flipH="1">
            <a:off x="3008313" y="3913188"/>
            <a:ext cx="2041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7" name="AutoShape 36"/>
          <p:cNvCxnSpPr>
            <a:cxnSpLocks noChangeShapeType="1"/>
            <a:stCxn id="18451" idx="3"/>
            <a:endCxn id="18452" idx="1"/>
          </p:cNvCxnSpPr>
          <p:nvPr/>
        </p:nvCxnSpPr>
        <p:spPr bwMode="auto">
          <a:xfrm flipV="1">
            <a:off x="2989263" y="4906963"/>
            <a:ext cx="2030412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Text Box 12"/>
          <p:cNvSpPr txBox="1">
            <a:spLocks noChangeArrowheads="1"/>
          </p:cNvSpPr>
          <p:nvPr/>
        </p:nvSpPr>
        <p:spPr bwMode="auto">
          <a:xfrm>
            <a:off x="1628775" y="836613"/>
            <a:ext cx="1350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Låntaker</a:t>
            </a:r>
          </a:p>
        </p:txBody>
      </p:sp>
      <p:sp>
        <p:nvSpPr>
          <p:cNvPr id="18449" name="Text Box 12"/>
          <p:cNvSpPr txBox="1">
            <a:spLocks noChangeArrowheads="1"/>
          </p:cNvSpPr>
          <p:nvPr/>
        </p:nvSpPr>
        <p:spPr bwMode="auto">
          <a:xfrm>
            <a:off x="3365500" y="836613"/>
            <a:ext cx="13509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nb-NO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Samlings-ansvarlig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1628775" y="2625725"/>
            <a:ext cx="1368425" cy="719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Kvittere for mottatt lån.</a:t>
            </a:r>
          </a:p>
        </p:txBody>
      </p:sp>
      <p:sp>
        <p:nvSpPr>
          <p:cNvPr id="18451" name="Rectangle 17"/>
          <p:cNvSpPr>
            <a:spLocks noChangeArrowheads="1"/>
          </p:cNvSpPr>
          <p:nvPr/>
        </p:nvSpPr>
        <p:spPr bwMode="auto">
          <a:xfrm>
            <a:off x="1620838" y="4556125"/>
            <a:ext cx="1368425" cy="7191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Returnere lån.</a:t>
            </a:r>
          </a:p>
        </p:txBody>
      </p:sp>
      <p:sp>
        <p:nvSpPr>
          <p:cNvPr id="18452" name="Rectangle 17"/>
          <p:cNvSpPr>
            <a:spLocks noChangeArrowheads="1"/>
          </p:cNvSpPr>
          <p:nvPr/>
        </p:nvSpPr>
        <p:spPr bwMode="auto">
          <a:xfrm>
            <a:off x="5019675" y="4567238"/>
            <a:ext cx="1368425" cy="6810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Registrere returnert lån.</a:t>
            </a:r>
          </a:p>
        </p:txBody>
      </p:sp>
      <p:cxnSp>
        <p:nvCxnSpPr>
          <p:cNvPr id="44" name="Vinkel 43"/>
          <p:cNvCxnSpPr>
            <a:stCxn id="18442" idx="3"/>
            <a:endCxn id="18443" idx="1"/>
          </p:cNvCxnSpPr>
          <p:nvPr/>
        </p:nvCxnSpPr>
        <p:spPr>
          <a:xfrm flipV="1">
            <a:off x="4725988" y="1965325"/>
            <a:ext cx="314325" cy="31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54" name="AutoShape 36"/>
          <p:cNvCxnSpPr>
            <a:cxnSpLocks noChangeShapeType="1"/>
            <a:stCxn id="18452" idx="3"/>
            <a:endCxn id="18455" idx="5"/>
          </p:cNvCxnSpPr>
          <p:nvPr/>
        </p:nvCxnSpPr>
        <p:spPr bwMode="auto">
          <a:xfrm>
            <a:off x="6388100" y="4906963"/>
            <a:ext cx="763588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5" name="AutoShape 34"/>
          <p:cNvSpPr>
            <a:spLocks noChangeArrowheads="1"/>
          </p:cNvSpPr>
          <p:nvPr/>
        </p:nvSpPr>
        <p:spPr bwMode="auto">
          <a:xfrm rot="-8223251">
            <a:off x="7008813" y="4764088"/>
            <a:ext cx="287337" cy="288925"/>
          </a:xfrm>
          <a:prstGeom prst="rtTriangl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6" name="Rectangle 17"/>
          <p:cNvSpPr>
            <a:spLocks noChangeArrowheads="1"/>
          </p:cNvSpPr>
          <p:nvPr/>
        </p:nvSpPr>
        <p:spPr bwMode="auto">
          <a:xfrm>
            <a:off x="5049838" y="3573463"/>
            <a:ext cx="1368425" cy="6810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Evt purre på – eller fornye – utlån</a:t>
            </a:r>
          </a:p>
        </p:txBody>
      </p:sp>
      <p:sp>
        <p:nvSpPr>
          <p:cNvPr id="18457" name="Rectangle 17"/>
          <p:cNvSpPr>
            <a:spLocks noChangeArrowheads="1"/>
          </p:cNvSpPr>
          <p:nvPr/>
        </p:nvSpPr>
        <p:spPr bwMode="auto">
          <a:xfrm>
            <a:off x="1620838" y="3573463"/>
            <a:ext cx="1368425" cy="7191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Evt be om forlenget lån.</a:t>
            </a:r>
          </a:p>
        </p:txBody>
      </p:sp>
      <p:sp>
        <p:nvSpPr>
          <p:cNvPr id="34" name="TekstSylinder 33"/>
          <p:cNvSpPr txBox="1"/>
          <p:nvPr/>
        </p:nvSpPr>
        <p:spPr>
          <a:xfrm>
            <a:off x="4470400" y="2070100"/>
            <a:ext cx="234950" cy="246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00" b="1" dirty="0">
                <a:solidFill>
                  <a:prstClr val="black"/>
                </a:solidFill>
                <a:cs typeface="Arial" charset="0"/>
              </a:rPr>
              <a:t>1</a:t>
            </a:r>
          </a:p>
        </p:txBody>
      </p:sp>
      <p:sp>
        <p:nvSpPr>
          <p:cNvPr id="35" name="TekstSylinder 34"/>
          <p:cNvSpPr txBox="1"/>
          <p:nvPr/>
        </p:nvSpPr>
        <p:spPr>
          <a:xfrm>
            <a:off x="2716213" y="4005263"/>
            <a:ext cx="234950" cy="2460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00" b="1" dirty="0">
                <a:solidFill>
                  <a:prstClr val="black"/>
                </a:solidFill>
                <a:cs typeface="Arial" charset="0"/>
              </a:rPr>
              <a:t>5</a:t>
            </a:r>
          </a:p>
        </p:txBody>
      </p:sp>
      <p:sp>
        <p:nvSpPr>
          <p:cNvPr id="36" name="TekstSylinder 35"/>
          <p:cNvSpPr txBox="1"/>
          <p:nvPr/>
        </p:nvSpPr>
        <p:spPr>
          <a:xfrm>
            <a:off x="6153150" y="2057400"/>
            <a:ext cx="234950" cy="246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00" b="1" dirty="0">
                <a:solidFill>
                  <a:prstClr val="black"/>
                </a:solidFill>
                <a:cs typeface="Arial" charset="0"/>
              </a:rPr>
              <a:t>2</a:t>
            </a:r>
          </a:p>
        </p:txBody>
      </p:sp>
      <p:sp>
        <p:nvSpPr>
          <p:cNvPr id="37" name="TekstSylinder 36"/>
          <p:cNvSpPr txBox="1"/>
          <p:nvPr/>
        </p:nvSpPr>
        <p:spPr>
          <a:xfrm>
            <a:off x="6145213" y="3048000"/>
            <a:ext cx="234950" cy="2476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00" b="1" dirty="0">
                <a:solidFill>
                  <a:prstClr val="black"/>
                </a:solidFill>
                <a:cs typeface="Arial" charset="0"/>
              </a:rPr>
              <a:t>3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2722563" y="3071813"/>
            <a:ext cx="233362" cy="2460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00" b="1" dirty="0">
                <a:solidFill>
                  <a:prstClr val="black"/>
                </a:solidFill>
                <a:cs typeface="Arial" charset="0"/>
              </a:rPr>
              <a:t>4</a:t>
            </a:r>
          </a:p>
        </p:txBody>
      </p:sp>
      <p:cxnSp>
        <p:nvCxnSpPr>
          <p:cNvPr id="18463" name="AutoShape 36"/>
          <p:cNvCxnSpPr>
            <a:cxnSpLocks noChangeShapeType="1"/>
            <a:stCxn id="18444" idx="1"/>
          </p:cNvCxnSpPr>
          <p:nvPr/>
        </p:nvCxnSpPr>
        <p:spPr bwMode="auto">
          <a:xfrm flipH="1">
            <a:off x="2989263" y="2946400"/>
            <a:ext cx="202882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4" name="AutoShape 36"/>
          <p:cNvCxnSpPr>
            <a:cxnSpLocks noChangeShapeType="1"/>
            <a:stCxn id="18438" idx="2"/>
            <a:endCxn id="18442" idx="1"/>
          </p:cNvCxnSpPr>
          <p:nvPr/>
        </p:nvCxnSpPr>
        <p:spPr bwMode="auto">
          <a:xfrm flipV="1">
            <a:off x="965200" y="1968500"/>
            <a:ext cx="2392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5" name="AutoShape 36"/>
          <p:cNvCxnSpPr>
            <a:cxnSpLocks noChangeShapeType="1"/>
          </p:cNvCxnSpPr>
          <p:nvPr/>
        </p:nvCxnSpPr>
        <p:spPr bwMode="auto">
          <a:xfrm>
            <a:off x="2303463" y="3362325"/>
            <a:ext cx="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6" name="AutoShape 36"/>
          <p:cNvCxnSpPr>
            <a:cxnSpLocks noChangeShapeType="1"/>
          </p:cNvCxnSpPr>
          <p:nvPr/>
        </p:nvCxnSpPr>
        <p:spPr bwMode="auto">
          <a:xfrm>
            <a:off x="5734050" y="2300288"/>
            <a:ext cx="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kstSylinder 45"/>
          <p:cNvSpPr txBox="1"/>
          <p:nvPr/>
        </p:nvSpPr>
        <p:spPr>
          <a:xfrm>
            <a:off x="6129338" y="4986338"/>
            <a:ext cx="234950" cy="2460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00" b="1" dirty="0">
                <a:solidFill>
                  <a:prstClr val="black"/>
                </a:solidFill>
                <a:cs typeface="Arial" charset="0"/>
              </a:rPr>
              <a:t>8</a:t>
            </a:r>
          </a:p>
        </p:txBody>
      </p:sp>
      <p:sp>
        <p:nvSpPr>
          <p:cNvPr id="47" name="TekstSylinder 46"/>
          <p:cNvSpPr txBox="1"/>
          <p:nvPr/>
        </p:nvSpPr>
        <p:spPr>
          <a:xfrm>
            <a:off x="2722563" y="5010150"/>
            <a:ext cx="234950" cy="2460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00" b="1" dirty="0">
                <a:solidFill>
                  <a:prstClr val="black"/>
                </a:solidFill>
                <a:cs typeface="Arial" charset="0"/>
              </a:rPr>
              <a:t>7</a:t>
            </a:r>
          </a:p>
        </p:txBody>
      </p:sp>
      <p:sp>
        <p:nvSpPr>
          <p:cNvPr id="48" name="TekstSylinder 47"/>
          <p:cNvSpPr txBox="1"/>
          <p:nvPr/>
        </p:nvSpPr>
        <p:spPr>
          <a:xfrm>
            <a:off x="6140450" y="3989388"/>
            <a:ext cx="234950" cy="2460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b-NO" sz="1000" b="1" dirty="0">
                <a:solidFill>
                  <a:prstClr val="black"/>
                </a:solidFill>
                <a:cs typeface="Arial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5810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nb-NO" dirty="0" smtClean="0"/>
              <a:t>Interessenter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349080"/>
          </a:xfrm>
        </p:spPr>
        <p:txBody>
          <a:bodyPr>
            <a:noAutofit/>
          </a:bodyPr>
          <a:lstStyle/>
          <a:p>
            <a:r>
              <a:rPr lang="nb-NO" sz="1600" u="sng" dirty="0" smtClean="0"/>
              <a:t>Teknisk </a:t>
            </a:r>
            <a:r>
              <a:rPr lang="nb-NO" sz="1600" u="sng" dirty="0"/>
              <a:t>samlingsansvarlige ved museene</a:t>
            </a:r>
            <a:r>
              <a:rPr lang="nb-NO" sz="1600" dirty="0"/>
              <a:t> har ansvar for vedlikehold av de naturhistoriske samlingene, og trenger å vite hva som er gjort og hva som bør gjøres for å bevare samlingsobjektene i en god konserveringstilstand. </a:t>
            </a:r>
          </a:p>
          <a:p>
            <a:r>
              <a:rPr lang="nb-NO" sz="1600" u="sng" dirty="0" smtClean="0"/>
              <a:t>Teknisk ansatte ved museene </a:t>
            </a:r>
            <a:r>
              <a:rPr lang="nb-NO" sz="1600" dirty="0" smtClean="0"/>
              <a:t>jobber blant annet med vedlikehold av de naturhistoriske samlingene, og trenger informasjon om rutiner for registrering, tilstandskontroll og konservering. </a:t>
            </a:r>
          </a:p>
          <a:p>
            <a:r>
              <a:rPr lang="nb-NO" sz="1600" u="sng" dirty="0" smtClean="0"/>
              <a:t>Faglig </a:t>
            </a:r>
            <a:r>
              <a:rPr lang="nb-NO" sz="1600" u="sng" dirty="0"/>
              <a:t>samlingsansvarlige ved museene </a:t>
            </a:r>
            <a:r>
              <a:rPr lang="nb-NO" sz="1600" dirty="0"/>
              <a:t>har faglig ansvar for en konkret samling, og utvikle denne slik at den øker sin vitenskapelige og samfunnsmessige verdi. </a:t>
            </a:r>
          </a:p>
          <a:p>
            <a:r>
              <a:rPr lang="nb-NO" sz="1600" u="sng" dirty="0" smtClean="0"/>
              <a:t>Forskere</a:t>
            </a:r>
            <a:r>
              <a:rPr lang="nb-NO" sz="1600" dirty="0" smtClean="0"/>
              <a:t> ønsker </a:t>
            </a:r>
            <a:r>
              <a:rPr lang="nb-NO" sz="1600" dirty="0"/>
              <a:t>å finne ut hva som finnes i våre samlinger, med tanke på </a:t>
            </a:r>
            <a:r>
              <a:rPr lang="nb-NO" sz="1600" dirty="0" smtClean="0"/>
              <a:t>egen forskning</a:t>
            </a:r>
            <a:r>
              <a:rPr lang="nb-NO" sz="1600" dirty="0"/>
              <a:t>, og et eventuelt samarbeid med fagfeller på dette området</a:t>
            </a:r>
            <a:r>
              <a:rPr lang="nb-NO" sz="1600" dirty="0" smtClean="0"/>
              <a:t>. </a:t>
            </a:r>
            <a:r>
              <a:rPr lang="nb-NO" sz="1600" dirty="0"/>
              <a:t>Det er i deres interesse at objektene er godt </a:t>
            </a:r>
            <a:r>
              <a:rPr lang="nb-NO" sz="1600" dirty="0" err="1"/>
              <a:t>kuratert</a:t>
            </a:r>
            <a:r>
              <a:rPr lang="nb-NO" sz="1600" dirty="0"/>
              <a:t>, og at det er enkelt å finne informasjon om innsamlede objekter. </a:t>
            </a:r>
            <a:r>
              <a:rPr lang="nb-NO" sz="1600" dirty="0" smtClean="0"/>
              <a:t>De bidrar også med objekter til samlingene.</a:t>
            </a:r>
            <a:endParaRPr lang="nb-NO" sz="1600" dirty="0"/>
          </a:p>
          <a:p>
            <a:r>
              <a:rPr lang="nb-NO" sz="1600" u="sng" dirty="0" smtClean="0"/>
              <a:t>MUSIT </a:t>
            </a:r>
            <a:r>
              <a:rPr lang="nb-NO" sz="1600" u="sng" dirty="0"/>
              <a:t>v/ Drift og utviklingsgruppen (DUG) </a:t>
            </a:r>
            <a:r>
              <a:rPr lang="nb-NO" sz="1600" dirty="0"/>
              <a:t>vil få ansvar for å etablere og drifte nasjonale IT-løsninger, og må ha kompetanse og kapasitet til å utvikle – og deretter drifte disse.</a:t>
            </a:r>
          </a:p>
          <a:p>
            <a:r>
              <a:rPr lang="nb-NO" sz="1600" u="sng" dirty="0"/>
              <a:t>Samarbeidsprosjektet MUSIT </a:t>
            </a:r>
            <a:r>
              <a:rPr lang="nb-NO" sz="1600" dirty="0"/>
              <a:t>vil få ansvar for forvaltning av løsningen, og må sørge for ressurser til etablering, drift, brukerstøtte, vedlikehold og evt. løpende tilpasning/videreutvikling av funksjonalitet. Ønsker en mer effektiv forvaltning av IT-løsningene.</a:t>
            </a:r>
          </a:p>
          <a:p>
            <a:endParaRPr lang="nb-NO" sz="1600" dirty="0"/>
          </a:p>
          <a:p>
            <a:pPr marL="0" indent="0">
              <a:buNone/>
            </a:pPr>
            <a:endParaRPr lang="nb-NO" sz="1600" dirty="0"/>
          </a:p>
        </p:txBody>
      </p:sp>
      <p:grpSp>
        <p:nvGrpSpPr>
          <p:cNvPr id="4" name="Gruppe 3"/>
          <p:cNvGrpSpPr/>
          <p:nvPr/>
        </p:nvGrpSpPr>
        <p:grpSpPr>
          <a:xfrm>
            <a:off x="539552" y="6093296"/>
            <a:ext cx="8132974" cy="733425"/>
            <a:chOff x="611560" y="6106705"/>
            <a:chExt cx="8132974" cy="7334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81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nb-NO" dirty="0" smtClean="0"/>
              <a:t>Interessenter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349080"/>
          </a:xfrm>
        </p:spPr>
        <p:txBody>
          <a:bodyPr>
            <a:normAutofit/>
          </a:bodyPr>
          <a:lstStyle/>
          <a:p>
            <a:r>
              <a:rPr lang="nb-NO" sz="1800" u="sng" dirty="0" smtClean="0"/>
              <a:t>Ledere</a:t>
            </a:r>
            <a:r>
              <a:rPr lang="nb-NO" sz="1800" dirty="0" smtClean="0"/>
              <a:t> </a:t>
            </a:r>
            <a:r>
              <a:rPr lang="nb-NO" sz="1800" dirty="0"/>
              <a:t>ved universitetsmuseene har overordnet ansvar for samlingenes vitenskapelige og samfunnsmessige verdi. Overordnet ansvar for å rapportere til myndigheter og andre</a:t>
            </a:r>
            <a:r>
              <a:rPr lang="nb-NO" sz="1800" dirty="0" smtClean="0"/>
              <a:t>. Ønsker </a:t>
            </a:r>
            <a:r>
              <a:rPr lang="nb-NO" sz="1800" dirty="0"/>
              <a:t>å møte kravet om økt endringsevne, økt effektivitet og mer tverrfaglig samarbeid</a:t>
            </a:r>
            <a:r>
              <a:rPr lang="nb-NO" sz="1800" dirty="0" smtClean="0"/>
              <a:t>.</a:t>
            </a:r>
          </a:p>
          <a:p>
            <a:r>
              <a:rPr lang="nb-NO" sz="1800" u="sng" dirty="0" smtClean="0"/>
              <a:t>Samfunnet </a:t>
            </a:r>
            <a:r>
              <a:rPr lang="nb-NO" sz="1800" dirty="0" smtClean="0"/>
              <a:t>ønsker </a:t>
            </a:r>
            <a:r>
              <a:rPr lang="nb-NO" sz="1800" dirty="0"/>
              <a:t>å få mest mulig igjen for bevilgninger til </a:t>
            </a:r>
            <a:r>
              <a:rPr lang="nb-NO" sz="1800" dirty="0" smtClean="0"/>
              <a:t>museumssamlinger </a:t>
            </a:r>
            <a:r>
              <a:rPr lang="nb-NO" sz="1800" dirty="0"/>
              <a:t>i Norge, og har derfor interesse av at samlingene </a:t>
            </a:r>
            <a:r>
              <a:rPr lang="nb-NO" sz="1800" dirty="0" smtClean="0"/>
              <a:t>sikres og bevares </a:t>
            </a:r>
            <a:r>
              <a:rPr lang="nb-NO" sz="1800" dirty="0"/>
              <a:t>i en god tilstand og at objekter er tilgjengelige for forskning, offentlig forvaltning og formidling.</a:t>
            </a:r>
          </a:p>
          <a:p>
            <a:r>
              <a:rPr lang="nb-NO" sz="1800" u="sng" dirty="0" smtClean="0"/>
              <a:t>Private </a:t>
            </a:r>
            <a:r>
              <a:rPr lang="nb-NO" sz="1800" u="sng" dirty="0"/>
              <a:t>forsknings og forvaltningsinstitusjoner</a:t>
            </a:r>
            <a:r>
              <a:rPr lang="nb-NO" sz="1800" dirty="0"/>
              <a:t> er interessert i opplysninger om objekter i samlingene</a:t>
            </a:r>
            <a:r>
              <a:rPr lang="nb-NO" sz="1800" dirty="0" smtClean="0"/>
              <a:t>.</a:t>
            </a:r>
          </a:p>
          <a:p>
            <a:r>
              <a:rPr lang="nb-NO" sz="1800" u="sng" dirty="0" smtClean="0">
                <a:effectLst/>
              </a:rPr>
              <a:t>Kommersielle aktører </a:t>
            </a:r>
            <a:r>
              <a:rPr lang="nb-NO" sz="1800" u="sng" dirty="0" smtClean="0"/>
              <a:t>/ </a:t>
            </a:r>
            <a:r>
              <a:rPr lang="nb-NO" sz="1800" u="sng" dirty="0" smtClean="0">
                <a:effectLst/>
              </a:rPr>
              <a:t>næringsliv </a:t>
            </a:r>
            <a:r>
              <a:rPr lang="nb-NO" sz="1800" dirty="0" smtClean="0">
                <a:effectLst/>
              </a:rPr>
              <a:t>er interessert i opplysninger om objekter og funn som er av kommersiell interesse eller </a:t>
            </a:r>
            <a:r>
              <a:rPr lang="nb-NO" sz="1800" dirty="0"/>
              <a:t>kan ha betydning for deres </a:t>
            </a:r>
            <a:r>
              <a:rPr lang="nb-NO" sz="1800" dirty="0" smtClean="0"/>
              <a:t>virksomhet.</a:t>
            </a:r>
          </a:p>
          <a:p>
            <a:r>
              <a:rPr lang="nb-NO" sz="1800" u="sng" dirty="0" smtClean="0">
                <a:effectLst/>
              </a:rPr>
              <a:t>Allmennheten</a:t>
            </a:r>
            <a:r>
              <a:rPr lang="nb-NO" sz="1800" dirty="0" smtClean="0">
                <a:effectLst/>
              </a:rPr>
              <a:t>: Tilgang til informasjon om forekomster i et gitt geografisk område eller et gitt museum. </a:t>
            </a:r>
          </a:p>
          <a:p>
            <a:r>
              <a:rPr lang="nb-NO" sz="1800" u="sng" dirty="0" smtClean="0"/>
              <a:t>Amatører og foreninger</a:t>
            </a:r>
            <a:r>
              <a:rPr lang="nb-NO" sz="1800" dirty="0" smtClean="0"/>
              <a:t>: </a:t>
            </a:r>
            <a:r>
              <a:rPr lang="nb-NO" sz="1800" dirty="0" smtClean="0">
                <a:effectLst/>
              </a:rPr>
              <a:t>Delta i kartlegging og innsamling av data/ objekter.</a:t>
            </a:r>
          </a:p>
          <a:p>
            <a:endParaRPr lang="nb-NO" sz="1800" dirty="0" smtClean="0">
              <a:effectLst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539552" y="6093296"/>
            <a:ext cx="8132974" cy="733425"/>
            <a:chOff x="611560" y="6106705"/>
            <a:chExt cx="8132974" cy="7334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105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nb-NO" dirty="0" smtClean="0"/>
              <a:t>Interessenter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349080"/>
          </a:xfrm>
        </p:spPr>
        <p:txBody>
          <a:bodyPr>
            <a:noAutofit/>
          </a:bodyPr>
          <a:lstStyle/>
          <a:p>
            <a:r>
              <a:rPr lang="nb-NO" sz="1800" u="sng" dirty="0" smtClean="0"/>
              <a:t>Kommunale </a:t>
            </a:r>
            <a:r>
              <a:rPr lang="nb-NO" sz="1800" u="sng" dirty="0"/>
              <a:t>og fylkeskommunale forvaltere </a:t>
            </a:r>
            <a:r>
              <a:rPr lang="nb-NO" sz="1800" dirty="0" smtClean="0"/>
              <a:t>vil ønske ett </a:t>
            </a:r>
            <a:r>
              <a:rPr lang="nb-NO" sz="1800" dirty="0"/>
              <a:t>sted å hente informasjon om </a:t>
            </a:r>
            <a:r>
              <a:rPr lang="nb-NO" sz="1800" dirty="0" smtClean="0"/>
              <a:t>sitt geografiske område.</a:t>
            </a:r>
            <a:endParaRPr lang="nb-NO" sz="1800" dirty="0"/>
          </a:p>
          <a:p>
            <a:r>
              <a:rPr lang="nb-NO" sz="1800" u="sng" dirty="0" smtClean="0"/>
              <a:t>Statlige </a:t>
            </a:r>
            <a:r>
              <a:rPr lang="nb-NO" sz="1800" u="sng" dirty="0"/>
              <a:t>myndigheter</a:t>
            </a:r>
            <a:r>
              <a:rPr lang="nb-NO" sz="1800" dirty="0"/>
              <a:t> vil få en </a:t>
            </a:r>
            <a:r>
              <a:rPr lang="nb-NO" sz="1800" dirty="0" smtClean="0"/>
              <a:t>dokumentasjon </a:t>
            </a:r>
            <a:r>
              <a:rPr lang="nb-NO" sz="1800" dirty="0"/>
              <a:t>av kildemateriale knyttet til </a:t>
            </a:r>
            <a:r>
              <a:rPr lang="nb-NO" sz="1800" dirty="0" smtClean="0"/>
              <a:t>natur- og kulturminnevern. </a:t>
            </a:r>
            <a:endParaRPr lang="nb-NO" sz="1800" dirty="0"/>
          </a:p>
          <a:p>
            <a:r>
              <a:rPr lang="nb-NO" sz="1800" u="sng" dirty="0" smtClean="0"/>
              <a:t>Skoleverket </a:t>
            </a:r>
            <a:r>
              <a:rPr lang="nb-NO" sz="1800" dirty="0" smtClean="0"/>
              <a:t>vil ønske </a:t>
            </a:r>
            <a:r>
              <a:rPr lang="nb-NO" sz="1800" dirty="0"/>
              <a:t>et sted å hente relevant og oppdatert </a:t>
            </a:r>
            <a:r>
              <a:rPr lang="nb-NO" sz="1800" dirty="0" smtClean="0"/>
              <a:t>informasjon om samlinger og funn.</a:t>
            </a:r>
            <a:endParaRPr lang="nb-NO" sz="1800" dirty="0"/>
          </a:p>
          <a:p>
            <a:r>
              <a:rPr lang="nb-NO" sz="1800" u="sng" dirty="0"/>
              <a:t>Studenter og stipendiater</a:t>
            </a:r>
            <a:r>
              <a:rPr lang="nb-NO" sz="1800" dirty="0"/>
              <a:t> vil </a:t>
            </a:r>
            <a:r>
              <a:rPr lang="nb-NO" sz="1800" dirty="0" smtClean="0"/>
              <a:t>ønske </a:t>
            </a:r>
            <a:r>
              <a:rPr lang="nb-NO" sz="1800" dirty="0"/>
              <a:t>et sted å hente informasjon </a:t>
            </a:r>
            <a:r>
              <a:rPr lang="nb-NO" sz="1800" dirty="0" smtClean="0"/>
              <a:t>som </a:t>
            </a:r>
            <a:r>
              <a:rPr lang="nb-NO" sz="1800" dirty="0"/>
              <a:t>er relevant i forbindelse med egne studier.</a:t>
            </a:r>
          </a:p>
          <a:p>
            <a:r>
              <a:rPr lang="nb-NO" sz="1800" u="sng" dirty="0" smtClean="0"/>
              <a:t>Forskningsrådet, Artsdatabanken og andre finansieringskilder: </a:t>
            </a:r>
            <a:r>
              <a:rPr lang="nb-NO" sz="1800" dirty="0" smtClean="0"/>
              <a:t>Ønsker å se resultat av prosjekter de har gitt bevilgning til, og hva som allerede er samlet og dokumentert.</a:t>
            </a:r>
            <a:endParaRPr lang="nb-NO" sz="1800" dirty="0"/>
          </a:p>
          <a:p>
            <a:r>
              <a:rPr lang="nb-NO" sz="1800" u="sng" dirty="0"/>
              <a:t>Presse og </a:t>
            </a:r>
            <a:r>
              <a:rPr lang="nb-NO" sz="1800" u="sng" dirty="0" smtClean="0"/>
              <a:t>media</a:t>
            </a:r>
            <a:r>
              <a:rPr lang="nb-NO" sz="1800" dirty="0" smtClean="0"/>
              <a:t> ønsker faktainformasjon og bilder.</a:t>
            </a:r>
          </a:p>
          <a:p>
            <a:endParaRPr lang="nb-NO" sz="1800" dirty="0" smtClean="0"/>
          </a:p>
          <a:p>
            <a:pPr marL="0" indent="0">
              <a:buNone/>
            </a:pPr>
            <a:endParaRPr lang="nb-NO" sz="1800" dirty="0">
              <a:effectLst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539552" y="6093296"/>
            <a:ext cx="8132974" cy="733425"/>
            <a:chOff x="611560" y="6106705"/>
            <a:chExt cx="8132974" cy="7334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66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Sløsing</a:t>
            </a:r>
            <a:r>
              <a:rPr lang="en-GB" dirty="0" smtClean="0"/>
              <a:t> =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verdiskapende</a:t>
            </a:r>
            <a:r>
              <a:rPr lang="en-GB" dirty="0" smtClean="0"/>
              <a:t> </a:t>
            </a:r>
            <a:r>
              <a:rPr lang="en-GB" dirty="0" err="1" smtClean="0"/>
              <a:t>aktiviteter</a:t>
            </a:r>
            <a:r>
              <a:rPr lang="en-GB" dirty="0" smtClean="0"/>
              <a:t> for </a:t>
            </a:r>
            <a:r>
              <a:rPr lang="en-GB" dirty="0" err="1" smtClean="0"/>
              <a:t>kunde</a:t>
            </a:r>
            <a:r>
              <a:rPr lang="en-GB" dirty="0" smtClean="0"/>
              <a:t>/ </a:t>
            </a:r>
            <a:r>
              <a:rPr lang="en-GB" dirty="0" err="1" smtClean="0"/>
              <a:t>bruker</a:t>
            </a:r>
            <a:endParaRPr lang="en-GB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2179503" y="1016732"/>
            <a:ext cx="4784995" cy="4824537"/>
            <a:chOff x="2289498" y="1412775"/>
            <a:chExt cx="5184576" cy="4824537"/>
          </a:xfrm>
        </p:grpSpPr>
        <p:grpSp>
          <p:nvGrpSpPr>
            <p:cNvPr id="2" name="Group 19"/>
            <p:cNvGrpSpPr>
              <a:grpSpLocks/>
            </p:cNvGrpSpPr>
            <p:nvPr/>
          </p:nvGrpSpPr>
          <p:grpSpPr bwMode="auto">
            <a:xfrm>
              <a:off x="2289498" y="1412775"/>
              <a:ext cx="5153541" cy="4800368"/>
              <a:chOff x="3066" y="573"/>
              <a:chExt cx="3155" cy="3211"/>
            </a:xfrm>
          </p:grpSpPr>
          <p:sp>
            <p:nvSpPr>
              <p:cNvPr id="20487" name="Freeform 20"/>
              <p:cNvSpPr>
                <a:spLocks/>
              </p:cNvSpPr>
              <p:nvPr/>
            </p:nvSpPr>
            <p:spPr bwMode="gray">
              <a:xfrm>
                <a:off x="3066" y="647"/>
                <a:ext cx="1436" cy="1525"/>
              </a:xfrm>
              <a:custGeom>
                <a:avLst/>
                <a:gdLst>
                  <a:gd name="T0" fmla="*/ 456 w 1904"/>
                  <a:gd name="T1" fmla="*/ 663 h 2014"/>
                  <a:gd name="T2" fmla="*/ 457 w 1904"/>
                  <a:gd name="T3" fmla="*/ 644 h 2014"/>
                  <a:gd name="T4" fmla="*/ 459 w 1904"/>
                  <a:gd name="T5" fmla="*/ 625 h 2014"/>
                  <a:gd name="T6" fmla="*/ 463 w 1904"/>
                  <a:gd name="T7" fmla="*/ 608 h 2014"/>
                  <a:gd name="T8" fmla="*/ 468 w 1904"/>
                  <a:gd name="T9" fmla="*/ 590 h 2014"/>
                  <a:gd name="T10" fmla="*/ 474 w 1904"/>
                  <a:gd name="T11" fmla="*/ 573 h 2014"/>
                  <a:gd name="T12" fmla="*/ 482 w 1904"/>
                  <a:gd name="T13" fmla="*/ 557 h 2014"/>
                  <a:gd name="T14" fmla="*/ 490 w 1904"/>
                  <a:gd name="T15" fmla="*/ 541 h 2014"/>
                  <a:gd name="T16" fmla="*/ 501 w 1904"/>
                  <a:gd name="T17" fmla="*/ 525 h 2014"/>
                  <a:gd name="T18" fmla="*/ 512 w 1904"/>
                  <a:gd name="T19" fmla="*/ 511 h 2014"/>
                  <a:gd name="T20" fmla="*/ 524 w 1904"/>
                  <a:gd name="T21" fmla="*/ 499 h 2014"/>
                  <a:gd name="T22" fmla="*/ 538 w 1904"/>
                  <a:gd name="T23" fmla="*/ 486 h 2014"/>
                  <a:gd name="T24" fmla="*/ 552 w 1904"/>
                  <a:gd name="T25" fmla="*/ 476 h 2014"/>
                  <a:gd name="T26" fmla="*/ 566 w 1904"/>
                  <a:gd name="T27" fmla="*/ 466 h 2014"/>
                  <a:gd name="T28" fmla="*/ 582 w 1904"/>
                  <a:gd name="T29" fmla="*/ 457 h 2014"/>
                  <a:gd name="T30" fmla="*/ 599 w 1904"/>
                  <a:gd name="T31" fmla="*/ 450 h 2014"/>
                  <a:gd name="T32" fmla="*/ 616 w 1904"/>
                  <a:gd name="T33" fmla="*/ 443 h 2014"/>
                  <a:gd name="T34" fmla="*/ 483 w 1904"/>
                  <a:gd name="T35" fmla="*/ 0 h 2014"/>
                  <a:gd name="T36" fmla="*/ 458 w 1904"/>
                  <a:gd name="T37" fmla="*/ 8 h 2014"/>
                  <a:gd name="T38" fmla="*/ 431 w 1904"/>
                  <a:gd name="T39" fmla="*/ 17 h 2014"/>
                  <a:gd name="T40" fmla="*/ 407 w 1904"/>
                  <a:gd name="T41" fmla="*/ 29 h 2014"/>
                  <a:gd name="T42" fmla="*/ 382 w 1904"/>
                  <a:gd name="T43" fmla="*/ 40 h 2014"/>
                  <a:gd name="T44" fmla="*/ 358 w 1904"/>
                  <a:gd name="T45" fmla="*/ 53 h 2014"/>
                  <a:gd name="T46" fmla="*/ 334 w 1904"/>
                  <a:gd name="T47" fmla="*/ 66 h 2014"/>
                  <a:gd name="T48" fmla="*/ 311 w 1904"/>
                  <a:gd name="T49" fmla="*/ 81 h 2014"/>
                  <a:gd name="T50" fmla="*/ 289 w 1904"/>
                  <a:gd name="T51" fmla="*/ 95 h 2014"/>
                  <a:gd name="T52" fmla="*/ 268 w 1904"/>
                  <a:gd name="T53" fmla="*/ 112 h 2014"/>
                  <a:gd name="T54" fmla="*/ 247 w 1904"/>
                  <a:gd name="T55" fmla="*/ 129 h 2014"/>
                  <a:gd name="T56" fmla="*/ 226 w 1904"/>
                  <a:gd name="T57" fmla="*/ 148 h 2014"/>
                  <a:gd name="T58" fmla="*/ 206 w 1904"/>
                  <a:gd name="T59" fmla="*/ 166 h 2014"/>
                  <a:gd name="T60" fmla="*/ 187 w 1904"/>
                  <a:gd name="T61" fmla="*/ 186 h 2014"/>
                  <a:gd name="T62" fmla="*/ 169 w 1904"/>
                  <a:gd name="T63" fmla="*/ 207 h 2014"/>
                  <a:gd name="T64" fmla="*/ 151 w 1904"/>
                  <a:gd name="T65" fmla="*/ 227 h 2014"/>
                  <a:gd name="T66" fmla="*/ 134 w 1904"/>
                  <a:gd name="T67" fmla="*/ 249 h 2014"/>
                  <a:gd name="T68" fmla="*/ 118 w 1904"/>
                  <a:gd name="T69" fmla="*/ 272 h 2014"/>
                  <a:gd name="T70" fmla="*/ 103 w 1904"/>
                  <a:gd name="T71" fmla="*/ 295 h 2014"/>
                  <a:gd name="T72" fmla="*/ 90 w 1904"/>
                  <a:gd name="T73" fmla="*/ 319 h 2014"/>
                  <a:gd name="T74" fmla="*/ 78 w 1904"/>
                  <a:gd name="T75" fmla="*/ 344 h 2014"/>
                  <a:gd name="T76" fmla="*/ 65 w 1904"/>
                  <a:gd name="T77" fmla="*/ 367 h 2014"/>
                  <a:gd name="T78" fmla="*/ 54 w 1904"/>
                  <a:gd name="T79" fmla="*/ 393 h 2014"/>
                  <a:gd name="T80" fmla="*/ 44 w 1904"/>
                  <a:gd name="T81" fmla="*/ 418 h 2014"/>
                  <a:gd name="T82" fmla="*/ 35 w 1904"/>
                  <a:gd name="T83" fmla="*/ 444 h 2014"/>
                  <a:gd name="T84" fmla="*/ 26 w 1904"/>
                  <a:gd name="T85" fmla="*/ 471 h 2014"/>
                  <a:gd name="T86" fmla="*/ 20 w 1904"/>
                  <a:gd name="T87" fmla="*/ 497 h 2014"/>
                  <a:gd name="T88" fmla="*/ 14 w 1904"/>
                  <a:gd name="T89" fmla="*/ 523 h 2014"/>
                  <a:gd name="T90" fmla="*/ 9 w 1904"/>
                  <a:gd name="T91" fmla="*/ 550 h 2014"/>
                  <a:gd name="T92" fmla="*/ 5 w 1904"/>
                  <a:gd name="T93" fmla="*/ 579 h 2014"/>
                  <a:gd name="T94" fmla="*/ 2 w 1904"/>
                  <a:gd name="T95" fmla="*/ 606 h 2014"/>
                  <a:gd name="T96" fmla="*/ 1 w 1904"/>
                  <a:gd name="T97" fmla="*/ 634 h 2014"/>
                  <a:gd name="T98" fmla="*/ 0 w 1904"/>
                  <a:gd name="T99" fmla="*/ 661 h 2014"/>
                  <a:gd name="T100" fmla="*/ 456 w 1904"/>
                  <a:gd name="T101" fmla="*/ 663 h 201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04"/>
                  <a:gd name="T154" fmla="*/ 0 h 2014"/>
                  <a:gd name="T155" fmla="*/ 1904 w 1904"/>
                  <a:gd name="T156" fmla="*/ 2014 h 201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04" h="2014">
                    <a:moveTo>
                      <a:pt x="1409" y="2014"/>
                    </a:moveTo>
                    <a:lnTo>
                      <a:pt x="1412" y="1958"/>
                    </a:lnTo>
                    <a:lnTo>
                      <a:pt x="1419" y="1903"/>
                    </a:lnTo>
                    <a:lnTo>
                      <a:pt x="1430" y="1849"/>
                    </a:lnTo>
                    <a:lnTo>
                      <a:pt x="1445" y="1795"/>
                    </a:lnTo>
                    <a:lnTo>
                      <a:pt x="1465" y="1744"/>
                    </a:lnTo>
                    <a:lnTo>
                      <a:pt x="1489" y="1695"/>
                    </a:lnTo>
                    <a:lnTo>
                      <a:pt x="1515" y="1646"/>
                    </a:lnTo>
                    <a:lnTo>
                      <a:pt x="1548" y="1599"/>
                    </a:lnTo>
                    <a:lnTo>
                      <a:pt x="1582" y="1556"/>
                    </a:lnTo>
                    <a:lnTo>
                      <a:pt x="1620" y="1517"/>
                    </a:lnTo>
                    <a:lnTo>
                      <a:pt x="1662" y="1479"/>
                    </a:lnTo>
                    <a:lnTo>
                      <a:pt x="1706" y="1446"/>
                    </a:lnTo>
                    <a:lnTo>
                      <a:pt x="1752" y="1416"/>
                    </a:lnTo>
                    <a:lnTo>
                      <a:pt x="1801" y="1390"/>
                    </a:lnTo>
                    <a:lnTo>
                      <a:pt x="1851" y="1367"/>
                    </a:lnTo>
                    <a:lnTo>
                      <a:pt x="1904" y="1349"/>
                    </a:lnTo>
                    <a:lnTo>
                      <a:pt x="1494" y="0"/>
                    </a:lnTo>
                    <a:lnTo>
                      <a:pt x="1415" y="26"/>
                    </a:lnTo>
                    <a:lnTo>
                      <a:pt x="1335" y="54"/>
                    </a:lnTo>
                    <a:lnTo>
                      <a:pt x="1258" y="87"/>
                    </a:lnTo>
                    <a:lnTo>
                      <a:pt x="1182" y="123"/>
                    </a:lnTo>
                    <a:lnTo>
                      <a:pt x="1107" y="161"/>
                    </a:lnTo>
                    <a:lnTo>
                      <a:pt x="1034" y="201"/>
                    </a:lnTo>
                    <a:lnTo>
                      <a:pt x="964" y="245"/>
                    </a:lnTo>
                    <a:lnTo>
                      <a:pt x="894" y="292"/>
                    </a:lnTo>
                    <a:lnTo>
                      <a:pt x="827" y="341"/>
                    </a:lnTo>
                    <a:lnTo>
                      <a:pt x="761" y="393"/>
                    </a:lnTo>
                    <a:lnTo>
                      <a:pt x="698" y="448"/>
                    </a:lnTo>
                    <a:lnTo>
                      <a:pt x="636" y="505"/>
                    </a:lnTo>
                    <a:lnTo>
                      <a:pt x="578" y="565"/>
                    </a:lnTo>
                    <a:lnTo>
                      <a:pt x="522" y="627"/>
                    </a:lnTo>
                    <a:lnTo>
                      <a:pt x="467" y="691"/>
                    </a:lnTo>
                    <a:lnTo>
                      <a:pt x="415" y="758"/>
                    </a:lnTo>
                    <a:lnTo>
                      <a:pt x="366" y="827"/>
                    </a:lnTo>
                    <a:lnTo>
                      <a:pt x="320" y="898"/>
                    </a:lnTo>
                    <a:lnTo>
                      <a:pt x="277" y="970"/>
                    </a:lnTo>
                    <a:lnTo>
                      <a:pt x="238" y="1044"/>
                    </a:lnTo>
                    <a:lnTo>
                      <a:pt x="200" y="1118"/>
                    </a:lnTo>
                    <a:lnTo>
                      <a:pt x="166" y="1195"/>
                    </a:lnTo>
                    <a:lnTo>
                      <a:pt x="135" y="1272"/>
                    </a:lnTo>
                    <a:lnTo>
                      <a:pt x="107" y="1352"/>
                    </a:lnTo>
                    <a:lnTo>
                      <a:pt x="82" y="1432"/>
                    </a:lnTo>
                    <a:lnTo>
                      <a:pt x="61" y="1511"/>
                    </a:lnTo>
                    <a:lnTo>
                      <a:pt x="43" y="1592"/>
                    </a:lnTo>
                    <a:lnTo>
                      <a:pt x="28" y="1675"/>
                    </a:lnTo>
                    <a:lnTo>
                      <a:pt x="15" y="1759"/>
                    </a:lnTo>
                    <a:lnTo>
                      <a:pt x="7" y="1842"/>
                    </a:lnTo>
                    <a:lnTo>
                      <a:pt x="1" y="1927"/>
                    </a:lnTo>
                    <a:lnTo>
                      <a:pt x="0" y="2011"/>
                    </a:lnTo>
                    <a:lnTo>
                      <a:pt x="1409" y="2014"/>
                    </a:lnTo>
                    <a:close/>
                  </a:path>
                </a:pathLst>
              </a:custGeom>
              <a:solidFill>
                <a:srgbClr val="0065A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80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88" name="Freeform 21"/>
              <p:cNvSpPr>
                <a:spLocks/>
              </p:cNvSpPr>
              <p:nvPr/>
            </p:nvSpPr>
            <p:spPr bwMode="gray">
              <a:xfrm>
                <a:off x="3609" y="573"/>
                <a:ext cx="1882" cy="1204"/>
              </a:xfrm>
              <a:custGeom>
                <a:avLst/>
                <a:gdLst>
                  <a:gd name="T0" fmla="*/ 298 w 2498"/>
                  <a:gd name="T1" fmla="*/ 513 h 1564"/>
                  <a:gd name="T2" fmla="*/ 312 w 2498"/>
                  <a:gd name="T3" fmla="*/ 503 h 1564"/>
                  <a:gd name="T4" fmla="*/ 327 w 2498"/>
                  <a:gd name="T5" fmla="*/ 492 h 1564"/>
                  <a:gd name="T6" fmla="*/ 342 w 2498"/>
                  <a:gd name="T7" fmla="*/ 483 h 1564"/>
                  <a:gd name="T8" fmla="*/ 358 w 2498"/>
                  <a:gd name="T9" fmla="*/ 476 h 1564"/>
                  <a:gd name="T10" fmla="*/ 374 w 2498"/>
                  <a:gd name="T11" fmla="*/ 470 h 1564"/>
                  <a:gd name="T12" fmla="*/ 393 w 2498"/>
                  <a:gd name="T13" fmla="*/ 465 h 1564"/>
                  <a:gd name="T14" fmla="*/ 410 w 2498"/>
                  <a:gd name="T15" fmla="*/ 461 h 1564"/>
                  <a:gd name="T16" fmla="*/ 427 w 2498"/>
                  <a:gd name="T17" fmla="*/ 459 h 1564"/>
                  <a:gd name="T18" fmla="*/ 445 w 2498"/>
                  <a:gd name="T19" fmla="*/ 458 h 1564"/>
                  <a:gd name="T20" fmla="*/ 463 w 2498"/>
                  <a:gd name="T21" fmla="*/ 459 h 1564"/>
                  <a:gd name="T22" fmla="*/ 481 w 2498"/>
                  <a:gd name="T23" fmla="*/ 461 h 1564"/>
                  <a:gd name="T24" fmla="*/ 498 w 2498"/>
                  <a:gd name="T25" fmla="*/ 465 h 1564"/>
                  <a:gd name="T26" fmla="*/ 515 w 2498"/>
                  <a:gd name="T27" fmla="*/ 470 h 1564"/>
                  <a:gd name="T28" fmla="*/ 533 w 2498"/>
                  <a:gd name="T29" fmla="*/ 476 h 1564"/>
                  <a:gd name="T30" fmla="*/ 548 w 2498"/>
                  <a:gd name="T31" fmla="*/ 483 h 1564"/>
                  <a:gd name="T32" fmla="*/ 564 w 2498"/>
                  <a:gd name="T33" fmla="*/ 493 h 1564"/>
                  <a:gd name="T34" fmla="*/ 805 w 2498"/>
                  <a:gd name="T35" fmla="*/ 104 h 1564"/>
                  <a:gd name="T36" fmla="*/ 781 w 2498"/>
                  <a:gd name="T37" fmla="*/ 90 h 1564"/>
                  <a:gd name="T38" fmla="*/ 759 w 2498"/>
                  <a:gd name="T39" fmla="*/ 76 h 1564"/>
                  <a:gd name="T40" fmla="*/ 733 w 2498"/>
                  <a:gd name="T41" fmla="*/ 65 h 1564"/>
                  <a:gd name="T42" fmla="*/ 708 w 2498"/>
                  <a:gd name="T43" fmla="*/ 54 h 1564"/>
                  <a:gd name="T44" fmla="*/ 684 w 2498"/>
                  <a:gd name="T45" fmla="*/ 44 h 1564"/>
                  <a:gd name="T46" fmla="*/ 658 w 2498"/>
                  <a:gd name="T47" fmla="*/ 34 h 1564"/>
                  <a:gd name="T48" fmla="*/ 633 w 2498"/>
                  <a:gd name="T49" fmla="*/ 26 h 1564"/>
                  <a:gd name="T50" fmla="*/ 606 w 2498"/>
                  <a:gd name="T51" fmla="*/ 20 h 1564"/>
                  <a:gd name="T52" fmla="*/ 581 w 2498"/>
                  <a:gd name="T53" fmla="*/ 14 h 1564"/>
                  <a:gd name="T54" fmla="*/ 554 w 2498"/>
                  <a:gd name="T55" fmla="*/ 8 h 1564"/>
                  <a:gd name="T56" fmla="*/ 528 w 2498"/>
                  <a:gd name="T57" fmla="*/ 5 h 1564"/>
                  <a:gd name="T58" fmla="*/ 501 w 2498"/>
                  <a:gd name="T59" fmla="*/ 2 h 1564"/>
                  <a:gd name="T60" fmla="*/ 474 w 2498"/>
                  <a:gd name="T61" fmla="*/ 1 h 1564"/>
                  <a:gd name="T62" fmla="*/ 447 w 2498"/>
                  <a:gd name="T63" fmla="*/ 0 h 1564"/>
                  <a:gd name="T64" fmla="*/ 420 w 2498"/>
                  <a:gd name="T65" fmla="*/ 1 h 1564"/>
                  <a:gd name="T66" fmla="*/ 393 w 2498"/>
                  <a:gd name="T67" fmla="*/ 2 h 1564"/>
                  <a:gd name="T68" fmla="*/ 365 w 2498"/>
                  <a:gd name="T69" fmla="*/ 5 h 1564"/>
                  <a:gd name="T70" fmla="*/ 338 w 2498"/>
                  <a:gd name="T71" fmla="*/ 8 h 1564"/>
                  <a:gd name="T72" fmla="*/ 312 w 2498"/>
                  <a:gd name="T73" fmla="*/ 14 h 1564"/>
                  <a:gd name="T74" fmla="*/ 286 w 2498"/>
                  <a:gd name="T75" fmla="*/ 20 h 1564"/>
                  <a:gd name="T76" fmla="*/ 259 w 2498"/>
                  <a:gd name="T77" fmla="*/ 26 h 1564"/>
                  <a:gd name="T78" fmla="*/ 234 w 2498"/>
                  <a:gd name="T79" fmla="*/ 34 h 1564"/>
                  <a:gd name="T80" fmla="*/ 208 w 2498"/>
                  <a:gd name="T81" fmla="*/ 43 h 1564"/>
                  <a:gd name="T82" fmla="*/ 183 w 2498"/>
                  <a:gd name="T83" fmla="*/ 53 h 1564"/>
                  <a:gd name="T84" fmla="*/ 159 w 2498"/>
                  <a:gd name="T85" fmla="*/ 64 h 1564"/>
                  <a:gd name="T86" fmla="*/ 135 w 2498"/>
                  <a:gd name="T87" fmla="*/ 76 h 1564"/>
                  <a:gd name="T88" fmla="*/ 110 w 2498"/>
                  <a:gd name="T89" fmla="*/ 89 h 1564"/>
                  <a:gd name="T90" fmla="*/ 87 w 2498"/>
                  <a:gd name="T91" fmla="*/ 103 h 1564"/>
                  <a:gd name="T92" fmla="*/ 65 w 2498"/>
                  <a:gd name="T93" fmla="*/ 117 h 1564"/>
                  <a:gd name="T94" fmla="*/ 43 w 2498"/>
                  <a:gd name="T95" fmla="*/ 133 h 1564"/>
                  <a:gd name="T96" fmla="*/ 21 w 2498"/>
                  <a:gd name="T97" fmla="*/ 151 h 1564"/>
                  <a:gd name="T98" fmla="*/ 0 w 2498"/>
                  <a:gd name="T99" fmla="*/ 168 h 1564"/>
                  <a:gd name="T100" fmla="*/ 298 w 2498"/>
                  <a:gd name="T101" fmla="*/ 513 h 156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498"/>
                  <a:gd name="T154" fmla="*/ 0 h 1564"/>
                  <a:gd name="T155" fmla="*/ 2498 w 2498"/>
                  <a:gd name="T156" fmla="*/ 1564 h 156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498" h="1564">
                    <a:moveTo>
                      <a:pt x="924" y="1564"/>
                    </a:moveTo>
                    <a:lnTo>
                      <a:pt x="967" y="1530"/>
                    </a:lnTo>
                    <a:lnTo>
                      <a:pt x="1014" y="1499"/>
                    </a:lnTo>
                    <a:lnTo>
                      <a:pt x="1063" y="1472"/>
                    </a:lnTo>
                    <a:lnTo>
                      <a:pt x="1112" y="1450"/>
                    </a:lnTo>
                    <a:lnTo>
                      <a:pt x="1163" y="1430"/>
                    </a:lnTo>
                    <a:lnTo>
                      <a:pt x="1217" y="1415"/>
                    </a:lnTo>
                    <a:lnTo>
                      <a:pt x="1271" y="1405"/>
                    </a:lnTo>
                    <a:lnTo>
                      <a:pt x="1327" y="1398"/>
                    </a:lnTo>
                    <a:lnTo>
                      <a:pt x="1383" y="1395"/>
                    </a:lnTo>
                    <a:lnTo>
                      <a:pt x="1438" y="1398"/>
                    </a:lnTo>
                    <a:lnTo>
                      <a:pt x="1492" y="1404"/>
                    </a:lnTo>
                    <a:lnTo>
                      <a:pt x="1547" y="1415"/>
                    </a:lnTo>
                    <a:lnTo>
                      <a:pt x="1600" y="1430"/>
                    </a:lnTo>
                    <a:lnTo>
                      <a:pt x="1652" y="1450"/>
                    </a:lnTo>
                    <a:lnTo>
                      <a:pt x="1702" y="1472"/>
                    </a:lnTo>
                    <a:lnTo>
                      <a:pt x="1750" y="1500"/>
                    </a:lnTo>
                    <a:lnTo>
                      <a:pt x="2498" y="316"/>
                    </a:lnTo>
                    <a:lnTo>
                      <a:pt x="2426" y="273"/>
                    </a:lnTo>
                    <a:lnTo>
                      <a:pt x="2353" y="234"/>
                    </a:lnTo>
                    <a:lnTo>
                      <a:pt x="2277" y="197"/>
                    </a:lnTo>
                    <a:lnTo>
                      <a:pt x="2200" y="164"/>
                    </a:lnTo>
                    <a:lnTo>
                      <a:pt x="2122" y="133"/>
                    </a:lnTo>
                    <a:lnTo>
                      <a:pt x="2044" y="105"/>
                    </a:lnTo>
                    <a:lnTo>
                      <a:pt x="1964" y="81"/>
                    </a:lnTo>
                    <a:lnTo>
                      <a:pt x="1884" y="59"/>
                    </a:lnTo>
                    <a:lnTo>
                      <a:pt x="1802" y="42"/>
                    </a:lnTo>
                    <a:lnTo>
                      <a:pt x="1720" y="26"/>
                    </a:lnTo>
                    <a:lnTo>
                      <a:pt x="1638" y="15"/>
                    </a:lnTo>
                    <a:lnTo>
                      <a:pt x="1554" y="7"/>
                    </a:lnTo>
                    <a:lnTo>
                      <a:pt x="1470" y="1"/>
                    </a:lnTo>
                    <a:lnTo>
                      <a:pt x="1386" y="0"/>
                    </a:lnTo>
                    <a:lnTo>
                      <a:pt x="1302" y="1"/>
                    </a:lnTo>
                    <a:lnTo>
                      <a:pt x="1218" y="7"/>
                    </a:lnTo>
                    <a:lnTo>
                      <a:pt x="1134" y="15"/>
                    </a:lnTo>
                    <a:lnTo>
                      <a:pt x="1050" y="26"/>
                    </a:lnTo>
                    <a:lnTo>
                      <a:pt x="967" y="42"/>
                    </a:lnTo>
                    <a:lnTo>
                      <a:pt x="886" y="59"/>
                    </a:lnTo>
                    <a:lnTo>
                      <a:pt x="805" y="81"/>
                    </a:lnTo>
                    <a:lnTo>
                      <a:pt x="725" y="105"/>
                    </a:lnTo>
                    <a:lnTo>
                      <a:pt x="647" y="131"/>
                    </a:lnTo>
                    <a:lnTo>
                      <a:pt x="569" y="162"/>
                    </a:lnTo>
                    <a:lnTo>
                      <a:pt x="493" y="196"/>
                    </a:lnTo>
                    <a:lnTo>
                      <a:pt x="417" y="232"/>
                    </a:lnTo>
                    <a:lnTo>
                      <a:pt x="343" y="271"/>
                    </a:lnTo>
                    <a:lnTo>
                      <a:pt x="272" y="313"/>
                    </a:lnTo>
                    <a:lnTo>
                      <a:pt x="201" y="358"/>
                    </a:lnTo>
                    <a:lnTo>
                      <a:pt x="132" y="407"/>
                    </a:lnTo>
                    <a:lnTo>
                      <a:pt x="65" y="458"/>
                    </a:lnTo>
                    <a:lnTo>
                      <a:pt x="0" y="511"/>
                    </a:lnTo>
                    <a:lnTo>
                      <a:pt x="924" y="1564"/>
                    </a:lnTo>
                    <a:close/>
                  </a:path>
                </a:pathLst>
              </a:custGeom>
              <a:solidFill>
                <a:srgbClr val="0065A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80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89" name="Freeform 22"/>
              <p:cNvSpPr>
                <a:spLocks/>
              </p:cNvSpPr>
              <p:nvPr/>
            </p:nvSpPr>
            <p:spPr bwMode="gray">
              <a:xfrm>
                <a:off x="4746" y="605"/>
                <a:ext cx="1468" cy="1515"/>
              </a:xfrm>
              <a:custGeom>
                <a:avLst/>
                <a:gdLst>
                  <a:gd name="T0" fmla="*/ 0 w 1948"/>
                  <a:gd name="T1" fmla="*/ 451 h 2002"/>
                  <a:gd name="T2" fmla="*/ 17 w 1948"/>
                  <a:gd name="T3" fmla="*/ 456 h 2002"/>
                  <a:gd name="T4" fmla="*/ 35 w 1948"/>
                  <a:gd name="T5" fmla="*/ 462 h 2002"/>
                  <a:gd name="T6" fmla="*/ 50 w 1948"/>
                  <a:gd name="T7" fmla="*/ 470 h 2002"/>
                  <a:gd name="T8" fmla="*/ 66 w 1948"/>
                  <a:gd name="T9" fmla="*/ 478 h 2002"/>
                  <a:gd name="T10" fmla="*/ 81 w 1948"/>
                  <a:gd name="T11" fmla="*/ 488 h 2002"/>
                  <a:gd name="T12" fmla="*/ 96 w 1948"/>
                  <a:gd name="T13" fmla="*/ 499 h 2002"/>
                  <a:gd name="T14" fmla="*/ 109 w 1948"/>
                  <a:gd name="T15" fmla="*/ 512 h 2002"/>
                  <a:gd name="T16" fmla="*/ 121 w 1948"/>
                  <a:gd name="T17" fmla="*/ 524 h 2002"/>
                  <a:gd name="T18" fmla="*/ 132 w 1948"/>
                  <a:gd name="T19" fmla="*/ 539 h 2002"/>
                  <a:gd name="T20" fmla="*/ 142 w 1948"/>
                  <a:gd name="T21" fmla="*/ 554 h 2002"/>
                  <a:gd name="T22" fmla="*/ 151 w 1948"/>
                  <a:gd name="T23" fmla="*/ 569 h 2002"/>
                  <a:gd name="T24" fmla="*/ 158 w 1948"/>
                  <a:gd name="T25" fmla="*/ 586 h 2002"/>
                  <a:gd name="T26" fmla="*/ 165 w 1948"/>
                  <a:gd name="T27" fmla="*/ 603 h 2002"/>
                  <a:gd name="T28" fmla="*/ 170 w 1948"/>
                  <a:gd name="T29" fmla="*/ 621 h 2002"/>
                  <a:gd name="T30" fmla="*/ 173 w 1948"/>
                  <a:gd name="T31" fmla="*/ 639 h 2002"/>
                  <a:gd name="T32" fmla="*/ 175 w 1948"/>
                  <a:gd name="T33" fmla="*/ 656 h 2002"/>
                  <a:gd name="T34" fmla="*/ 628 w 1948"/>
                  <a:gd name="T35" fmla="*/ 621 h 2002"/>
                  <a:gd name="T36" fmla="*/ 625 w 1948"/>
                  <a:gd name="T37" fmla="*/ 592 h 2002"/>
                  <a:gd name="T38" fmla="*/ 622 w 1948"/>
                  <a:gd name="T39" fmla="*/ 565 h 2002"/>
                  <a:gd name="T40" fmla="*/ 617 w 1948"/>
                  <a:gd name="T41" fmla="*/ 538 h 2002"/>
                  <a:gd name="T42" fmla="*/ 611 w 1948"/>
                  <a:gd name="T43" fmla="*/ 512 h 2002"/>
                  <a:gd name="T44" fmla="*/ 604 w 1948"/>
                  <a:gd name="T45" fmla="*/ 484 h 2002"/>
                  <a:gd name="T46" fmla="*/ 597 w 1948"/>
                  <a:gd name="T47" fmla="*/ 459 h 2002"/>
                  <a:gd name="T48" fmla="*/ 588 w 1948"/>
                  <a:gd name="T49" fmla="*/ 433 h 2002"/>
                  <a:gd name="T50" fmla="*/ 577 w 1948"/>
                  <a:gd name="T51" fmla="*/ 407 h 2002"/>
                  <a:gd name="T52" fmla="*/ 567 w 1948"/>
                  <a:gd name="T53" fmla="*/ 382 h 2002"/>
                  <a:gd name="T54" fmla="*/ 555 w 1948"/>
                  <a:gd name="T55" fmla="*/ 357 h 2002"/>
                  <a:gd name="T56" fmla="*/ 543 w 1948"/>
                  <a:gd name="T57" fmla="*/ 334 h 2002"/>
                  <a:gd name="T58" fmla="*/ 528 w 1948"/>
                  <a:gd name="T59" fmla="*/ 310 h 2002"/>
                  <a:gd name="T60" fmla="*/ 513 w 1948"/>
                  <a:gd name="T61" fmla="*/ 287 h 2002"/>
                  <a:gd name="T62" fmla="*/ 498 w 1948"/>
                  <a:gd name="T63" fmla="*/ 265 h 2002"/>
                  <a:gd name="T64" fmla="*/ 482 w 1948"/>
                  <a:gd name="T65" fmla="*/ 242 h 2002"/>
                  <a:gd name="T66" fmla="*/ 464 w 1948"/>
                  <a:gd name="T67" fmla="*/ 222 h 2002"/>
                  <a:gd name="T68" fmla="*/ 445 w 1948"/>
                  <a:gd name="T69" fmla="*/ 201 h 2002"/>
                  <a:gd name="T70" fmla="*/ 427 w 1948"/>
                  <a:gd name="T71" fmla="*/ 181 h 2002"/>
                  <a:gd name="T72" fmla="*/ 407 w 1948"/>
                  <a:gd name="T73" fmla="*/ 162 h 2002"/>
                  <a:gd name="T74" fmla="*/ 386 w 1948"/>
                  <a:gd name="T75" fmla="*/ 143 h 2002"/>
                  <a:gd name="T76" fmla="*/ 365 w 1948"/>
                  <a:gd name="T77" fmla="*/ 127 h 2002"/>
                  <a:gd name="T78" fmla="*/ 344 w 1948"/>
                  <a:gd name="T79" fmla="*/ 110 h 2002"/>
                  <a:gd name="T80" fmla="*/ 322 w 1948"/>
                  <a:gd name="T81" fmla="*/ 95 h 2002"/>
                  <a:gd name="T82" fmla="*/ 298 w 1948"/>
                  <a:gd name="T83" fmla="*/ 80 h 2002"/>
                  <a:gd name="T84" fmla="*/ 275 w 1948"/>
                  <a:gd name="T85" fmla="*/ 67 h 2002"/>
                  <a:gd name="T86" fmla="*/ 251 w 1948"/>
                  <a:gd name="T87" fmla="*/ 54 h 2002"/>
                  <a:gd name="T88" fmla="*/ 227 w 1948"/>
                  <a:gd name="T89" fmla="*/ 42 h 2002"/>
                  <a:gd name="T90" fmla="*/ 202 w 1948"/>
                  <a:gd name="T91" fmla="*/ 32 h 2002"/>
                  <a:gd name="T92" fmla="*/ 176 w 1948"/>
                  <a:gd name="T93" fmla="*/ 23 h 2002"/>
                  <a:gd name="T94" fmla="*/ 151 w 1948"/>
                  <a:gd name="T95" fmla="*/ 14 h 2002"/>
                  <a:gd name="T96" fmla="*/ 125 w 1948"/>
                  <a:gd name="T97" fmla="*/ 6 h 2002"/>
                  <a:gd name="T98" fmla="*/ 98 w 1948"/>
                  <a:gd name="T99" fmla="*/ 0 h 2002"/>
                  <a:gd name="T100" fmla="*/ 0 w 1948"/>
                  <a:gd name="T101" fmla="*/ 451 h 200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48"/>
                  <a:gd name="T154" fmla="*/ 0 h 2002"/>
                  <a:gd name="T155" fmla="*/ 1948 w 1948"/>
                  <a:gd name="T156" fmla="*/ 2002 h 200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48" h="2002">
                    <a:moveTo>
                      <a:pt x="0" y="1376"/>
                    </a:moveTo>
                    <a:lnTo>
                      <a:pt x="55" y="1390"/>
                    </a:lnTo>
                    <a:lnTo>
                      <a:pt x="107" y="1408"/>
                    </a:lnTo>
                    <a:lnTo>
                      <a:pt x="157" y="1431"/>
                    </a:lnTo>
                    <a:lnTo>
                      <a:pt x="206" y="1457"/>
                    </a:lnTo>
                    <a:lnTo>
                      <a:pt x="252" y="1488"/>
                    </a:lnTo>
                    <a:lnTo>
                      <a:pt x="296" y="1521"/>
                    </a:lnTo>
                    <a:lnTo>
                      <a:pt x="336" y="1559"/>
                    </a:lnTo>
                    <a:lnTo>
                      <a:pt x="374" y="1600"/>
                    </a:lnTo>
                    <a:lnTo>
                      <a:pt x="409" y="1643"/>
                    </a:lnTo>
                    <a:lnTo>
                      <a:pt x="440" y="1689"/>
                    </a:lnTo>
                    <a:lnTo>
                      <a:pt x="468" y="1737"/>
                    </a:lnTo>
                    <a:lnTo>
                      <a:pt x="491" y="1787"/>
                    </a:lnTo>
                    <a:lnTo>
                      <a:pt x="511" y="1839"/>
                    </a:lnTo>
                    <a:lnTo>
                      <a:pt x="526" y="1892"/>
                    </a:lnTo>
                    <a:lnTo>
                      <a:pt x="536" y="1947"/>
                    </a:lnTo>
                    <a:lnTo>
                      <a:pt x="543" y="2002"/>
                    </a:lnTo>
                    <a:lnTo>
                      <a:pt x="1948" y="1891"/>
                    </a:lnTo>
                    <a:lnTo>
                      <a:pt x="1940" y="1807"/>
                    </a:lnTo>
                    <a:lnTo>
                      <a:pt x="1929" y="1723"/>
                    </a:lnTo>
                    <a:lnTo>
                      <a:pt x="1913" y="1640"/>
                    </a:lnTo>
                    <a:lnTo>
                      <a:pt x="1895" y="1559"/>
                    </a:lnTo>
                    <a:lnTo>
                      <a:pt x="1874" y="1478"/>
                    </a:lnTo>
                    <a:lnTo>
                      <a:pt x="1850" y="1398"/>
                    </a:lnTo>
                    <a:lnTo>
                      <a:pt x="1822" y="1320"/>
                    </a:lnTo>
                    <a:lnTo>
                      <a:pt x="1792" y="1242"/>
                    </a:lnTo>
                    <a:lnTo>
                      <a:pt x="1758" y="1166"/>
                    </a:lnTo>
                    <a:lnTo>
                      <a:pt x="1720" y="1090"/>
                    </a:lnTo>
                    <a:lnTo>
                      <a:pt x="1681" y="1018"/>
                    </a:lnTo>
                    <a:lnTo>
                      <a:pt x="1638" y="945"/>
                    </a:lnTo>
                    <a:lnTo>
                      <a:pt x="1593" y="875"/>
                    </a:lnTo>
                    <a:lnTo>
                      <a:pt x="1544" y="806"/>
                    </a:lnTo>
                    <a:lnTo>
                      <a:pt x="1493" y="739"/>
                    </a:lnTo>
                    <a:lnTo>
                      <a:pt x="1439" y="675"/>
                    </a:lnTo>
                    <a:lnTo>
                      <a:pt x="1382" y="612"/>
                    </a:lnTo>
                    <a:lnTo>
                      <a:pt x="1323" y="552"/>
                    </a:lnTo>
                    <a:lnTo>
                      <a:pt x="1261" y="494"/>
                    </a:lnTo>
                    <a:lnTo>
                      <a:pt x="1198" y="438"/>
                    </a:lnTo>
                    <a:lnTo>
                      <a:pt x="1132" y="387"/>
                    </a:lnTo>
                    <a:lnTo>
                      <a:pt x="1065" y="336"/>
                    </a:lnTo>
                    <a:lnTo>
                      <a:pt x="997" y="290"/>
                    </a:lnTo>
                    <a:lnTo>
                      <a:pt x="925" y="245"/>
                    </a:lnTo>
                    <a:lnTo>
                      <a:pt x="853" y="205"/>
                    </a:lnTo>
                    <a:lnTo>
                      <a:pt x="778" y="167"/>
                    </a:lnTo>
                    <a:lnTo>
                      <a:pt x="703" y="130"/>
                    </a:lnTo>
                    <a:lnTo>
                      <a:pt x="626" y="98"/>
                    </a:lnTo>
                    <a:lnTo>
                      <a:pt x="547" y="69"/>
                    </a:lnTo>
                    <a:lnTo>
                      <a:pt x="468" y="44"/>
                    </a:lnTo>
                    <a:lnTo>
                      <a:pt x="388" y="20"/>
                    </a:lnTo>
                    <a:lnTo>
                      <a:pt x="305" y="0"/>
                    </a:lnTo>
                    <a:lnTo>
                      <a:pt x="0" y="1376"/>
                    </a:lnTo>
                    <a:close/>
                  </a:path>
                </a:pathLst>
              </a:custGeom>
              <a:solidFill>
                <a:srgbClr val="0065A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80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0" name="Freeform 23"/>
              <p:cNvSpPr>
                <a:spLocks/>
              </p:cNvSpPr>
              <p:nvPr/>
            </p:nvSpPr>
            <p:spPr bwMode="gray">
              <a:xfrm>
                <a:off x="4989" y="1468"/>
                <a:ext cx="1232" cy="1864"/>
              </a:xfrm>
              <a:custGeom>
                <a:avLst/>
                <a:gdLst>
                  <a:gd name="T0" fmla="*/ 51 w 1636"/>
                  <a:gd name="T1" fmla="*/ 200 h 2460"/>
                  <a:gd name="T2" fmla="*/ 58 w 1636"/>
                  <a:gd name="T3" fmla="*/ 217 h 2460"/>
                  <a:gd name="T4" fmla="*/ 63 w 1636"/>
                  <a:gd name="T5" fmla="*/ 234 h 2460"/>
                  <a:gd name="T6" fmla="*/ 68 w 1636"/>
                  <a:gd name="T7" fmla="*/ 252 h 2460"/>
                  <a:gd name="T8" fmla="*/ 71 w 1636"/>
                  <a:gd name="T9" fmla="*/ 271 h 2460"/>
                  <a:gd name="T10" fmla="*/ 72 w 1636"/>
                  <a:gd name="T11" fmla="*/ 288 h 2460"/>
                  <a:gd name="T12" fmla="*/ 72 w 1636"/>
                  <a:gd name="T13" fmla="*/ 306 h 2460"/>
                  <a:gd name="T14" fmla="*/ 71 w 1636"/>
                  <a:gd name="T15" fmla="*/ 324 h 2460"/>
                  <a:gd name="T16" fmla="*/ 68 w 1636"/>
                  <a:gd name="T17" fmla="*/ 342 h 2460"/>
                  <a:gd name="T18" fmla="*/ 65 w 1636"/>
                  <a:gd name="T19" fmla="*/ 361 h 2460"/>
                  <a:gd name="T20" fmla="*/ 59 w 1636"/>
                  <a:gd name="T21" fmla="*/ 378 h 2460"/>
                  <a:gd name="T22" fmla="*/ 52 w 1636"/>
                  <a:gd name="T23" fmla="*/ 395 h 2460"/>
                  <a:gd name="T24" fmla="*/ 44 w 1636"/>
                  <a:gd name="T25" fmla="*/ 411 h 2460"/>
                  <a:gd name="T26" fmla="*/ 35 w 1636"/>
                  <a:gd name="T27" fmla="*/ 427 h 2460"/>
                  <a:gd name="T28" fmla="*/ 24 w 1636"/>
                  <a:gd name="T29" fmla="*/ 442 h 2460"/>
                  <a:gd name="T30" fmla="*/ 13 w 1636"/>
                  <a:gd name="T31" fmla="*/ 455 h 2460"/>
                  <a:gd name="T32" fmla="*/ 0 w 1636"/>
                  <a:gd name="T33" fmla="*/ 468 h 2460"/>
                  <a:gd name="T34" fmla="*/ 306 w 1636"/>
                  <a:gd name="T35" fmla="*/ 811 h 2460"/>
                  <a:gd name="T36" fmla="*/ 326 w 1636"/>
                  <a:gd name="T37" fmla="*/ 792 h 2460"/>
                  <a:gd name="T38" fmla="*/ 345 w 1636"/>
                  <a:gd name="T39" fmla="*/ 771 h 2460"/>
                  <a:gd name="T40" fmla="*/ 362 w 1636"/>
                  <a:gd name="T41" fmla="*/ 751 h 2460"/>
                  <a:gd name="T42" fmla="*/ 380 w 1636"/>
                  <a:gd name="T43" fmla="*/ 730 h 2460"/>
                  <a:gd name="T44" fmla="*/ 396 w 1636"/>
                  <a:gd name="T45" fmla="*/ 708 h 2460"/>
                  <a:gd name="T46" fmla="*/ 412 w 1636"/>
                  <a:gd name="T47" fmla="*/ 685 h 2460"/>
                  <a:gd name="T48" fmla="*/ 426 w 1636"/>
                  <a:gd name="T49" fmla="*/ 662 h 2460"/>
                  <a:gd name="T50" fmla="*/ 440 w 1636"/>
                  <a:gd name="T51" fmla="*/ 639 h 2460"/>
                  <a:gd name="T52" fmla="*/ 453 w 1636"/>
                  <a:gd name="T53" fmla="*/ 615 h 2460"/>
                  <a:gd name="T54" fmla="*/ 465 w 1636"/>
                  <a:gd name="T55" fmla="*/ 589 h 2460"/>
                  <a:gd name="T56" fmla="*/ 474 w 1636"/>
                  <a:gd name="T57" fmla="*/ 564 h 2460"/>
                  <a:gd name="T58" fmla="*/ 485 w 1636"/>
                  <a:gd name="T59" fmla="*/ 538 h 2460"/>
                  <a:gd name="T60" fmla="*/ 493 w 1636"/>
                  <a:gd name="T61" fmla="*/ 512 h 2460"/>
                  <a:gd name="T62" fmla="*/ 501 w 1636"/>
                  <a:gd name="T63" fmla="*/ 485 h 2460"/>
                  <a:gd name="T64" fmla="*/ 508 w 1636"/>
                  <a:gd name="T65" fmla="*/ 458 h 2460"/>
                  <a:gd name="T66" fmla="*/ 514 w 1636"/>
                  <a:gd name="T67" fmla="*/ 432 h 2460"/>
                  <a:gd name="T68" fmla="*/ 518 w 1636"/>
                  <a:gd name="T69" fmla="*/ 404 h 2460"/>
                  <a:gd name="T70" fmla="*/ 521 w 1636"/>
                  <a:gd name="T71" fmla="*/ 376 h 2460"/>
                  <a:gd name="T72" fmla="*/ 525 w 1636"/>
                  <a:gd name="T73" fmla="*/ 349 h 2460"/>
                  <a:gd name="T74" fmla="*/ 526 w 1636"/>
                  <a:gd name="T75" fmla="*/ 321 h 2460"/>
                  <a:gd name="T76" fmla="*/ 526 w 1636"/>
                  <a:gd name="T77" fmla="*/ 294 h 2460"/>
                  <a:gd name="T78" fmla="*/ 525 w 1636"/>
                  <a:gd name="T79" fmla="*/ 267 h 2460"/>
                  <a:gd name="T80" fmla="*/ 523 w 1636"/>
                  <a:gd name="T81" fmla="*/ 239 h 2460"/>
                  <a:gd name="T82" fmla="*/ 520 w 1636"/>
                  <a:gd name="T83" fmla="*/ 211 h 2460"/>
                  <a:gd name="T84" fmla="*/ 517 w 1636"/>
                  <a:gd name="T85" fmla="*/ 184 h 2460"/>
                  <a:gd name="T86" fmla="*/ 511 w 1636"/>
                  <a:gd name="T87" fmla="*/ 158 h 2460"/>
                  <a:gd name="T88" fmla="*/ 506 w 1636"/>
                  <a:gd name="T89" fmla="*/ 130 h 2460"/>
                  <a:gd name="T90" fmla="*/ 499 w 1636"/>
                  <a:gd name="T91" fmla="*/ 103 h 2460"/>
                  <a:gd name="T92" fmla="*/ 490 w 1636"/>
                  <a:gd name="T93" fmla="*/ 77 h 2460"/>
                  <a:gd name="T94" fmla="*/ 481 w 1636"/>
                  <a:gd name="T95" fmla="*/ 51 h 2460"/>
                  <a:gd name="T96" fmla="*/ 471 w 1636"/>
                  <a:gd name="T97" fmla="*/ 25 h 2460"/>
                  <a:gd name="T98" fmla="*/ 460 w 1636"/>
                  <a:gd name="T99" fmla="*/ 0 h 2460"/>
                  <a:gd name="T100" fmla="*/ 51 w 1636"/>
                  <a:gd name="T101" fmla="*/ 200 h 24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636"/>
                  <a:gd name="T154" fmla="*/ 0 h 2460"/>
                  <a:gd name="T155" fmla="*/ 1636 w 1636"/>
                  <a:gd name="T156" fmla="*/ 2460 h 24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636" h="2460">
                    <a:moveTo>
                      <a:pt x="158" y="607"/>
                    </a:moveTo>
                    <a:lnTo>
                      <a:pt x="181" y="659"/>
                    </a:lnTo>
                    <a:lnTo>
                      <a:pt x="197" y="711"/>
                    </a:lnTo>
                    <a:lnTo>
                      <a:pt x="211" y="764"/>
                    </a:lnTo>
                    <a:lnTo>
                      <a:pt x="221" y="819"/>
                    </a:lnTo>
                    <a:lnTo>
                      <a:pt x="225" y="873"/>
                    </a:lnTo>
                    <a:lnTo>
                      <a:pt x="225" y="929"/>
                    </a:lnTo>
                    <a:lnTo>
                      <a:pt x="221" y="985"/>
                    </a:lnTo>
                    <a:lnTo>
                      <a:pt x="213" y="1040"/>
                    </a:lnTo>
                    <a:lnTo>
                      <a:pt x="200" y="1094"/>
                    </a:lnTo>
                    <a:lnTo>
                      <a:pt x="183" y="1146"/>
                    </a:lnTo>
                    <a:lnTo>
                      <a:pt x="162" y="1198"/>
                    </a:lnTo>
                    <a:lnTo>
                      <a:pt x="137" y="1247"/>
                    </a:lnTo>
                    <a:lnTo>
                      <a:pt x="109" y="1295"/>
                    </a:lnTo>
                    <a:lnTo>
                      <a:pt x="76" y="1339"/>
                    </a:lnTo>
                    <a:lnTo>
                      <a:pt x="39" y="1381"/>
                    </a:lnTo>
                    <a:lnTo>
                      <a:pt x="0" y="1421"/>
                    </a:lnTo>
                    <a:lnTo>
                      <a:pt x="953" y="2460"/>
                    </a:lnTo>
                    <a:lnTo>
                      <a:pt x="1015" y="2402"/>
                    </a:lnTo>
                    <a:lnTo>
                      <a:pt x="1072" y="2341"/>
                    </a:lnTo>
                    <a:lnTo>
                      <a:pt x="1128" y="2278"/>
                    </a:lnTo>
                    <a:lnTo>
                      <a:pt x="1181" y="2214"/>
                    </a:lnTo>
                    <a:lnTo>
                      <a:pt x="1232" y="2147"/>
                    </a:lnTo>
                    <a:lnTo>
                      <a:pt x="1281" y="2078"/>
                    </a:lnTo>
                    <a:lnTo>
                      <a:pt x="1325" y="2008"/>
                    </a:lnTo>
                    <a:lnTo>
                      <a:pt x="1367" y="1937"/>
                    </a:lnTo>
                    <a:lnTo>
                      <a:pt x="1407" y="1863"/>
                    </a:lnTo>
                    <a:lnTo>
                      <a:pt x="1443" y="1787"/>
                    </a:lnTo>
                    <a:lnTo>
                      <a:pt x="1477" y="1710"/>
                    </a:lnTo>
                    <a:lnTo>
                      <a:pt x="1507" y="1633"/>
                    </a:lnTo>
                    <a:lnTo>
                      <a:pt x="1534" y="1553"/>
                    </a:lnTo>
                    <a:lnTo>
                      <a:pt x="1558" y="1472"/>
                    </a:lnTo>
                    <a:lnTo>
                      <a:pt x="1579" y="1391"/>
                    </a:lnTo>
                    <a:lnTo>
                      <a:pt x="1597" y="1309"/>
                    </a:lnTo>
                    <a:lnTo>
                      <a:pt x="1611" y="1226"/>
                    </a:lnTo>
                    <a:lnTo>
                      <a:pt x="1622" y="1142"/>
                    </a:lnTo>
                    <a:lnTo>
                      <a:pt x="1631" y="1058"/>
                    </a:lnTo>
                    <a:lnTo>
                      <a:pt x="1635" y="975"/>
                    </a:lnTo>
                    <a:lnTo>
                      <a:pt x="1636" y="892"/>
                    </a:lnTo>
                    <a:lnTo>
                      <a:pt x="1633" y="808"/>
                    </a:lnTo>
                    <a:lnTo>
                      <a:pt x="1628" y="724"/>
                    </a:lnTo>
                    <a:lnTo>
                      <a:pt x="1619" y="641"/>
                    </a:lnTo>
                    <a:lnTo>
                      <a:pt x="1607" y="558"/>
                    </a:lnTo>
                    <a:lnTo>
                      <a:pt x="1591" y="476"/>
                    </a:lnTo>
                    <a:lnTo>
                      <a:pt x="1573" y="395"/>
                    </a:lnTo>
                    <a:lnTo>
                      <a:pt x="1551" y="314"/>
                    </a:lnTo>
                    <a:lnTo>
                      <a:pt x="1526" y="234"/>
                    </a:lnTo>
                    <a:lnTo>
                      <a:pt x="1498" y="155"/>
                    </a:lnTo>
                    <a:lnTo>
                      <a:pt x="1465" y="77"/>
                    </a:lnTo>
                    <a:lnTo>
                      <a:pt x="1430" y="0"/>
                    </a:lnTo>
                    <a:lnTo>
                      <a:pt x="158" y="607"/>
                    </a:lnTo>
                    <a:close/>
                  </a:path>
                </a:pathLst>
              </a:custGeom>
              <a:solidFill>
                <a:srgbClr val="0065A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80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1" name="Freeform 24"/>
              <p:cNvSpPr>
                <a:spLocks/>
              </p:cNvSpPr>
              <p:nvPr/>
            </p:nvSpPr>
            <p:spPr bwMode="gray">
              <a:xfrm>
                <a:off x="4403" y="2398"/>
                <a:ext cx="1666" cy="1368"/>
              </a:xfrm>
              <a:custGeom>
                <a:avLst/>
                <a:gdLst>
                  <a:gd name="T0" fmla="*/ 302 w 2213"/>
                  <a:gd name="T1" fmla="*/ 0 h 1807"/>
                  <a:gd name="T2" fmla="*/ 293 w 2213"/>
                  <a:gd name="T3" fmla="*/ 16 h 1807"/>
                  <a:gd name="T4" fmla="*/ 284 w 2213"/>
                  <a:gd name="T5" fmla="*/ 32 h 1807"/>
                  <a:gd name="T6" fmla="*/ 274 w 2213"/>
                  <a:gd name="T7" fmla="*/ 46 h 1807"/>
                  <a:gd name="T8" fmla="*/ 262 w 2213"/>
                  <a:gd name="T9" fmla="*/ 60 h 1807"/>
                  <a:gd name="T10" fmla="*/ 248 w 2213"/>
                  <a:gd name="T11" fmla="*/ 72 h 1807"/>
                  <a:gd name="T12" fmla="*/ 235 w 2213"/>
                  <a:gd name="T13" fmla="*/ 84 h 1807"/>
                  <a:gd name="T14" fmla="*/ 220 w 2213"/>
                  <a:gd name="T15" fmla="*/ 94 h 1807"/>
                  <a:gd name="T16" fmla="*/ 205 w 2213"/>
                  <a:gd name="T17" fmla="*/ 103 h 1807"/>
                  <a:gd name="T18" fmla="*/ 189 w 2213"/>
                  <a:gd name="T19" fmla="*/ 112 h 1807"/>
                  <a:gd name="T20" fmla="*/ 172 w 2213"/>
                  <a:gd name="T21" fmla="*/ 119 h 1807"/>
                  <a:gd name="T22" fmla="*/ 155 w 2213"/>
                  <a:gd name="T23" fmla="*/ 123 h 1807"/>
                  <a:gd name="T24" fmla="*/ 139 w 2213"/>
                  <a:gd name="T25" fmla="*/ 126 h 1807"/>
                  <a:gd name="T26" fmla="*/ 120 w 2213"/>
                  <a:gd name="T27" fmla="*/ 129 h 1807"/>
                  <a:gd name="T28" fmla="*/ 102 w 2213"/>
                  <a:gd name="T29" fmla="*/ 131 h 1807"/>
                  <a:gd name="T30" fmla="*/ 85 w 2213"/>
                  <a:gd name="T31" fmla="*/ 129 h 1807"/>
                  <a:gd name="T32" fmla="*/ 67 w 2213"/>
                  <a:gd name="T33" fmla="*/ 128 h 1807"/>
                  <a:gd name="T34" fmla="*/ 0 w 2213"/>
                  <a:gd name="T35" fmla="*/ 586 h 1807"/>
                  <a:gd name="T36" fmla="*/ 26 w 2213"/>
                  <a:gd name="T37" fmla="*/ 591 h 1807"/>
                  <a:gd name="T38" fmla="*/ 54 w 2213"/>
                  <a:gd name="T39" fmla="*/ 592 h 1807"/>
                  <a:gd name="T40" fmla="*/ 81 w 2213"/>
                  <a:gd name="T41" fmla="*/ 594 h 1807"/>
                  <a:gd name="T42" fmla="*/ 107 w 2213"/>
                  <a:gd name="T43" fmla="*/ 594 h 1807"/>
                  <a:gd name="T44" fmla="*/ 134 w 2213"/>
                  <a:gd name="T45" fmla="*/ 593 h 1807"/>
                  <a:gd name="T46" fmla="*/ 162 w 2213"/>
                  <a:gd name="T47" fmla="*/ 591 h 1807"/>
                  <a:gd name="T48" fmla="*/ 187 w 2213"/>
                  <a:gd name="T49" fmla="*/ 587 h 1807"/>
                  <a:gd name="T50" fmla="*/ 215 w 2213"/>
                  <a:gd name="T51" fmla="*/ 584 h 1807"/>
                  <a:gd name="T52" fmla="*/ 241 w 2213"/>
                  <a:gd name="T53" fmla="*/ 578 h 1807"/>
                  <a:gd name="T54" fmla="*/ 267 w 2213"/>
                  <a:gd name="T55" fmla="*/ 572 h 1807"/>
                  <a:gd name="T56" fmla="*/ 292 w 2213"/>
                  <a:gd name="T57" fmla="*/ 565 h 1807"/>
                  <a:gd name="T58" fmla="*/ 318 w 2213"/>
                  <a:gd name="T59" fmla="*/ 556 h 1807"/>
                  <a:gd name="T60" fmla="*/ 344 w 2213"/>
                  <a:gd name="T61" fmla="*/ 547 h 1807"/>
                  <a:gd name="T62" fmla="*/ 368 w 2213"/>
                  <a:gd name="T63" fmla="*/ 537 h 1807"/>
                  <a:gd name="T64" fmla="*/ 393 w 2213"/>
                  <a:gd name="T65" fmla="*/ 525 h 1807"/>
                  <a:gd name="T66" fmla="*/ 418 w 2213"/>
                  <a:gd name="T67" fmla="*/ 513 h 1807"/>
                  <a:gd name="T68" fmla="*/ 441 w 2213"/>
                  <a:gd name="T69" fmla="*/ 499 h 1807"/>
                  <a:gd name="T70" fmla="*/ 464 w 2213"/>
                  <a:gd name="T71" fmla="*/ 485 h 1807"/>
                  <a:gd name="T72" fmla="*/ 487 w 2213"/>
                  <a:gd name="T73" fmla="*/ 469 h 1807"/>
                  <a:gd name="T74" fmla="*/ 508 w 2213"/>
                  <a:gd name="T75" fmla="*/ 453 h 1807"/>
                  <a:gd name="T76" fmla="*/ 529 w 2213"/>
                  <a:gd name="T77" fmla="*/ 436 h 1807"/>
                  <a:gd name="T78" fmla="*/ 550 w 2213"/>
                  <a:gd name="T79" fmla="*/ 418 h 1807"/>
                  <a:gd name="T80" fmla="*/ 570 w 2213"/>
                  <a:gd name="T81" fmla="*/ 400 h 1807"/>
                  <a:gd name="T82" fmla="*/ 588 w 2213"/>
                  <a:gd name="T83" fmla="*/ 381 h 1807"/>
                  <a:gd name="T84" fmla="*/ 607 w 2213"/>
                  <a:gd name="T85" fmla="*/ 360 h 1807"/>
                  <a:gd name="T86" fmla="*/ 624 w 2213"/>
                  <a:gd name="T87" fmla="*/ 338 h 1807"/>
                  <a:gd name="T88" fmla="*/ 641 w 2213"/>
                  <a:gd name="T89" fmla="*/ 317 h 1807"/>
                  <a:gd name="T90" fmla="*/ 656 w 2213"/>
                  <a:gd name="T91" fmla="*/ 296 h 1807"/>
                  <a:gd name="T92" fmla="*/ 672 w 2213"/>
                  <a:gd name="T93" fmla="*/ 273 h 1807"/>
                  <a:gd name="T94" fmla="*/ 686 w 2213"/>
                  <a:gd name="T95" fmla="*/ 249 h 1807"/>
                  <a:gd name="T96" fmla="*/ 698 w 2213"/>
                  <a:gd name="T97" fmla="*/ 224 h 1807"/>
                  <a:gd name="T98" fmla="*/ 711 w 2213"/>
                  <a:gd name="T99" fmla="*/ 199 h 1807"/>
                  <a:gd name="T100" fmla="*/ 302 w 2213"/>
                  <a:gd name="T101" fmla="*/ 0 h 180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213"/>
                  <a:gd name="T154" fmla="*/ 0 h 1807"/>
                  <a:gd name="T155" fmla="*/ 2213 w 2213"/>
                  <a:gd name="T156" fmla="*/ 1807 h 180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213" h="1807">
                    <a:moveTo>
                      <a:pt x="939" y="0"/>
                    </a:moveTo>
                    <a:lnTo>
                      <a:pt x="912" y="49"/>
                    </a:lnTo>
                    <a:lnTo>
                      <a:pt x="883" y="97"/>
                    </a:lnTo>
                    <a:lnTo>
                      <a:pt x="851" y="140"/>
                    </a:lnTo>
                    <a:lnTo>
                      <a:pt x="815" y="182"/>
                    </a:lnTo>
                    <a:lnTo>
                      <a:pt x="774" y="220"/>
                    </a:lnTo>
                    <a:lnTo>
                      <a:pt x="732" y="255"/>
                    </a:lnTo>
                    <a:lnTo>
                      <a:pt x="686" y="287"/>
                    </a:lnTo>
                    <a:lnTo>
                      <a:pt x="638" y="315"/>
                    </a:lnTo>
                    <a:lnTo>
                      <a:pt x="588" y="339"/>
                    </a:lnTo>
                    <a:lnTo>
                      <a:pt x="536" y="360"/>
                    </a:lnTo>
                    <a:lnTo>
                      <a:pt x="483" y="375"/>
                    </a:lnTo>
                    <a:lnTo>
                      <a:pt x="430" y="386"/>
                    </a:lnTo>
                    <a:lnTo>
                      <a:pt x="375" y="393"/>
                    </a:lnTo>
                    <a:lnTo>
                      <a:pt x="319" y="398"/>
                    </a:lnTo>
                    <a:lnTo>
                      <a:pt x="265" y="395"/>
                    </a:lnTo>
                    <a:lnTo>
                      <a:pt x="209" y="389"/>
                    </a:lnTo>
                    <a:lnTo>
                      <a:pt x="0" y="1785"/>
                    </a:lnTo>
                    <a:lnTo>
                      <a:pt x="84" y="1796"/>
                    </a:lnTo>
                    <a:lnTo>
                      <a:pt x="168" y="1803"/>
                    </a:lnTo>
                    <a:lnTo>
                      <a:pt x="251" y="1807"/>
                    </a:lnTo>
                    <a:lnTo>
                      <a:pt x="334" y="1807"/>
                    </a:lnTo>
                    <a:lnTo>
                      <a:pt x="418" y="1804"/>
                    </a:lnTo>
                    <a:lnTo>
                      <a:pt x="502" y="1799"/>
                    </a:lnTo>
                    <a:lnTo>
                      <a:pt x="585" y="1789"/>
                    </a:lnTo>
                    <a:lnTo>
                      <a:pt x="668" y="1776"/>
                    </a:lnTo>
                    <a:lnTo>
                      <a:pt x="750" y="1761"/>
                    </a:lnTo>
                    <a:lnTo>
                      <a:pt x="831" y="1741"/>
                    </a:lnTo>
                    <a:lnTo>
                      <a:pt x="911" y="1720"/>
                    </a:lnTo>
                    <a:lnTo>
                      <a:pt x="991" y="1694"/>
                    </a:lnTo>
                    <a:lnTo>
                      <a:pt x="1071" y="1666"/>
                    </a:lnTo>
                    <a:lnTo>
                      <a:pt x="1148" y="1633"/>
                    </a:lnTo>
                    <a:lnTo>
                      <a:pt x="1225" y="1598"/>
                    </a:lnTo>
                    <a:lnTo>
                      <a:pt x="1300" y="1561"/>
                    </a:lnTo>
                    <a:lnTo>
                      <a:pt x="1374" y="1520"/>
                    </a:lnTo>
                    <a:lnTo>
                      <a:pt x="1446" y="1475"/>
                    </a:lnTo>
                    <a:lnTo>
                      <a:pt x="1516" y="1429"/>
                    </a:lnTo>
                    <a:lnTo>
                      <a:pt x="1583" y="1379"/>
                    </a:lnTo>
                    <a:lnTo>
                      <a:pt x="1649" y="1327"/>
                    </a:lnTo>
                    <a:lnTo>
                      <a:pt x="1712" y="1272"/>
                    </a:lnTo>
                    <a:lnTo>
                      <a:pt x="1773" y="1216"/>
                    </a:lnTo>
                    <a:lnTo>
                      <a:pt x="1832" y="1158"/>
                    </a:lnTo>
                    <a:lnTo>
                      <a:pt x="1889" y="1096"/>
                    </a:lnTo>
                    <a:lnTo>
                      <a:pt x="1944" y="1032"/>
                    </a:lnTo>
                    <a:lnTo>
                      <a:pt x="1994" y="966"/>
                    </a:lnTo>
                    <a:lnTo>
                      <a:pt x="2043" y="899"/>
                    </a:lnTo>
                    <a:lnTo>
                      <a:pt x="2091" y="829"/>
                    </a:lnTo>
                    <a:lnTo>
                      <a:pt x="2134" y="757"/>
                    </a:lnTo>
                    <a:lnTo>
                      <a:pt x="2175" y="683"/>
                    </a:lnTo>
                    <a:lnTo>
                      <a:pt x="2213" y="608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65A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80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2" name="Freeform 25"/>
              <p:cNvSpPr>
                <a:spLocks/>
              </p:cNvSpPr>
              <p:nvPr/>
            </p:nvSpPr>
            <p:spPr bwMode="gray">
              <a:xfrm>
                <a:off x="3306" y="2435"/>
                <a:ext cx="1762" cy="1349"/>
              </a:xfrm>
              <a:custGeom>
                <a:avLst/>
                <a:gdLst>
                  <a:gd name="T0" fmla="*/ 633 w 2338"/>
                  <a:gd name="T1" fmla="*/ 98 h 1733"/>
                  <a:gd name="T2" fmla="*/ 615 w 2338"/>
                  <a:gd name="T3" fmla="*/ 101 h 1733"/>
                  <a:gd name="T4" fmla="*/ 598 w 2338"/>
                  <a:gd name="T5" fmla="*/ 104 h 1733"/>
                  <a:gd name="T6" fmla="*/ 580 w 2338"/>
                  <a:gd name="T7" fmla="*/ 105 h 1733"/>
                  <a:gd name="T8" fmla="*/ 562 w 2338"/>
                  <a:gd name="T9" fmla="*/ 105 h 1733"/>
                  <a:gd name="T10" fmla="*/ 544 w 2338"/>
                  <a:gd name="T11" fmla="*/ 104 h 1733"/>
                  <a:gd name="T12" fmla="*/ 527 w 2338"/>
                  <a:gd name="T13" fmla="*/ 101 h 1733"/>
                  <a:gd name="T14" fmla="*/ 510 w 2338"/>
                  <a:gd name="T15" fmla="*/ 96 h 1733"/>
                  <a:gd name="T16" fmla="*/ 492 w 2338"/>
                  <a:gd name="T17" fmla="*/ 90 h 1733"/>
                  <a:gd name="T18" fmla="*/ 476 w 2338"/>
                  <a:gd name="T19" fmla="*/ 82 h 1733"/>
                  <a:gd name="T20" fmla="*/ 460 w 2338"/>
                  <a:gd name="T21" fmla="*/ 74 h 1733"/>
                  <a:gd name="T22" fmla="*/ 445 w 2338"/>
                  <a:gd name="T23" fmla="*/ 64 h 1733"/>
                  <a:gd name="T24" fmla="*/ 430 w 2338"/>
                  <a:gd name="T25" fmla="*/ 54 h 1733"/>
                  <a:gd name="T26" fmla="*/ 418 w 2338"/>
                  <a:gd name="T27" fmla="*/ 42 h 1733"/>
                  <a:gd name="T28" fmla="*/ 405 w 2338"/>
                  <a:gd name="T29" fmla="*/ 29 h 1733"/>
                  <a:gd name="T30" fmla="*/ 393 w 2338"/>
                  <a:gd name="T31" fmla="*/ 15 h 1733"/>
                  <a:gd name="T32" fmla="*/ 384 w 2338"/>
                  <a:gd name="T33" fmla="*/ 0 h 1733"/>
                  <a:gd name="T34" fmla="*/ 0 w 2338"/>
                  <a:gd name="T35" fmla="*/ 248 h 1733"/>
                  <a:gd name="T36" fmla="*/ 15 w 2338"/>
                  <a:gd name="T37" fmla="*/ 271 h 1733"/>
                  <a:gd name="T38" fmla="*/ 31 w 2338"/>
                  <a:gd name="T39" fmla="*/ 293 h 1733"/>
                  <a:gd name="T40" fmla="*/ 47 w 2338"/>
                  <a:gd name="T41" fmla="*/ 314 h 1733"/>
                  <a:gd name="T42" fmla="*/ 66 w 2338"/>
                  <a:gd name="T43" fmla="*/ 336 h 1733"/>
                  <a:gd name="T44" fmla="*/ 83 w 2338"/>
                  <a:gd name="T45" fmla="*/ 355 h 1733"/>
                  <a:gd name="T46" fmla="*/ 102 w 2338"/>
                  <a:gd name="T47" fmla="*/ 375 h 1733"/>
                  <a:gd name="T48" fmla="*/ 123 w 2338"/>
                  <a:gd name="T49" fmla="*/ 393 h 1733"/>
                  <a:gd name="T50" fmla="*/ 143 w 2338"/>
                  <a:gd name="T51" fmla="*/ 411 h 1733"/>
                  <a:gd name="T52" fmla="*/ 164 w 2338"/>
                  <a:gd name="T53" fmla="*/ 427 h 1733"/>
                  <a:gd name="T54" fmla="*/ 185 w 2338"/>
                  <a:gd name="T55" fmla="*/ 444 h 1733"/>
                  <a:gd name="T56" fmla="*/ 209 w 2338"/>
                  <a:gd name="T57" fmla="*/ 459 h 1733"/>
                  <a:gd name="T58" fmla="*/ 231 w 2338"/>
                  <a:gd name="T59" fmla="*/ 473 h 1733"/>
                  <a:gd name="T60" fmla="*/ 255 w 2338"/>
                  <a:gd name="T61" fmla="*/ 486 h 1733"/>
                  <a:gd name="T62" fmla="*/ 280 w 2338"/>
                  <a:gd name="T63" fmla="*/ 498 h 1733"/>
                  <a:gd name="T64" fmla="*/ 304 w 2338"/>
                  <a:gd name="T65" fmla="*/ 509 h 1733"/>
                  <a:gd name="T66" fmla="*/ 329 w 2338"/>
                  <a:gd name="T67" fmla="*/ 520 h 1733"/>
                  <a:gd name="T68" fmla="*/ 356 w 2338"/>
                  <a:gd name="T69" fmla="*/ 530 h 1733"/>
                  <a:gd name="T70" fmla="*/ 381 w 2338"/>
                  <a:gd name="T71" fmla="*/ 537 h 1733"/>
                  <a:gd name="T72" fmla="*/ 407 w 2338"/>
                  <a:gd name="T73" fmla="*/ 545 h 1733"/>
                  <a:gd name="T74" fmla="*/ 433 w 2338"/>
                  <a:gd name="T75" fmla="*/ 551 h 1733"/>
                  <a:gd name="T76" fmla="*/ 460 w 2338"/>
                  <a:gd name="T77" fmla="*/ 556 h 1733"/>
                  <a:gd name="T78" fmla="*/ 486 w 2338"/>
                  <a:gd name="T79" fmla="*/ 560 h 1733"/>
                  <a:gd name="T80" fmla="*/ 513 w 2338"/>
                  <a:gd name="T81" fmla="*/ 563 h 1733"/>
                  <a:gd name="T82" fmla="*/ 540 w 2338"/>
                  <a:gd name="T83" fmla="*/ 565 h 1733"/>
                  <a:gd name="T84" fmla="*/ 567 w 2338"/>
                  <a:gd name="T85" fmla="*/ 565 h 1733"/>
                  <a:gd name="T86" fmla="*/ 594 w 2338"/>
                  <a:gd name="T87" fmla="*/ 565 h 1733"/>
                  <a:gd name="T88" fmla="*/ 621 w 2338"/>
                  <a:gd name="T89" fmla="*/ 565 h 1733"/>
                  <a:gd name="T90" fmla="*/ 648 w 2338"/>
                  <a:gd name="T91" fmla="*/ 562 h 1733"/>
                  <a:gd name="T92" fmla="*/ 675 w 2338"/>
                  <a:gd name="T93" fmla="*/ 559 h 1733"/>
                  <a:gd name="T94" fmla="*/ 701 w 2338"/>
                  <a:gd name="T95" fmla="*/ 553 h 1733"/>
                  <a:gd name="T96" fmla="*/ 728 w 2338"/>
                  <a:gd name="T97" fmla="*/ 547 h 1733"/>
                  <a:gd name="T98" fmla="*/ 754 w 2338"/>
                  <a:gd name="T99" fmla="*/ 540 h 1733"/>
                  <a:gd name="T100" fmla="*/ 633 w 2338"/>
                  <a:gd name="T101" fmla="*/ 98 h 173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338"/>
                  <a:gd name="T154" fmla="*/ 0 h 1733"/>
                  <a:gd name="T155" fmla="*/ 2338 w 2338"/>
                  <a:gd name="T156" fmla="*/ 1733 h 173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338" h="1733">
                    <a:moveTo>
                      <a:pt x="1962" y="297"/>
                    </a:moveTo>
                    <a:lnTo>
                      <a:pt x="1907" y="309"/>
                    </a:lnTo>
                    <a:lnTo>
                      <a:pt x="1852" y="318"/>
                    </a:lnTo>
                    <a:lnTo>
                      <a:pt x="1796" y="322"/>
                    </a:lnTo>
                    <a:lnTo>
                      <a:pt x="1742" y="322"/>
                    </a:lnTo>
                    <a:lnTo>
                      <a:pt x="1687" y="318"/>
                    </a:lnTo>
                    <a:lnTo>
                      <a:pt x="1633" y="308"/>
                    </a:lnTo>
                    <a:lnTo>
                      <a:pt x="1580" y="294"/>
                    </a:lnTo>
                    <a:lnTo>
                      <a:pt x="1526" y="276"/>
                    </a:lnTo>
                    <a:lnTo>
                      <a:pt x="1475" y="253"/>
                    </a:lnTo>
                    <a:lnTo>
                      <a:pt x="1426" y="228"/>
                    </a:lnTo>
                    <a:lnTo>
                      <a:pt x="1379" y="199"/>
                    </a:lnTo>
                    <a:lnTo>
                      <a:pt x="1335" y="165"/>
                    </a:lnTo>
                    <a:lnTo>
                      <a:pt x="1294" y="129"/>
                    </a:lnTo>
                    <a:lnTo>
                      <a:pt x="1255" y="88"/>
                    </a:lnTo>
                    <a:lnTo>
                      <a:pt x="1220" y="46"/>
                    </a:lnTo>
                    <a:lnTo>
                      <a:pt x="1188" y="0"/>
                    </a:lnTo>
                    <a:lnTo>
                      <a:pt x="0" y="759"/>
                    </a:lnTo>
                    <a:lnTo>
                      <a:pt x="46" y="829"/>
                    </a:lnTo>
                    <a:lnTo>
                      <a:pt x="96" y="897"/>
                    </a:lnTo>
                    <a:lnTo>
                      <a:pt x="148" y="963"/>
                    </a:lnTo>
                    <a:lnTo>
                      <a:pt x="202" y="1027"/>
                    </a:lnTo>
                    <a:lnTo>
                      <a:pt x="258" y="1089"/>
                    </a:lnTo>
                    <a:lnTo>
                      <a:pt x="319" y="1148"/>
                    </a:lnTo>
                    <a:lnTo>
                      <a:pt x="380" y="1204"/>
                    </a:lnTo>
                    <a:lnTo>
                      <a:pt x="443" y="1258"/>
                    </a:lnTo>
                    <a:lnTo>
                      <a:pt x="509" y="1310"/>
                    </a:lnTo>
                    <a:lnTo>
                      <a:pt x="576" y="1359"/>
                    </a:lnTo>
                    <a:lnTo>
                      <a:pt x="646" y="1405"/>
                    </a:lnTo>
                    <a:lnTo>
                      <a:pt x="717" y="1449"/>
                    </a:lnTo>
                    <a:lnTo>
                      <a:pt x="792" y="1489"/>
                    </a:lnTo>
                    <a:lnTo>
                      <a:pt x="866" y="1527"/>
                    </a:lnTo>
                    <a:lnTo>
                      <a:pt x="943" y="1561"/>
                    </a:lnTo>
                    <a:lnTo>
                      <a:pt x="1021" y="1593"/>
                    </a:lnTo>
                    <a:lnTo>
                      <a:pt x="1101" y="1622"/>
                    </a:lnTo>
                    <a:lnTo>
                      <a:pt x="1181" y="1647"/>
                    </a:lnTo>
                    <a:lnTo>
                      <a:pt x="1262" y="1670"/>
                    </a:lnTo>
                    <a:lnTo>
                      <a:pt x="1343" y="1688"/>
                    </a:lnTo>
                    <a:lnTo>
                      <a:pt x="1426" y="1703"/>
                    </a:lnTo>
                    <a:lnTo>
                      <a:pt x="1508" y="1716"/>
                    </a:lnTo>
                    <a:lnTo>
                      <a:pt x="1592" y="1726"/>
                    </a:lnTo>
                    <a:lnTo>
                      <a:pt x="1675" y="1731"/>
                    </a:lnTo>
                    <a:lnTo>
                      <a:pt x="1759" y="1733"/>
                    </a:lnTo>
                    <a:lnTo>
                      <a:pt x="1841" y="1733"/>
                    </a:lnTo>
                    <a:lnTo>
                      <a:pt x="1925" y="1729"/>
                    </a:lnTo>
                    <a:lnTo>
                      <a:pt x="2009" y="1720"/>
                    </a:lnTo>
                    <a:lnTo>
                      <a:pt x="2092" y="1709"/>
                    </a:lnTo>
                    <a:lnTo>
                      <a:pt x="2174" y="1695"/>
                    </a:lnTo>
                    <a:lnTo>
                      <a:pt x="2257" y="1677"/>
                    </a:lnTo>
                    <a:lnTo>
                      <a:pt x="2338" y="1656"/>
                    </a:lnTo>
                    <a:lnTo>
                      <a:pt x="1962" y="297"/>
                    </a:lnTo>
                    <a:close/>
                  </a:path>
                </a:pathLst>
              </a:custGeom>
              <a:solidFill>
                <a:srgbClr val="0065A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80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3" name="Freeform 26"/>
              <p:cNvSpPr>
                <a:spLocks/>
              </p:cNvSpPr>
              <p:nvPr/>
            </p:nvSpPr>
            <p:spPr bwMode="gray">
              <a:xfrm>
                <a:off x="3066" y="2171"/>
                <a:ext cx="1279" cy="1299"/>
              </a:xfrm>
              <a:custGeom>
                <a:avLst/>
                <a:gdLst>
                  <a:gd name="T0" fmla="*/ 550 w 1706"/>
                  <a:gd name="T1" fmla="*/ 186 h 1715"/>
                  <a:gd name="T2" fmla="*/ 540 w 1706"/>
                  <a:gd name="T3" fmla="*/ 176 h 1715"/>
                  <a:gd name="T4" fmla="*/ 530 w 1706"/>
                  <a:gd name="T5" fmla="*/ 168 h 1715"/>
                  <a:gd name="T6" fmla="*/ 520 w 1706"/>
                  <a:gd name="T7" fmla="*/ 159 h 1715"/>
                  <a:gd name="T8" fmla="*/ 512 w 1706"/>
                  <a:gd name="T9" fmla="*/ 148 h 1715"/>
                  <a:gd name="T10" fmla="*/ 504 w 1706"/>
                  <a:gd name="T11" fmla="*/ 139 h 1715"/>
                  <a:gd name="T12" fmla="*/ 495 w 1706"/>
                  <a:gd name="T13" fmla="*/ 127 h 1715"/>
                  <a:gd name="T14" fmla="*/ 488 w 1706"/>
                  <a:gd name="T15" fmla="*/ 116 h 1715"/>
                  <a:gd name="T16" fmla="*/ 482 w 1706"/>
                  <a:gd name="T17" fmla="*/ 104 h 1715"/>
                  <a:gd name="T18" fmla="*/ 476 w 1706"/>
                  <a:gd name="T19" fmla="*/ 92 h 1715"/>
                  <a:gd name="T20" fmla="*/ 472 w 1706"/>
                  <a:gd name="T21" fmla="*/ 80 h 1715"/>
                  <a:gd name="T22" fmla="*/ 467 w 1706"/>
                  <a:gd name="T23" fmla="*/ 67 h 1715"/>
                  <a:gd name="T24" fmla="*/ 464 w 1706"/>
                  <a:gd name="T25" fmla="*/ 53 h 1715"/>
                  <a:gd name="T26" fmla="*/ 461 w 1706"/>
                  <a:gd name="T27" fmla="*/ 41 h 1715"/>
                  <a:gd name="T28" fmla="*/ 460 w 1706"/>
                  <a:gd name="T29" fmla="*/ 27 h 1715"/>
                  <a:gd name="T30" fmla="*/ 458 w 1706"/>
                  <a:gd name="T31" fmla="*/ 14 h 1715"/>
                  <a:gd name="T32" fmla="*/ 458 w 1706"/>
                  <a:gd name="T33" fmla="*/ 1 h 1715"/>
                  <a:gd name="T34" fmla="*/ 0 w 1706"/>
                  <a:gd name="T35" fmla="*/ 0 h 1715"/>
                  <a:gd name="T36" fmla="*/ 1 w 1706"/>
                  <a:gd name="T37" fmla="*/ 20 h 1715"/>
                  <a:gd name="T38" fmla="*/ 2 w 1706"/>
                  <a:gd name="T39" fmla="*/ 42 h 1715"/>
                  <a:gd name="T40" fmla="*/ 3 w 1706"/>
                  <a:gd name="T41" fmla="*/ 62 h 1715"/>
                  <a:gd name="T42" fmla="*/ 5 w 1706"/>
                  <a:gd name="T43" fmla="*/ 82 h 1715"/>
                  <a:gd name="T44" fmla="*/ 8 w 1706"/>
                  <a:gd name="T45" fmla="*/ 103 h 1715"/>
                  <a:gd name="T46" fmla="*/ 11 w 1706"/>
                  <a:gd name="T47" fmla="*/ 123 h 1715"/>
                  <a:gd name="T48" fmla="*/ 14 w 1706"/>
                  <a:gd name="T49" fmla="*/ 143 h 1715"/>
                  <a:gd name="T50" fmla="*/ 19 w 1706"/>
                  <a:gd name="T51" fmla="*/ 164 h 1715"/>
                  <a:gd name="T52" fmla="*/ 24 w 1706"/>
                  <a:gd name="T53" fmla="*/ 183 h 1715"/>
                  <a:gd name="T54" fmla="*/ 29 w 1706"/>
                  <a:gd name="T55" fmla="*/ 203 h 1715"/>
                  <a:gd name="T56" fmla="*/ 35 w 1706"/>
                  <a:gd name="T57" fmla="*/ 223 h 1715"/>
                  <a:gd name="T58" fmla="*/ 43 w 1706"/>
                  <a:gd name="T59" fmla="*/ 242 h 1715"/>
                  <a:gd name="T60" fmla="*/ 50 w 1706"/>
                  <a:gd name="T61" fmla="*/ 261 h 1715"/>
                  <a:gd name="T62" fmla="*/ 57 w 1706"/>
                  <a:gd name="T63" fmla="*/ 280 h 1715"/>
                  <a:gd name="T64" fmla="*/ 66 w 1706"/>
                  <a:gd name="T65" fmla="*/ 299 h 1715"/>
                  <a:gd name="T66" fmla="*/ 75 w 1706"/>
                  <a:gd name="T67" fmla="*/ 317 h 1715"/>
                  <a:gd name="T68" fmla="*/ 84 w 1706"/>
                  <a:gd name="T69" fmla="*/ 336 h 1715"/>
                  <a:gd name="T70" fmla="*/ 95 w 1706"/>
                  <a:gd name="T71" fmla="*/ 354 h 1715"/>
                  <a:gd name="T72" fmla="*/ 105 w 1706"/>
                  <a:gd name="T73" fmla="*/ 371 h 1715"/>
                  <a:gd name="T74" fmla="*/ 117 w 1706"/>
                  <a:gd name="T75" fmla="*/ 389 h 1715"/>
                  <a:gd name="T76" fmla="*/ 128 w 1706"/>
                  <a:gd name="T77" fmla="*/ 405 h 1715"/>
                  <a:gd name="T78" fmla="*/ 139 w 1706"/>
                  <a:gd name="T79" fmla="*/ 422 h 1715"/>
                  <a:gd name="T80" fmla="*/ 152 w 1706"/>
                  <a:gd name="T81" fmla="*/ 438 h 1715"/>
                  <a:gd name="T82" fmla="*/ 165 w 1706"/>
                  <a:gd name="T83" fmla="*/ 454 h 1715"/>
                  <a:gd name="T84" fmla="*/ 193 w 1706"/>
                  <a:gd name="T85" fmla="*/ 484 h 1715"/>
                  <a:gd name="T86" fmla="*/ 222 w 1706"/>
                  <a:gd name="T87" fmla="*/ 514 h 1715"/>
                  <a:gd name="T88" fmla="*/ 237 w 1706"/>
                  <a:gd name="T89" fmla="*/ 526 h 1715"/>
                  <a:gd name="T90" fmla="*/ 253 w 1706"/>
                  <a:gd name="T91" fmla="*/ 540 h 1715"/>
                  <a:gd name="T92" fmla="*/ 268 w 1706"/>
                  <a:gd name="T93" fmla="*/ 552 h 1715"/>
                  <a:gd name="T94" fmla="*/ 285 w 1706"/>
                  <a:gd name="T95" fmla="*/ 564 h 1715"/>
                  <a:gd name="T96" fmla="*/ 550 w 1706"/>
                  <a:gd name="T97" fmla="*/ 186 h 171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706"/>
                  <a:gd name="T148" fmla="*/ 0 h 1715"/>
                  <a:gd name="T149" fmla="*/ 1706 w 1706"/>
                  <a:gd name="T150" fmla="*/ 1715 h 171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706" h="1715">
                    <a:moveTo>
                      <a:pt x="1706" y="562"/>
                    </a:moveTo>
                    <a:lnTo>
                      <a:pt x="1673" y="537"/>
                    </a:lnTo>
                    <a:lnTo>
                      <a:pt x="1641" y="511"/>
                    </a:lnTo>
                    <a:lnTo>
                      <a:pt x="1612" y="483"/>
                    </a:lnTo>
                    <a:lnTo>
                      <a:pt x="1585" y="452"/>
                    </a:lnTo>
                    <a:lnTo>
                      <a:pt x="1559" y="420"/>
                    </a:lnTo>
                    <a:lnTo>
                      <a:pt x="1535" y="387"/>
                    </a:lnTo>
                    <a:lnTo>
                      <a:pt x="1514" y="352"/>
                    </a:lnTo>
                    <a:lnTo>
                      <a:pt x="1494" y="316"/>
                    </a:lnTo>
                    <a:lnTo>
                      <a:pt x="1476" y="280"/>
                    </a:lnTo>
                    <a:lnTo>
                      <a:pt x="1461" y="242"/>
                    </a:lnTo>
                    <a:lnTo>
                      <a:pt x="1448" y="203"/>
                    </a:lnTo>
                    <a:lnTo>
                      <a:pt x="1437" y="163"/>
                    </a:lnTo>
                    <a:lnTo>
                      <a:pt x="1429" y="124"/>
                    </a:lnTo>
                    <a:lnTo>
                      <a:pt x="1423" y="84"/>
                    </a:lnTo>
                    <a:lnTo>
                      <a:pt x="1419" y="43"/>
                    </a:lnTo>
                    <a:lnTo>
                      <a:pt x="1417" y="1"/>
                    </a:lnTo>
                    <a:lnTo>
                      <a:pt x="0" y="0"/>
                    </a:lnTo>
                    <a:lnTo>
                      <a:pt x="1" y="63"/>
                    </a:lnTo>
                    <a:lnTo>
                      <a:pt x="4" y="126"/>
                    </a:lnTo>
                    <a:lnTo>
                      <a:pt x="8" y="187"/>
                    </a:lnTo>
                    <a:lnTo>
                      <a:pt x="15" y="250"/>
                    </a:lnTo>
                    <a:lnTo>
                      <a:pt x="22" y="312"/>
                    </a:lnTo>
                    <a:lnTo>
                      <a:pt x="33" y="373"/>
                    </a:lnTo>
                    <a:lnTo>
                      <a:pt x="44" y="435"/>
                    </a:lnTo>
                    <a:lnTo>
                      <a:pt x="58" y="497"/>
                    </a:lnTo>
                    <a:lnTo>
                      <a:pt x="74" y="557"/>
                    </a:lnTo>
                    <a:lnTo>
                      <a:pt x="91" y="617"/>
                    </a:lnTo>
                    <a:lnTo>
                      <a:pt x="110" y="676"/>
                    </a:lnTo>
                    <a:lnTo>
                      <a:pt x="131" y="734"/>
                    </a:lnTo>
                    <a:lnTo>
                      <a:pt x="154" y="793"/>
                    </a:lnTo>
                    <a:lnTo>
                      <a:pt x="177" y="851"/>
                    </a:lnTo>
                    <a:lnTo>
                      <a:pt x="204" y="908"/>
                    </a:lnTo>
                    <a:lnTo>
                      <a:pt x="232" y="964"/>
                    </a:lnTo>
                    <a:lnTo>
                      <a:pt x="261" y="1020"/>
                    </a:lnTo>
                    <a:lnTo>
                      <a:pt x="294" y="1075"/>
                    </a:lnTo>
                    <a:lnTo>
                      <a:pt x="326" y="1128"/>
                    </a:lnTo>
                    <a:lnTo>
                      <a:pt x="361" y="1181"/>
                    </a:lnTo>
                    <a:lnTo>
                      <a:pt x="396" y="1231"/>
                    </a:lnTo>
                    <a:lnTo>
                      <a:pt x="434" y="1282"/>
                    </a:lnTo>
                    <a:lnTo>
                      <a:pt x="471" y="1331"/>
                    </a:lnTo>
                    <a:lnTo>
                      <a:pt x="512" y="1380"/>
                    </a:lnTo>
                    <a:lnTo>
                      <a:pt x="597" y="1471"/>
                    </a:lnTo>
                    <a:lnTo>
                      <a:pt x="687" y="1559"/>
                    </a:lnTo>
                    <a:lnTo>
                      <a:pt x="733" y="1599"/>
                    </a:lnTo>
                    <a:lnTo>
                      <a:pt x="782" y="1640"/>
                    </a:lnTo>
                    <a:lnTo>
                      <a:pt x="831" y="1678"/>
                    </a:lnTo>
                    <a:lnTo>
                      <a:pt x="881" y="1715"/>
                    </a:lnTo>
                    <a:lnTo>
                      <a:pt x="1706" y="562"/>
                    </a:lnTo>
                    <a:close/>
                  </a:path>
                </a:pathLst>
              </a:custGeom>
              <a:solidFill>
                <a:srgbClr val="0065A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da-DK" sz="280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4" name="Text Box 27"/>
              <p:cNvSpPr txBox="1">
                <a:spLocks noChangeArrowheads="1"/>
              </p:cNvSpPr>
              <p:nvPr/>
            </p:nvSpPr>
            <p:spPr bwMode="auto">
              <a:xfrm>
                <a:off x="4892" y="1245"/>
                <a:ext cx="1018" cy="6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>
                    <a:solidFill>
                      <a:prstClr val="white"/>
                    </a:solidFill>
                    <a:cs typeface="Arial" charset="0"/>
                  </a:rPr>
                  <a:t>Unødvendige</a:t>
                </a:r>
              </a:p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 smtClean="0">
                    <a:solidFill>
                      <a:prstClr val="white"/>
                    </a:solidFill>
                    <a:cs typeface="Arial" charset="0"/>
                  </a:rPr>
                  <a:t>prosesser</a:t>
                </a:r>
                <a:endParaRPr lang="en-GB" b="1" dirty="0">
                  <a:solidFill>
                    <a:prstClr val="white"/>
                  </a:solidFill>
                  <a:cs typeface="Arial" charset="0"/>
                </a:endParaRPr>
              </a:p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 dirty="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5" name="Text Box 28"/>
              <p:cNvSpPr txBox="1">
                <a:spLocks noChangeArrowheads="1"/>
              </p:cNvSpPr>
              <p:nvPr/>
            </p:nvSpPr>
            <p:spPr bwMode="auto">
              <a:xfrm>
                <a:off x="5216" y="2087"/>
                <a:ext cx="967" cy="2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>
                    <a:solidFill>
                      <a:prstClr val="white"/>
                    </a:solidFill>
                    <a:cs typeface="Arial" charset="0"/>
                  </a:rPr>
                  <a:t>Ansvarsskift</a:t>
                </a:r>
                <a:endParaRPr lang="en-GB" b="1" dirty="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6" name="Text Box 29"/>
              <p:cNvSpPr txBox="1">
                <a:spLocks noChangeArrowheads="1"/>
              </p:cNvSpPr>
              <p:nvPr/>
            </p:nvSpPr>
            <p:spPr bwMode="auto">
              <a:xfrm>
                <a:off x="4972" y="2825"/>
                <a:ext cx="885" cy="2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 smtClean="0">
                    <a:solidFill>
                      <a:prstClr val="white"/>
                    </a:solidFill>
                    <a:cs typeface="Arial" charset="0"/>
                  </a:rPr>
                  <a:t>Avbrytelser</a:t>
                </a:r>
                <a:endParaRPr lang="da-DK" b="1" dirty="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7" name="Text Box 30"/>
              <p:cNvSpPr txBox="1">
                <a:spLocks noChangeArrowheads="1"/>
              </p:cNvSpPr>
              <p:nvPr/>
            </p:nvSpPr>
            <p:spPr bwMode="auto">
              <a:xfrm>
                <a:off x="3287" y="2390"/>
                <a:ext cx="865" cy="41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>
                    <a:solidFill>
                      <a:prstClr val="white"/>
                    </a:solidFill>
                    <a:cs typeface="Arial" charset="0"/>
                  </a:rPr>
                  <a:t>Over-</a:t>
                </a:r>
              </a:p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>
                    <a:solidFill>
                      <a:prstClr val="white"/>
                    </a:solidFill>
                    <a:cs typeface="Arial" charset="0"/>
                  </a:rPr>
                  <a:t>servicering</a:t>
                </a:r>
                <a:endParaRPr lang="en-GB" b="1" dirty="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8" name="Text Box 31"/>
              <p:cNvSpPr txBox="1">
                <a:spLocks noChangeArrowheads="1"/>
              </p:cNvSpPr>
              <p:nvPr/>
            </p:nvSpPr>
            <p:spPr bwMode="auto">
              <a:xfrm>
                <a:off x="4133" y="3153"/>
                <a:ext cx="644" cy="2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>
                    <a:solidFill>
                      <a:prstClr val="white"/>
                    </a:solidFill>
                    <a:cs typeface="Arial" charset="0"/>
                  </a:rPr>
                  <a:t>Ventetid</a:t>
                </a:r>
                <a:endParaRPr lang="en-GB" b="1" dirty="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499" name="Text Box 32"/>
              <p:cNvSpPr txBox="1">
                <a:spLocks noChangeArrowheads="1"/>
              </p:cNvSpPr>
              <p:nvPr/>
            </p:nvSpPr>
            <p:spPr bwMode="auto">
              <a:xfrm>
                <a:off x="3172" y="1625"/>
                <a:ext cx="1060" cy="41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 smtClean="0">
                    <a:solidFill>
                      <a:prstClr val="white"/>
                    </a:solidFill>
                    <a:cs typeface="Arial" charset="0"/>
                  </a:rPr>
                  <a:t>Informasjons-</a:t>
                </a:r>
                <a:endParaRPr lang="da-DK" b="1" dirty="0">
                  <a:solidFill>
                    <a:prstClr val="white"/>
                  </a:solidFill>
                  <a:cs typeface="Arial" charset="0"/>
                </a:endParaRPr>
              </a:p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 smtClean="0">
                    <a:solidFill>
                      <a:prstClr val="white"/>
                    </a:solidFill>
                    <a:cs typeface="Arial" charset="0"/>
                  </a:rPr>
                  <a:t>søk</a:t>
                </a:r>
                <a:endParaRPr lang="en-GB" b="1" dirty="0">
                  <a:solidFill>
                    <a:prstClr val="white"/>
                  </a:solidFill>
                  <a:cs typeface="Arial" charset="0"/>
                </a:endParaRPr>
              </a:p>
            </p:txBody>
          </p:sp>
          <p:sp>
            <p:nvSpPr>
              <p:cNvPr id="20500" name="Text Box 33"/>
              <p:cNvSpPr txBox="1">
                <a:spLocks noChangeArrowheads="1"/>
              </p:cNvSpPr>
              <p:nvPr/>
            </p:nvSpPr>
            <p:spPr bwMode="auto">
              <a:xfrm>
                <a:off x="4217" y="960"/>
                <a:ext cx="312" cy="2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36000" tIns="36000" rIns="36000" bIns="36000">
                <a:spAutoFit/>
              </a:bodyPr>
              <a:lstStyle/>
              <a:p>
                <a:pPr defTabSz="44926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da-DK" b="1" dirty="0" smtClean="0">
                    <a:solidFill>
                      <a:prstClr val="white"/>
                    </a:solidFill>
                    <a:cs typeface="Arial" charset="0"/>
                  </a:rPr>
                  <a:t>Feil</a:t>
                </a:r>
                <a:endParaRPr lang="en-GB" b="1" dirty="0">
                  <a:solidFill>
                    <a:prstClr val="white"/>
                  </a:solidFill>
                  <a:cs typeface="Arial" charset="0"/>
                </a:endParaRPr>
              </a:p>
            </p:txBody>
          </p:sp>
        </p:grpSp>
        <p:sp>
          <p:nvSpPr>
            <p:cNvPr id="18" name="Oval 17"/>
            <p:cNvSpPr/>
            <p:nvPr/>
          </p:nvSpPr>
          <p:spPr>
            <a:xfrm>
              <a:off x="2289498" y="1412776"/>
              <a:ext cx="5184576" cy="4824536"/>
            </a:xfrm>
            <a:prstGeom prst="ellipse">
              <a:avLst/>
            </a:prstGeom>
            <a:noFill/>
            <a:ln w="920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</a:pPr>
              <a:endParaRPr lang="nb-NO" sz="1200" dirty="0" err="1" smtClean="0">
                <a:solidFill>
                  <a:srgbClr val="004264"/>
                </a:solidFill>
              </a:endParaRPr>
            </a:p>
          </p:txBody>
        </p:sp>
      </p:grpSp>
      <p:sp>
        <p:nvSpPr>
          <p:cNvPr id="3" name="TekstSylinder 2"/>
          <p:cNvSpPr txBox="1"/>
          <p:nvPr/>
        </p:nvSpPr>
        <p:spPr>
          <a:xfrm>
            <a:off x="323528" y="5949280"/>
            <a:ext cx="378414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Clr>
                <a:srgbClr val="004264"/>
              </a:buClr>
              <a:buSzPct val="100000"/>
            </a:pPr>
            <a:r>
              <a:rPr lang="nb-NO" sz="1600" b="1" dirty="0" smtClean="0">
                <a:solidFill>
                  <a:srgbClr val="004264"/>
                </a:solidFill>
              </a:rPr>
              <a:t>I</a:t>
            </a:r>
            <a:r>
              <a:rPr lang="nb-NO" sz="1600" b="1" dirty="0" smtClean="0"/>
              <a:t>I tillegg: Feil bruk av kompetanse (for mye eller for lite k. for oppgaven)</a:t>
            </a:r>
            <a:endParaRPr lang="nb-NO" sz="1600" b="1" dirty="0" smtClean="0">
              <a:solidFill>
                <a:srgbClr val="004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76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539552" y="6093296"/>
            <a:ext cx="8132974" cy="733425"/>
            <a:chOff x="611560" y="6106705"/>
            <a:chExt cx="8132974" cy="7334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ktangel 2"/>
          <p:cNvSpPr/>
          <p:nvPr/>
        </p:nvSpPr>
        <p:spPr>
          <a:xfrm>
            <a:off x="539552" y="4602409"/>
            <a:ext cx="82089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Ulikheter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539552" y="1255369"/>
            <a:ext cx="82089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Prosess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39552" y="2348880"/>
            <a:ext cx="820891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IT-systemer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39552" y="3527840"/>
            <a:ext cx="82089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>
                <a:solidFill>
                  <a:schemeClr val="tx1"/>
                </a:solidFill>
              </a:rPr>
              <a:t>Mangler </a:t>
            </a:r>
            <a:r>
              <a:rPr lang="nb-NO" sz="2400" dirty="0" smtClean="0">
                <a:solidFill>
                  <a:schemeClr val="tx1"/>
                </a:solidFill>
              </a:rPr>
              <a:t>og </a:t>
            </a:r>
            <a:r>
              <a:rPr lang="nb-NO" sz="2400" dirty="0">
                <a:solidFill>
                  <a:schemeClr val="tx1"/>
                </a:solidFill>
              </a:rPr>
              <a:t>«sløseri»</a:t>
            </a: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nb-NO" dirty="0" smtClean="0"/>
              <a:t>Innsamling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7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User </a:t>
            </a:r>
            <a:r>
              <a:rPr lang="nb-NO" dirty="0" err="1" smtClean="0"/>
              <a:t>stories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nb-NO" dirty="0"/>
              <a:t>Som &lt;rolle/ roller&gt; ønsker jeg &lt;funksjon som må finnes&gt; slik at </a:t>
            </a:r>
            <a:r>
              <a:rPr lang="nb-NO" dirty="0" smtClean="0"/>
              <a:t>&lt;hva funksjonen skal </a:t>
            </a:r>
            <a:r>
              <a:rPr lang="nb-NO" dirty="0"/>
              <a:t>brukes til for at behovet blir tilfredsstilt&gt;. </a:t>
            </a:r>
          </a:p>
          <a:p>
            <a:r>
              <a:rPr lang="nb-NO" dirty="0"/>
              <a:t>(“As a &lt;type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&gt;, I </a:t>
            </a:r>
            <a:r>
              <a:rPr lang="nb-NO" dirty="0" err="1"/>
              <a:t>want</a:t>
            </a:r>
            <a:r>
              <a:rPr lang="nb-NO" dirty="0"/>
              <a:t> &lt;</a:t>
            </a:r>
            <a:r>
              <a:rPr lang="nb-NO" dirty="0" err="1"/>
              <a:t>some</a:t>
            </a:r>
            <a:r>
              <a:rPr lang="nb-NO" dirty="0"/>
              <a:t> goal&gt; so </a:t>
            </a:r>
            <a:r>
              <a:rPr lang="nb-NO" dirty="0" err="1"/>
              <a:t>that</a:t>
            </a:r>
            <a:r>
              <a:rPr lang="nb-NO" dirty="0"/>
              <a:t> &lt;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reason</a:t>
            </a:r>
            <a:r>
              <a:rPr lang="nb-NO" dirty="0"/>
              <a:t>&gt;.” (Mike </a:t>
            </a:r>
            <a:r>
              <a:rPr lang="nb-NO" dirty="0" err="1"/>
              <a:t>Cohn</a:t>
            </a:r>
            <a:r>
              <a:rPr lang="nb-NO" dirty="0"/>
              <a:t>)) </a:t>
            </a:r>
          </a:p>
          <a:p>
            <a:pPr marL="0" indent="0">
              <a:buNone/>
            </a:pPr>
            <a:endParaRPr lang="nb-NO" sz="2800" u="sng" dirty="0" smtClean="0">
              <a:hlinkClick r:id="rId3"/>
            </a:endParaRPr>
          </a:p>
          <a:p>
            <a:pPr marL="0" indent="0">
              <a:buNone/>
            </a:pPr>
            <a:r>
              <a:rPr lang="nb-NO" sz="2800" u="sng" dirty="0" smtClean="0">
                <a:hlinkClick r:id="rId3"/>
              </a:rPr>
              <a:t>(Kilde: http</a:t>
            </a:r>
            <a:r>
              <a:rPr lang="nb-NO" sz="2800" u="sng" dirty="0">
                <a:hlinkClick r:id="rId3"/>
              </a:rPr>
              <a:t>://en.wikipedia.org/wiki/User_story</a:t>
            </a:r>
            <a:r>
              <a:rPr lang="nb-NO" sz="2800" dirty="0">
                <a:hlinkClick r:id="rId3"/>
              </a:rPr>
              <a:t> </a:t>
            </a:r>
            <a:r>
              <a:rPr lang="nb-NO" sz="2800" dirty="0" smtClean="0"/>
              <a:t>)</a:t>
            </a:r>
            <a:endParaRPr lang="nb-NO" dirty="0"/>
          </a:p>
          <a:p>
            <a:endParaRPr lang="nb-NO" dirty="0"/>
          </a:p>
        </p:txBody>
      </p:sp>
      <p:grpSp>
        <p:nvGrpSpPr>
          <p:cNvPr id="4" name="Gruppe 3"/>
          <p:cNvGrpSpPr/>
          <p:nvPr/>
        </p:nvGrpSpPr>
        <p:grpSpPr>
          <a:xfrm>
            <a:off x="539552" y="6093296"/>
            <a:ext cx="8132974" cy="733425"/>
            <a:chOff x="611560" y="6106705"/>
            <a:chExt cx="8132974" cy="7334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60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User story - eksempel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r>
              <a:rPr lang="nb-NO" dirty="0"/>
              <a:t>Som </a:t>
            </a:r>
            <a:r>
              <a:rPr lang="nb-NO" dirty="0" smtClean="0"/>
              <a:t>offentlig forvalter ønsker </a:t>
            </a:r>
            <a:r>
              <a:rPr lang="nb-NO" dirty="0"/>
              <a:t>jeg å </a:t>
            </a:r>
            <a:r>
              <a:rPr lang="nb-NO" dirty="0" smtClean="0"/>
              <a:t>finne opplysninger om et gitt geografisk område slik </a:t>
            </a:r>
            <a:r>
              <a:rPr lang="nb-NO" dirty="0"/>
              <a:t>at </a:t>
            </a:r>
            <a:r>
              <a:rPr lang="nb-NO" dirty="0" smtClean="0"/>
              <a:t>jeg kan ta en kvalifisert beslutning som tar hensyn til natur og kulturminner, </a:t>
            </a:r>
            <a:r>
              <a:rPr lang="nb-NO" smtClean="0"/>
              <a:t>og dokumentere dette.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grpSp>
        <p:nvGrpSpPr>
          <p:cNvPr id="4" name="Gruppe 3"/>
          <p:cNvGrpSpPr/>
          <p:nvPr/>
        </p:nvGrpSpPr>
        <p:grpSpPr>
          <a:xfrm>
            <a:off x="539552" y="6093296"/>
            <a:ext cx="8132974" cy="733425"/>
            <a:chOff x="611560" y="6106705"/>
            <a:chExt cx="8132974" cy="7334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8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Deltakere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Hans Arne </a:t>
            </a:r>
            <a:r>
              <a:rPr lang="nb-NO" dirty="0" err="1"/>
              <a:t>Nakrem</a:t>
            </a:r>
            <a:r>
              <a:rPr lang="nb-NO" dirty="0"/>
              <a:t>, </a:t>
            </a:r>
            <a:r>
              <a:rPr lang="nb-NO" dirty="0" smtClean="0"/>
              <a:t>UiO</a:t>
            </a:r>
            <a:endParaRPr lang="nb-NO" dirty="0"/>
          </a:p>
          <a:p>
            <a:r>
              <a:rPr lang="nb-NO" dirty="0"/>
              <a:t>Torkild Bakken, </a:t>
            </a:r>
            <a:r>
              <a:rPr lang="nb-NO" dirty="0" smtClean="0"/>
              <a:t>NTNU</a:t>
            </a:r>
            <a:endParaRPr lang="nb-NO" dirty="0"/>
          </a:p>
          <a:p>
            <a:r>
              <a:rPr lang="nb-NO" dirty="0"/>
              <a:t>Astri Botnen, UiB</a:t>
            </a:r>
          </a:p>
          <a:p>
            <a:r>
              <a:rPr lang="nb-NO" dirty="0"/>
              <a:t>Eirik Rindal, UiO</a:t>
            </a:r>
          </a:p>
          <a:p>
            <a:r>
              <a:rPr lang="nb-NO" dirty="0"/>
              <a:t>Geir Mathiassen, </a:t>
            </a:r>
            <a:r>
              <a:rPr lang="nb-NO" dirty="0" smtClean="0"/>
              <a:t>UiT</a:t>
            </a:r>
          </a:p>
          <a:p>
            <a:r>
              <a:rPr lang="nb-NO" dirty="0" smtClean="0"/>
              <a:t>Karstein Hårsaker, NTNU</a:t>
            </a:r>
          </a:p>
          <a:p>
            <a:r>
              <a:rPr lang="nb-NO" dirty="0" err="1" smtClean="0"/>
              <a:t>Steivor</a:t>
            </a:r>
            <a:r>
              <a:rPr lang="nb-NO" dirty="0" smtClean="0"/>
              <a:t> </a:t>
            </a:r>
            <a:r>
              <a:rPr lang="nb-NO" dirty="0" err="1" smtClean="0"/>
              <a:t>Bjarghov</a:t>
            </a:r>
            <a:r>
              <a:rPr lang="nb-NO" dirty="0" smtClean="0"/>
              <a:t>, NTNU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897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Hva skal vi levere på denne samlingen?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r>
              <a:rPr lang="nb-NO" dirty="0" smtClean="0"/>
              <a:t>Komplettere beskrivelse av arbeidsprosesser</a:t>
            </a:r>
          </a:p>
          <a:p>
            <a:r>
              <a:rPr lang="nb-NO" dirty="0" smtClean="0"/>
              <a:t>Interessentanalyse</a:t>
            </a:r>
          </a:p>
          <a:p>
            <a:r>
              <a:rPr lang="nb-NO" dirty="0" smtClean="0"/>
              <a:t>Gevinster for ulike interessenter</a:t>
            </a:r>
          </a:p>
          <a:p>
            <a:r>
              <a:rPr lang="nb-NO" dirty="0" smtClean="0"/>
              <a:t>Beskrive dataflyt</a:t>
            </a:r>
          </a:p>
          <a:p>
            <a:r>
              <a:rPr lang="nb-NO" dirty="0" smtClean="0"/>
              <a:t>Påvise utfordringer, «sløseri» og flaskehalser i arbeids- og dataflyt</a:t>
            </a:r>
            <a:endParaRPr lang="nb-NO" dirty="0"/>
          </a:p>
        </p:txBody>
      </p:sp>
      <p:grpSp>
        <p:nvGrpSpPr>
          <p:cNvPr id="4" name="Gruppe 3"/>
          <p:cNvGrpSpPr/>
          <p:nvPr/>
        </p:nvGrpSpPr>
        <p:grpSpPr>
          <a:xfrm>
            <a:off x="539552" y="6093296"/>
            <a:ext cx="8132974" cy="733425"/>
            <a:chOff x="611560" y="6106705"/>
            <a:chExt cx="8132974" cy="7334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559" y="6106705"/>
              <a:ext cx="3228975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6211481"/>
              <a:ext cx="15049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74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138988" cy="417512"/>
          </a:xfrm>
        </p:spPr>
        <p:txBody>
          <a:bodyPr/>
          <a:lstStyle/>
          <a:p>
            <a:pPr eaLnBrk="1" hangingPunct="1"/>
            <a:r>
              <a:rPr lang="nb-NO" altLang="nb-NO" sz="4000" smtClean="0"/>
              <a:t>Museumsvirksomhet</a:t>
            </a:r>
            <a:endParaRPr lang="nb-NO" altLang="nb-NO" sz="2800" smtClean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 rot="5400000">
            <a:off x="3656657" y="-662036"/>
            <a:ext cx="568623" cy="5294312"/>
          </a:xfrm>
          <a:prstGeom prst="homePlate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smtClean="0">
                <a:solidFill>
                  <a:srgbClr val="000000"/>
                </a:solidFill>
              </a:rPr>
              <a:t>Styrings- og ledelsesprosesser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259632" y="2477902"/>
            <a:ext cx="4608512" cy="431875"/>
          </a:xfrm>
          <a:prstGeom prst="homePlate">
            <a:avLst>
              <a:gd name="adj" fmla="val 211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smtClean="0">
                <a:solidFill>
                  <a:srgbClr val="000000"/>
                </a:solidFill>
              </a:rPr>
              <a:t>Forskning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979712" y="4164694"/>
            <a:ext cx="4608512" cy="200410"/>
          </a:xfrm>
          <a:prstGeom prst="homePlate">
            <a:avLst>
              <a:gd name="adj" fmla="val 240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smtClean="0">
                <a:solidFill>
                  <a:srgbClr val="000000"/>
                </a:solidFill>
              </a:rPr>
              <a:t>Utdanning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763688" y="3702038"/>
            <a:ext cx="4608512" cy="252412"/>
          </a:xfrm>
          <a:prstGeom prst="homePlate">
            <a:avLst>
              <a:gd name="adj" fmla="val 2033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Formidling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1511176" y="3053966"/>
            <a:ext cx="4608512" cy="432048"/>
          </a:xfrm>
          <a:prstGeom prst="homePlate">
            <a:avLst>
              <a:gd name="adj" fmla="val 2112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Samlingsforvaltning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 rot="-5400000">
            <a:off x="1770856" y="4928393"/>
            <a:ext cx="976313" cy="269875"/>
          </a:xfrm>
          <a:prstGeom prst="homePlate">
            <a:avLst>
              <a:gd name="adj" fmla="val 50245"/>
            </a:avLst>
          </a:prstGeom>
          <a:solidFill>
            <a:srgbClr val="DFC2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400" dirty="0" smtClean="0">
                <a:solidFill>
                  <a:srgbClr val="000000"/>
                </a:solidFill>
              </a:rPr>
              <a:t>HR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 rot="-5400000">
            <a:off x="2382564" y="4892402"/>
            <a:ext cx="976313" cy="341858"/>
          </a:xfrm>
          <a:prstGeom prst="homePlate">
            <a:avLst>
              <a:gd name="adj" fmla="val 50245"/>
            </a:avLst>
          </a:prstGeom>
          <a:solidFill>
            <a:srgbClr val="DFC2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400" dirty="0" smtClean="0">
                <a:solidFill>
                  <a:srgbClr val="000000"/>
                </a:solidFill>
              </a:rPr>
              <a:t>Økonomi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-5400000">
            <a:off x="4519612" y="4941887"/>
            <a:ext cx="976313" cy="242888"/>
          </a:xfrm>
          <a:prstGeom prst="homePlate">
            <a:avLst>
              <a:gd name="adj" fmla="val 50245"/>
            </a:avLst>
          </a:prstGeom>
          <a:solidFill>
            <a:srgbClr val="DFC2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400" dirty="0" smtClean="0">
                <a:solidFill>
                  <a:srgbClr val="000000"/>
                </a:solidFill>
              </a:rPr>
              <a:t>IKT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 rot="-5400000">
            <a:off x="3152774" y="4941887"/>
            <a:ext cx="976313" cy="242888"/>
          </a:xfrm>
          <a:prstGeom prst="homePlate">
            <a:avLst>
              <a:gd name="adj" fmla="val 50245"/>
            </a:avLst>
          </a:prstGeom>
          <a:solidFill>
            <a:srgbClr val="DFC2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400" smtClean="0">
                <a:solidFill>
                  <a:srgbClr val="000000"/>
                </a:solidFill>
              </a:rPr>
              <a:t>HMS</a:t>
            </a: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 rot="-5400000">
            <a:off x="3750853" y="4892265"/>
            <a:ext cx="976313" cy="342131"/>
          </a:xfrm>
          <a:prstGeom prst="homePlate">
            <a:avLst>
              <a:gd name="adj" fmla="val 50245"/>
            </a:avLst>
          </a:prstGeom>
          <a:solidFill>
            <a:srgbClr val="DFC2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400" dirty="0" smtClean="0">
                <a:solidFill>
                  <a:srgbClr val="000000"/>
                </a:solidFill>
              </a:rPr>
              <a:t>Eiendom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 rot="-5400000">
            <a:off x="5240337" y="4941887"/>
            <a:ext cx="976313" cy="242888"/>
          </a:xfrm>
          <a:prstGeom prst="homePlate">
            <a:avLst>
              <a:gd name="adj" fmla="val 50245"/>
            </a:avLst>
          </a:prstGeom>
          <a:solidFill>
            <a:srgbClr val="DFC2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200" dirty="0" err="1" smtClean="0">
                <a:solidFill>
                  <a:srgbClr val="000000"/>
                </a:solidFill>
              </a:rPr>
              <a:t>adm</a:t>
            </a:r>
            <a:endParaRPr lang="nb-NO" altLang="nb-NO" sz="1200" dirty="0" smtClean="0">
              <a:solidFill>
                <a:srgbClr val="000000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11188" y="1335088"/>
            <a:ext cx="6840537" cy="482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smtClean="0">
              <a:solidFill>
                <a:srgbClr val="000000"/>
              </a:solidFill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124075" y="6086475"/>
            <a:ext cx="337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smtClean="0">
                <a:solidFill>
                  <a:srgbClr val="000000"/>
                </a:solidFill>
              </a:rPr>
              <a:t>Omverden - Rammebetingelser</a:t>
            </a: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6623050" y="2269433"/>
            <a:ext cx="1655763" cy="2239068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Kunnskap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og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dokumentasjon</a:t>
            </a:r>
          </a:p>
        </p:txBody>
      </p:sp>
    </p:spTree>
    <p:extLst>
      <p:ext uri="{BB962C8B-B14F-4D97-AF65-F5344CB8AC3E}">
        <p14:creationId xmlns:p14="http://schemas.microsoft.com/office/powerpoint/2010/main" val="3937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tel 4"/>
          <p:cNvSpPr>
            <a:spLocks noGrp="1"/>
          </p:cNvSpPr>
          <p:nvPr>
            <p:ph type="title"/>
          </p:nvPr>
        </p:nvSpPr>
        <p:spPr>
          <a:xfrm>
            <a:off x="303213" y="557807"/>
            <a:ext cx="8229600" cy="1143001"/>
          </a:xfrm>
        </p:spPr>
        <p:txBody>
          <a:bodyPr/>
          <a:lstStyle/>
          <a:p>
            <a:r>
              <a:rPr lang="nb-NO" sz="3600" b="1" dirty="0" smtClean="0">
                <a:latin typeface="Times New Roman" pitchFamily="18" charset="0"/>
                <a:cs typeface="Times New Roman" pitchFamily="18" charset="0"/>
              </a:rPr>
              <a:t>Samlingsforvaltning</a:t>
            </a:r>
            <a:r>
              <a:rPr lang="nb-NO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b-NO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nb-NO" sz="3600" dirty="0" smtClean="0">
                <a:latin typeface="Times New Roman" pitchFamily="18" charset="0"/>
                <a:cs typeface="Times New Roman" pitchFamily="18" charset="0"/>
              </a:rPr>
              <a:t>- overordnet prosess -</a:t>
            </a:r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611560" y="2516758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2000" dirty="0" smtClean="0">
                <a:solidFill>
                  <a:prstClr val="black"/>
                </a:solidFill>
                <a:cs typeface="Arial" charset="0"/>
              </a:rPr>
              <a:t>Innsamling</a:t>
            </a:r>
            <a:endParaRPr lang="nb-NO" sz="20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556248" y="2527870"/>
            <a:ext cx="1871736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Etablere objekt og –informasjon i samlingen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4570784" y="2521520"/>
            <a:ext cx="1873423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Gjøre objekt og </a:t>
            </a:r>
            <a:r>
              <a:rPr lang="nb-NO" sz="1600" dirty="0" err="1" smtClean="0">
                <a:solidFill>
                  <a:prstClr val="black"/>
                </a:solidFill>
                <a:cs typeface="Arial" charset="0"/>
              </a:rPr>
              <a:t>objektinformasjon</a:t>
            </a: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 tilgjengelig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7" name="AutoShape 5"/>
          <p:cNvSpPr>
            <a:spLocks noChangeArrowheads="1"/>
          </p:cNvSpPr>
          <p:nvPr/>
        </p:nvSpPr>
        <p:spPr bwMode="auto">
          <a:xfrm>
            <a:off x="6613798" y="2527871"/>
            <a:ext cx="1918642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Løpende bruk og bevaring av objekter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tel 4"/>
          <p:cNvSpPr>
            <a:spLocks noGrp="1"/>
          </p:cNvSpPr>
          <p:nvPr>
            <p:ph type="title"/>
          </p:nvPr>
        </p:nvSpPr>
        <p:spPr>
          <a:xfrm>
            <a:off x="303213" y="557807"/>
            <a:ext cx="8229600" cy="1143001"/>
          </a:xfrm>
        </p:spPr>
        <p:txBody>
          <a:bodyPr/>
          <a:lstStyle/>
          <a:p>
            <a:r>
              <a:rPr lang="nb-NO" sz="3600" dirty="0" smtClean="0">
                <a:solidFill>
                  <a:prstClr val="black"/>
                </a:solidFill>
                <a:cs typeface="Arial" charset="0"/>
              </a:rPr>
              <a:t>Innsamling</a:t>
            </a:r>
            <a:endParaRPr lang="nb-NO" sz="3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682736" y="2516758"/>
            <a:ext cx="144016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Behov for nytt materiale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266912" y="2527870"/>
            <a:ext cx="1440000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Planlegge feltarbeid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3851088" y="2521520"/>
            <a:ext cx="1440000" cy="972000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Fysisk samling av objekter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7" name="AutoShape 5"/>
          <p:cNvSpPr>
            <a:spLocks noChangeArrowheads="1"/>
          </p:cNvSpPr>
          <p:nvPr/>
        </p:nvSpPr>
        <p:spPr bwMode="auto">
          <a:xfrm>
            <a:off x="5435264" y="2527871"/>
            <a:ext cx="14400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Registrere funndata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7020432" y="2520382"/>
            <a:ext cx="1440000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Felt-konservering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1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5"/>
          <p:cNvSpPr>
            <a:spLocks noChangeArrowheads="1"/>
          </p:cNvSpPr>
          <p:nvPr/>
        </p:nvSpPr>
        <p:spPr bwMode="auto">
          <a:xfrm>
            <a:off x="3635350" y="3399309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Registrere krav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til vedlikehold. </a:t>
            </a:r>
          </a:p>
        </p:txBody>
      </p:sp>
      <p:sp>
        <p:nvSpPr>
          <p:cNvPr id="16387" name="Tittel 4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1143001"/>
          </a:xfrm>
        </p:spPr>
        <p:txBody>
          <a:bodyPr/>
          <a:lstStyle/>
          <a:p>
            <a:r>
              <a:rPr lang="nb-NO" sz="3600" dirty="0">
                <a:solidFill>
                  <a:prstClr val="black"/>
                </a:solidFill>
                <a:cs typeface="Arial" charset="0"/>
              </a:rPr>
              <a:t>Etablere objekt og </a:t>
            </a:r>
            <a:r>
              <a:rPr lang="nb-NO" sz="3600" dirty="0" smtClean="0">
                <a:solidFill>
                  <a:prstClr val="black"/>
                </a:solidFill>
                <a:cs typeface="Arial" charset="0"/>
              </a:rPr>
              <a:t>informasjon om objekt </a:t>
            </a:r>
            <a:br>
              <a:rPr lang="nb-NO" sz="3600" dirty="0" smtClean="0">
                <a:solidFill>
                  <a:prstClr val="black"/>
                </a:solidFill>
                <a:cs typeface="Arial" charset="0"/>
              </a:rPr>
            </a:br>
            <a:r>
              <a:rPr lang="nb-NO" sz="3600" dirty="0" smtClean="0">
                <a:solidFill>
                  <a:prstClr val="black"/>
                </a:solidFill>
                <a:cs typeface="Arial" charset="0"/>
              </a:rPr>
              <a:t>i samlingen</a:t>
            </a:r>
            <a:endParaRPr lang="nb-NO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973138" y="1484784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prstClr val="black"/>
                </a:solidFill>
                <a:cs typeface="Arial" charset="0"/>
              </a:rPr>
              <a:t>Ta imot objekt (registrere i mottaks-protokoll)</a:t>
            </a:r>
          </a:p>
        </p:txBody>
      </p:sp>
      <p:sp>
        <p:nvSpPr>
          <p:cNvPr id="16389" name="AutoShape 7"/>
          <p:cNvSpPr>
            <a:spLocks noChangeArrowheads="1"/>
          </p:cNvSpPr>
          <p:nvPr/>
        </p:nvSpPr>
        <p:spPr bwMode="auto">
          <a:xfrm rot="-8223251">
            <a:off x="7938" y="1684809"/>
            <a:ext cx="574675" cy="593725"/>
          </a:xfrm>
          <a:prstGeom prst="rtTriangl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6988" y="2496021"/>
            <a:ext cx="11890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latin typeface="Arial" charset="0"/>
              </a:rPr>
              <a:t>Nytt objekt skal inn i samlingen</a:t>
            </a:r>
          </a:p>
        </p:txBody>
      </p:sp>
      <p:sp>
        <p:nvSpPr>
          <p:cNvPr id="16392" name="AutoShape 5"/>
          <p:cNvSpPr>
            <a:spLocks noChangeArrowheads="1"/>
          </p:cNvSpPr>
          <p:nvPr/>
        </p:nvSpPr>
        <p:spPr bwMode="auto">
          <a:xfrm>
            <a:off x="2846388" y="1484783"/>
            <a:ext cx="1727200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prstClr val="black"/>
                </a:solidFill>
                <a:cs typeface="Arial" charset="0"/>
              </a:rPr>
              <a:t>Sikre </a:t>
            </a: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og bevare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prstClr val="black"/>
                </a:solidFill>
                <a:cs typeface="Arial" charset="0"/>
              </a:rPr>
              <a:t>av objekt</a:t>
            </a:r>
          </a:p>
        </p:txBody>
      </p:sp>
      <p:sp>
        <p:nvSpPr>
          <p:cNvPr id="16393" name="AutoShape 5"/>
          <p:cNvSpPr>
            <a:spLocks noChangeArrowheads="1"/>
          </p:cNvSpPr>
          <p:nvPr/>
        </p:nvSpPr>
        <p:spPr bwMode="auto">
          <a:xfrm>
            <a:off x="4788024" y="1469152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Innhente opplysninger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om objekt</a:t>
            </a:r>
          </a:p>
        </p:txBody>
      </p:sp>
      <p:sp>
        <p:nvSpPr>
          <p:cNvPr id="16394" name="AutoShape 5"/>
          <p:cNvSpPr>
            <a:spLocks noChangeArrowheads="1"/>
          </p:cNvSpPr>
          <p:nvPr/>
        </p:nvSpPr>
        <p:spPr bwMode="auto">
          <a:xfrm>
            <a:off x="1763688" y="3399309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Registrere opp-lysninger om objekt i database. </a:t>
            </a:r>
          </a:p>
        </p:txBody>
      </p:sp>
      <p:sp>
        <p:nvSpPr>
          <p:cNvPr id="16395" name="AutoShape 5"/>
          <p:cNvSpPr>
            <a:spLocks noChangeArrowheads="1"/>
          </p:cNvSpPr>
          <p:nvPr/>
        </p:nvSpPr>
        <p:spPr bwMode="auto">
          <a:xfrm>
            <a:off x="6732240" y="1488442"/>
            <a:ext cx="1727200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Identifisere objekt med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navn.</a:t>
            </a:r>
          </a:p>
        </p:txBody>
      </p:sp>
      <p:sp>
        <p:nvSpPr>
          <p:cNvPr id="16396" name="AutoShape 5"/>
          <p:cNvSpPr>
            <a:spLocks noChangeArrowheads="1"/>
          </p:cNvSpPr>
          <p:nvPr/>
        </p:nvSpPr>
        <p:spPr bwMode="auto">
          <a:xfrm>
            <a:off x="5508600" y="3399309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Kvalitetssikre registrering (sidemanns-kontroll) </a:t>
            </a:r>
          </a:p>
        </p:txBody>
      </p:sp>
      <p:sp>
        <p:nvSpPr>
          <p:cNvPr id="16397" name="AutoShape 5"/>
          <p:cNvSpPr>
            <a:spLocks noChangeArrowheads="1"/>
          </p:cNvSpPr>
          <p:nvPr/>
        </p:nvSpPr>
        <p:spPr bwMode="auto">
          <a:xfrm>
            <a:off x="2021797" y="5085184"/>
            <a:ext cx="1727200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Lage etikett og feste til objekt </a:t>
            </a:r>
          </a:p>
        </p:txBody>
      </p:sp>
      <p:sp>
        <p:nvSpPr>
          <p:cNvPr id="16398" name="AutoShape 5"/>
          <p:cNvSpPr>
            <a:spLocks noChangeArrowheads="1"/>
          </p:cNvSpPr>
          <p:nvPr/>
        </p:nvSpPr>
        <p:spPr bwMode="auto">
          <a:xfrm>
            <a:off x="3923928" y="5085184"/>
            <a:ext cx="1727200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prstClr val="black"/>
                </a:solidFill>
                <a:cs typeface="Arial" charset="0"/>
              </a:rPr>
              <a:t>Beskytte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prstClr val="black"/>
                </a:solidFill>
                <a:cs typeface="Arial" charset="0"/>
              </a:rPr>
              <a:t>objekt mot skade.</a:t>
            </a:r>
          </a:p>
        </p:txBody>
      </p:sp>
      <p:sp>
        <p:nvSpPr>
          <p:cNvPr id="16399" name="AutoShape 5"/>
          <p:cNvSpPr>
            <a:spLocks noChangeArrowheads="1"/>
          </p:cNvSpPr>
          <p:nvPr/>
        </p:nvSpPr>
        <p:spPr bwMode="auto">
          <a:xfrm>
            <a:off x="5868144" y="5105822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Fysisk plassering (innordning)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av objekt.</a:t>
            </a:r>
          </a:p>
        </p:txBody>
      </p:sp>
      <p:sp>
        <p:nvSpPr>
          <p:cNvPr id="16400" name="AutoShape 7"/>
          <p:cNvSpPr>
            <a:spLocks noChangeArrowheads="1"/>
          </p:cNvSpPr>
          <p:nvPr/>
        </p:nvSpPr>
        <p:spPr bwMode="auto">
          <a:xfrm rot="-8223251">
            <a:off x="7577568" y="5275684"/>
            <a:ext cx="574675" cy="593725"/>
          </a:xfrm>
          <a:prstGeom prst="rtTriangl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401" name="Text Box 6"/>
          <p:cNvSpPr txBox="1">
            <a:spLocks noChangeArrowheads="1"/>
          </p:cNvSpPr>
          <p:nvPr/>
        </p:nvSpPr>
        <p:spPr bwMode="auto">
          <a:xfrm>
            <a:off x="7556756" y="5950372"/>
            <a:ext cx="12571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b-NO" sz="1400" dirty="0">
                <a:solidFill>
                  <a:prstClr val="black"/>
                </a:solidFill>
                <a:latin typeface="Arial" charset="0"/>
              </a:rPr>
              <a:t>Nytt objekt </a:t>
            </a:r>
            <a:r>
              <a:rPr lang="nb-NO" sz="1400" dirty="0" smtClean="0">
                <a:solidFill>
                  <a:prstClr val="black"/>
                </a:solidFill>
                <a:latin typeface="Arial" charset="0"/>
              </a:rPr>
              <a:t>er registrert </a:t>
            </a:r>
            <a:r>
              <a:rPr lang="nb-NO" sz="1400" dirty="0">
                <a:solidFill>
                  <a:prstClr val="black"/>
                </a:solidFill>
                <a:latin typeface="Arial" charset="0"/>
              </a:rPr>
              <a:t>og plassert</a:t>
            </a:r>
          </a:p>
        </p:txBody>
      </p:sp>
      <p:cxnSp>
        <p:nvCxnSpPr>
          <p:cNvPr id="3" name="Vinkel 2"/>
          <p:cNvCxnSpPr>
            <a:stCxn id="16395" idx="3"/>
            <a:endCxn id="16394" idx="1"/>
          </p:cNvCxnSpPr>
          <p:nvPr/>
        </p:nvCxnSpPr>
        <p:spPr>
          <a:xfrm flipH="1">
            <a:off x="1763688" y="1975011"/>
            <a:ext cx="6695752" cy="1910867"/>
          </a:xfrm>
          <a:prstGeom prst="bentConnector5">
            <a:avLst>
              <a:gd name="adj1" fmla="val -3414"/>
              <a:gd name="adj2" fmla="val 50000"/>
              <a:gd name="adj3" fmla="val 1034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inkel 38"/>
          <p:cNvCxnSpPr>
            <a:stCxn id="16396" idx="3"/>
            <a:endCxn id="16397" idx="1"/>
          </p:cNvCxnSpPr>
          <p:nvPr/>
        </p:nvCxnSpPr>
        <p:spPr>
          <a:xfrm flipH="1">
            <a:off x="2021797" y="3885878"/>
            <a:ext cx="5214003" cy="1685875"/>
          </a:xfrm>
          <a:prstGeom prst="bentConnector5">
            <a:avLst>
              <a:gd name="adj1" fmla="val -4384"/>
              <a:gd name="adj2" fmla="val 50000"/>
              <a:gd name="adj3" fmla="val 1043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3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tel 4"/>
          <p:cNvSpPr>
            <a:spLocks noGrp="1"/>
          </p:cNvSpPr>
          <p:nvPr>
            <p:ph type="title"/>
          </p:nvPr>
        </p:nvSpPr>
        <p:spPr>
          <a:xfrm>
            <a:off x="303213" y="557807"/>
            <a:ext cx="8229600" cy="1143001"/>
          </a:xfrm>
        </p:spPr>
        <p:txBody>
          <a:bodyPr/>
          <a:lstStyle/>
          <a:p>
            <a:r>
              <a:rPr lang="nb-NO" sz="3600" dirty="0">
                <a:solidFill>
                  <a:prstClr val="black"/>
                </a:solidFill>
                <a:cs typeface="Arial" charset="0"/>
              </a:rPr>
              <a:t>Gjøre objekt og </a:t>
            </a:r>
            <a:r>
              <a:rPr lang="nb-NO" sz="3600" dirty="0" smtClean="0">
                <a:solidFill>
                  <a:prstClr val="black"/>
                </a:solidFill>
                <a:cs typeface="Arial" charset="0"/>
              </a:rPr>
              <a:t>informasjon om objekt tilgjengelig for omverden</a:t>
            </a:r>
            <a:endParaRPr lang="nb-NO" sz="3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611560" y="2516758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dirty="0" smtClean="0">
                <a:solidFill>
                  <a:prstClr val="black"/>
                </a:solidFill>
                <a:cs typeface="Arial" charset="0"/>
              </a:rPr>
              <a:t>Merke data for gradert tilgjengelighet</a:t>
            </a:r>
            <a:endParaRPr lang="nb-NO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556248" y="2527870"/>
            <a:ext cx="1727200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Godkjenne at (data om) objekt kan publiseres.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4570785" y="2521520"/>
            <a:ext cx="1727200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Godkjente data gjøres tilgjengelig for publisering på web.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487" name="AutoShape 5"/>
          <p:cNvSpPr>
            <a:spLocks noChangeArrowheads="1"/>
          </p:cNvSpPr>
          <p:nvPr/>
        </p:nvSpPr>
        <p:spPr bwMode="auto">
          <a:xfrm>
            <a:off x="6613798" y="2527871"/>
            <a:ext cx="1727200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Ta imot </a:t>
            </a:r>
            <a:r>
              <a:rPr lang="nb-NO" sz="1600" dirty="0" err="1" smtClean="0">
                <a:solidFill>
                  <a:prstClr val="black"/>
                </a:solidFill>
                <a:cs typeface="Arial" charset="0"/>
              </a:rPr>
              <a:t>evt</a:t>
            </a: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 tilbakemeldinger fra omverden.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tel 4"/>
          <p:cNvSpPr>
            <a:spLocks noGrp="1"/>
          </p:cNvSpPr>
          <p:nvPr>
            <p:ph type="title"/>
          </p:nvPr>
        </p:nvSpPr>
        <p:spPr>
          <a:xfrm>
            <a:off x="303213" y="557807"/>
            <a:ext cx="8229600" cy="1143001"/>
          </a:xfrm>
        </p:spPr>
        <p:txBody>
          <a:bodyPr/>
          <a:lstStyle/>
          <a:p>
            <a:r>
              <a:rPr lang="nb-NO" sz="3600" dirty="0">
                <a:solidFill>
                  <a:prstClr val="black"/>
                </a:solidFill>
                <a:cs typeface="Arial" charset="0"/>
              </a:rPr>
              <a:t>Løpende bruk og bevaring av </a:t>
            </a:r>
            <a:r>
              <a:rPr lang="nb-NO" sz="3600" dirty="0" smtClean="0">
                <a:solidFill>
                  <a:prstClr val="black"/>
                </a:solidFill>
                <a:cs typeface="Arial" charset="0"/>
              </a:rPr>
              <a:t>objekter</a:t>
            </a:r>
            <a:endParaRPr lang="nb-NO" sz="3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75750" y="2193751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Bruk i utstilling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5496" y="317784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Bruk i forskning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2747" y="51479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Bevaringstiltak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364940" y="2492897"/>
            <a:ext cx="1297671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Finn ut hvor objektet er lagret.</a:t>
            </a: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2835879" y="2492896"/>
            <a:ext cx="1427438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prstClr val="black"/>
                </a:solidFill>
                <a:cs typeface="Arial" charset="0"/>
              </a:rPr>
              <a:t>Finn frem </a:t>
            </a: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objekt, </a:t>
            </a:r>
            <a:r>
              <a:rPr lang="nb-NO" sz="1600" dirty="0" err="1" smtClean="0">
                <a:solidFill>
                  <a:prstClr val="black"/>
                </a:solidFill>
                <a:cs typeface="Arial" charset="0"/>
              </a:rPr>
              <a:t>evt</a:t>
            </a: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 låne objekt fra andre.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4399414" y="3177842"/>
            <a:ext cx="1297671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prstClr val="black"/>
                </a:solidFill>
                <a:cs typeface="Arial" charset="0"/>
              </a:rPr>
              <a:t>Utfør analyse.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6010633" y="3177843"/>
            <a:ext cx="1297671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prstClr val="black"/>
                </a:solidFill>
                <a:cs typeface="Arial" charset="0"/>
              </a:rPr>
              <a:t>Registrer </a:t>
            </a: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analyse-resultat</a:t>
            </a:r>
            <a:r>
              <a:rPr lang="nb-NO" sz="1600" dirty="0">
                <a:solidFill>
                  <a:prstClr val="black"/>
                </a:solidFill>
                <a:cs typeface="Arial" charset="0"/>
              </a:rPr>
              <a:t>. 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320720" y="4828510"/>
            <a:ext cx="1427438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Vurdere vedlikeholds-behov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7308304" y="4811569"/>
            <a:ext cx="1427438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Innordning 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prstClr val="black"/>
                </a:solidFill>
                <a:cs typeface="Arial" charset="0"/>
              </a:rPr>
              <a:t>av </a:t>
            </a: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objekt i samling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3864642" y="4828509"/>
            <a:ext cx="1427438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Gjennomføre vedlikeholds-tiltak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5448818" y="4830520"/>
            <a:ext cx="1427438" cy="973137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Registrere tiltak og tilstand.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4399414" y="2015989"/>
            <a:ext cx="1297671" cy="973138"/>
          </a:xfrm>
          <a:prstGeom prst="homePlate">
            <a:avLst>
              <a:gd name="adj" fmla="val 21701"/>
            </a:avLst>
          </a:prstGeom>
          <a:solidFill>
            <a:srgbClr val="CC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810" tIns="38405" rIns="76810" bIns="3840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 smtClean="0">
                <a:solidFill>
                  <a:prstClr val="black"/>
                </a:solidFill>
                <a:cs typeface="Arial" charset="0"/>
              </a:rPr>
              <a:t>Utstilling</a:t>
            </a:r>
            <a:endParaRPr lang="nb-NO" sz="1600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5" name="Vinkel 4"/>
          <p:cNvCxnSpPr>
            <a:stCxn id="26" idx="3"/>
            <a:endCxn id="15" idx="1"/>
          </p:cNvCxnSpPr>
          <p:nvPr/>
        </p:nvCxnSpPr>
        <p:spPr>
          <a:xfrm flipH="1">
            <a:off x="2320720" y="2502558"/>
            <a:ext cx="3376365" cy="2812521"/>
          </a:xfrm>
          <a:prstGeom prst="bentConnector5">
            <a:avLst>
              <a:gd name="adj1" fmla="val -6771"/>
              <a:gd name="adj2" fmla="val 71111"/>
              <a:gd name="adj3" fmla="val 1067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Vinkel 7"/>
          <p:cNvCxnSpPr>
            <a:stCxn id="14" idx="3"/>
            <a:endCxn id="15" idx="1"/>
          </p:cNvCxnSpPr>
          <p:nvPr/>
        </p:nvCxnSpPr>
        <p:spPr>
          <a:xfrm flipH="1">
            <a:off x="2320720" y="3664412"/>
            <a:ext cx="4987584" cy="1650667"/>
          </a:xfrm>
          <a:prstGeom prst="bentConnector5">
            <a:avLst>
              <a:gd name="adj1" fmla="val -4583"/>
              <a:gd name="adj2" fmla="val 54317"/>
              <a:gd name="adj3" fmla="val 1045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4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it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alonc">
  <a:themeElements>
    <a:clrScheme name="Valcon">
      <a:dk1>
        <a:srgbClr val="004264"/>
      </a:dk1>
      <a:lt1>
        <a:sysClr val="window" lastClr="FFFFFF"/>
      </a:lt1>
      <a:dk2>
        <a:srgbClr val="004264"/>
      </a:dk2>
      <a:lt2>
        <a:srgbClr val="ECECED"/>
      </a:lt2>
      <a:accent1>
        <a:srgbClr val="FFFFFF"/>
      </a:accent1>
      <a:accent2>
        <a:srgbClr val="94D5F2"/>
      </a:accent2>
      <a:accent3>
        <a:srgbClr val="007BAF"/>
      </a:accent3>
      <a:accent4>
        <a:srgbClr val="004264"/>
      </a:accent4>
      <a:accent5>
        <a:srgbClr val="CFD0D1"/>
      </a:accent5>
      <a:accent6>
        <a:srgbClr val="000000"/>
      </a:accent6>
      <a:hlink>
        <a:srgbClr val="004264"/>
      </a:hlink>
      <a:folHlink>
        <a:srgbClr val="CFD0D1"/>
      </a:folHlink>
    </a:clrScheme>
    <a:fontScheme name="Valc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600"/>
          </a:spcBef>
          <a:buClr>
            <a:srgbClr val="004264"/>
          </a:buClr>
          <a:buSzPct val="100000"/>
          <a:defRPr sz="1400" dirty="0" err="1" smtClean="0">
            <a:solidFill>
              <a:srgbClr val="004264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musitmal</Template>
  <TotalTime>0</TotalTime>
  <Words>1036</Words>
  <Application>Microsoft Office PowerPoint</Application>
  <PresentationFormat>Skjermfremvisning (4:3)</PresentationFormat>
  <Paragraphs>165</Paragraphs>
  <Slides>17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musitmal</vt:lpstr>
      <vt:lpstr>Office-tema</vt:lpstr>
      <vt:lpstr>Valonc</vt:lpstr>
      <vt:lpstr>Standard utforming</vt:lpstr>
      <vt:lpstr>Prosesskartlegging</vt:lpstr>
      <vt:lpstr>Deltakere</vt:lpstr>
      <vt:lpstr>Hva skal vi levere på denne samlingen?</vt:lpstr>
      <vt:lpstr>Museumsvirksomhet</vt:lpstr>
      <vt:lpstr>Samlingsforvaltning - overordnet prosess -</vt:lpstr>
      <vt:lpstr>Innsamling</vt:lpstr>
      <vt:lpstr>Etablere objekt og informasjon om objekt  i samlingen</vt:lpstr>
      <vt:lpstr>Gjøre objekt og informasjon om objekt tilgjengelig for omverden</vt:lpstr>
      <vt:lpstr>Løpende bruk og bevaring av objekter</vt:lpstr>
      <vt:lpstr>PowerPoint-presentasjon</vt:lpstr>
      <vt:lpstr>Interessenter</vt:lpstr>
      <vt:lpstr>Interessenter</vt:lpstr>
      <vt:lpstr>Interessenter</vt:lpstr>
      <vt:lpstr>Sløsing = ikke verdiskapende aktiviteter for kunde/ bruker</vt:lpstr>
      <vt:lpstr>Innsamling</vt:lpstr>
      <vt:lpstr>User stories</vt:lpstr>
      <vt:lpstr>User story - eksempel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Prosesskartlegging</dc:title>
  <dc:creator>Steivor Bjarghov</dc:creator>
  <cp:lastModifiedBy>Karstein Hårsaker</cp:lastModifiedBy>
  <cp:revision>35</cp:revision>
  <cp:lastPrinted>2014-01-22T07:44:54Z</cp:lastPrinted>
  <dcterms:created xsi:type="dcterms:W3CDTF">2014-01-13T10:23:01Z</dcterms:created>
  <dcterms:modified xsi:type="dcterms:W3CDTF">2014-02-03T09:26:23Z</dcterms:modified>
</cp:coreProperties>
</file>