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18D4-F6CB-4FE0-8306-6FAE68552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25AE5-51C6-48E8-AE11-EAAA2C537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1FB4-15C3-41E4-BCDE-F1C170C7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E1CAB-9037-4362-B6EB-B0F8536F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1CF9F-7B7F-4FC5-88FD-7DB4ECD1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98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A061-3DB3-4D56-9BD3-DC572825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36CC8-78E0-43D8-9B79-960B9D42C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D6B03-25F8-45EE-99AB-8B207BE5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20249-E644-451B-8C63-4D497398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AF9FB-B4C3-4C06-B7EC-C509DFC8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33AED-C7EB-44C6-BE36-0AA491700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61B08-8B11-4C93-9738-E584B2F5F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74ABE-17A4-4957-A5F1-CBB8E9BD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A6A2A-F647-4696-B13F-248F99F45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7FFB-9707-4E5F-A06D-9FCF0781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29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A98E-252A-41FD-9412-B6E46430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CDB81-1149-4AB0-A4CF-DDACB0B8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FBFD-A633-4400-9B69-F883D363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BCF16-B0F6-4C54-A319-0C526095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5F5E6-A76D-4CE3-AB42-56390F63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51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D4E1-ECB1-41C0-8CFB-76CFEABC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D434-BFC9-4156-ADD1-5E7AE4426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0279F-716D-4B01-AC9F-98D956D16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785B5-FF90-4ABF-8F7F-42B58B11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34C38-CC9D-407A-8FEB-3655519C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22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8FD6-34A6-4B84-B5D0-07E72A16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BBA1B-95BB-4A41-85A6-FF0FE6F08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9F132-91CD-494F-9E5A-174FE8F41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09D6A-5C5F-49F7-898A-64B9D557D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09179-4121-4AA4-8D4B-30C4CD3F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3486-83ED-4689-81F3-2AE2490C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08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911D-6FCB-4093-9188-FAB3BF4B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024A3-1021-456F-BB80-D6C1D17E8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82887-EC4B-45E1-923B-BC73B4F41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0EE77-C5C7-4890-9AF6-6D2AF11F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7A4CF-DF72-4AEB-9C68-7840E646A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F56C2-991E-4370-AF0A-5E0CE7BE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C7D9-2970-4441-BB63-8972A44F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3DC2D-6C56-445D-8112-B8A9E22D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68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8B12-D98E-48EC-AE5B-4F7EE90C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019E17-0E19-4124-A09D-D86D793C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735CD-E5C3-4AE7-B3D2-A41617E0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32F36-0997-447E-BFAC-C5FBFE1A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65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224F2-727B-4239-9DE3-50A3255E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5182-C7DB-4F90-83E5-6A61C3B3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6E08E-CBE6-41B9-AD11-348280D0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27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DE51-36A3-4EB1-9AF6-8477BC9B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9ABF6-97BF-422A-9C7B-5225B28E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9A8F6-A3AB-4AD8-8F54-62A28334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6A45B-EE6A-4CA6-AA4C-6579F85A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7448D-5F57-48A6-8057-4BED2ED1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5D014-C229-4572-B7EF-C0B7E289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40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FE73-C3AE-4256-8566-F1FE5010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1EF7D-21CD-4E51-8269-BAB881E24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DE650-F287-4586-AF2A-29D4360DD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7EF40-1D37-405E-8FCD-B9097419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8AE5-D2D1-45E5-953C-4DA7BF87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7AF26-8D89-441D-AC33-3735C052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78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AF2E0-D916-40F1-A2D4-E76BEAA7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948CB-66E0-4223-9EA5-CF5F819D5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3862A-5D22-480D-97F7-ECB6C315E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C0D6-1950-41EE-976C-E8D40CF576BD}" type="datetimeFigureOut">
              <a:rPr lang="nb-NO" smtClean="0"/>
              <a:t>20.02.2018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D51BD-B395-43C3-A701-F0B78F23D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96B69-597D-4245-A779-0636A753F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D648-B237-4B0C-A629-C589A5EA2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669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78A8-FAB1-4F10-8E58-11408EF9B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Policy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E9403-D64D-46E1-82F6-8F35980F1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Gardermoen</a:t>
            </a:r>
          </a:p>
          <a:p>
            <a:r>
              <a:rPr lang="nb-NO" dirty="0"/>
              <a:t>20 februar 2018</a:t>
            </a:r>
          </a:p>
          <a:p>
            <a:r>
              <a:rPr lang="nb-NO" dirty="0"/>
              <a:t> E. Rindal</a:t>
            </a:r>
          </a:p>
        </p:txBody>
      </p:sp>
    </p:spTree>
    <p:extLst>
      <p:ext uri="{BB962C8B-B14F-4D97-AF65-F5344CB8AC3E}">
        <p14:creationId xmlns:p14="http://schemas.microsoft.com/office/powerpoint/2010/main" val="383202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FB4A-98E8-4A5D-AD2D-28AFB4F5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Bevaring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28E17C-6FCB-4FB1-9734-90856B4BF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57181"/>
            <a:ext cx="10515600" cy="388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0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B349-D7EF-4695-A7C6-33FDF132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British museum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70F20-A456-4B71-9AA0-C8AA4C1F83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British Museum </a:t>
            </a:r>
            <a:r>
              <a:rPr lang="nb-NO" dirty="0" err="1"/>
              <a:t>policies</a:t>
            </a:r>
            <a:endParaRPr lang="nb-NO" dirty="0"/>
          </a:p>
          <a:p>
            <a:r>
              <a:rPr lang="nb-NO" dirty="0" err="1"/>
              <a:t>Acceptance</a:t>
            </a:r>
            <a:r>
              <a:rPr lang="nb-NO" dirty="0"/>
              <a:t> of </a:t>
            </a:r>
            <a:r>
              <a:rPr lang="nb-NO" dirty="0" err="1"/>
              <a:t>Donations</a:t>
            </a:r>
            <a:r>
              <a:rPr lang="nb-NO" dirty="0"/>
              <a:t> </a:t>
            </a:r>
            <a:r>
              <a:rPr lang="nb-NO" dirty="0" err="1"/>
              <a:t>principles</a:t>
            </a:r>
            <a:r>
              <a:rPr lang="nb-NO" dirty="0"/>
              <a:t>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 err="1"/>
              <a:t>Acquisitions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/>
              <a:t>Anti Money Laundering and </a:t>
            </a:r>
            <a:r>
              <a:rPr lang="nb-NO" dirty="0" err="1"/>
              <a:t>Refusal</a:t>
            </a:r>
            <a:r>
              <a:rPr lang="nb-NO" dirty="0"/>
              <a:t> of </a:t>
            </a:r>
            <a:r>
              <a:rPr lang="nb-NO" dirty="0" err="1"/>
              <a:t>Donations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r>
              <a:rPr lang="nb-NO" dirty="0"/>
              <a:t> </a:t>
            </a:r>
          </a:p>
          <a:p>
            <a:r>
              <a:rPr lang="nb-NO" dirty="0"/>
              <a:t>CCTV policy </a:t>
            </a:r>
            <a:r>
              <a:rPr lang="nb-NO" dirty="0" err="1"/>
              <a:t>document</a:t>
            </a:r>
            <a:r>
              <a:rPr lang="nb-NO" dirty="0"/>
              <a:t> </a:t>
            </a:r>
          </a:p>
          <a:p>
            <a:r>
              <a:rPr lang="nb-NO" dirty="0"/>
              <a:t>Conservation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/>
              <a:t>De-</a:t>
            </a:r>
            <a:r>
              <a:rPr lang="nb-NO" dirty="0" err="1"/>
              <a:t>accession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Equality</a:t>
            </a:r>
            <a:r>
              <a:rPr lang="nb-NO" dirty="0"/>
              <a:t> and </a:t>
            </a:r>
            <a:r>
              <a:rPr lang="nb-NO" dirty="0" err="1"/>
              <a:t>Diversity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r>
              <a:rPr lang="nb-NO" dirty="0"/>
              <a:t> </a:t>
            </a:r>
          </a:p>
          <a:p>
            <a:r>
              <a:rPr lang="nb-NO" dirty="0"/>
              <a:t>Fire </a:t>
            </a:r>
            <a:r>
              <a:rPr lang="nb-NO" dirty="0" err="1"/>
              <a:t>safety</a:t>
            </a:r>
            <a:r>
              <a:rPr lang="nb-NO" dirty="0"/>
              <a:t> policy</a:t>
            </a:r>
          </a:p>
          <a:p>
            <a:r>
              <a:rPr lang="nb-NO" dirty="0" err="1"/>
              <a:t>Fraud</a:t>
            </a:r>
            <a:r>
              <a:rPr lang="nb-NO" dirty="0"/>
              <a:t>, </a:t>
            </a:r>
            <a:r>
              <a:rPr lang="nb-NO" dirty="0" err="1"/>
              <a:t>Bribery</a:t>
            </a:r>
            <a:r>
              <a:rPr lang="nb-NO" dirty="0"/>
              <a:t> and </a:t>
            </a:r>
            <a:r>
              <a:rPr lang="nb-NO" dirty="0" err="1"/>
              <a:t>Corruption</a:t>
            </a:r>
            <a:r>
              <a:rPr lang="nb-NO" dirty="0"/>
              <a:t> </a:t>
            </a:r>
            <a:r>
              <a:rPr lang="nb-NO" dirty="0" err="1"/>
              <a:t>Prevention</a:t>
            </a:r>
            <a:r>
              <a:rPr lang="nb-NO" dirty="0"/>
              <a:t> policy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83AADC-496F-4EBB-883E-9F83AFDE54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Health and </a:t>
            </a:r>
            <a:r>
              <a:rPr lang="nb-NO" dirty="0" err="1"/>
              <a:t>safety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r>
              <a:rPr lang="nb-NO" dirty="0"/>
              <a:t> </a:t>
            </a:r>
          </a:p>
          <a:p>
            <a:r>
              <a:rPr lang="nb-NO" dirty="0"/>
              <a:t>Human </a:t>
            </a:r>
            <a:r>
              <a:rPr lang="nb-NO" dirty="0" err="1"/>
              <a:t>remains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r>
              <a:rPr lang="nb-NO" dirty="0"/>
              <a:t> </a:t>
            </a:r>
          </a:p>
          <a:p>
            <a:r>
              <a:rPr lang="nb-NO" dirty="0"/>
              <a:t>Information Risk policy </a:t>
            </a:r>
          </a:p>
          <a:p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Museum's</a:t>
            </a:r>
            <a:r>
              <a:rPr lang="nb-NO" dirty="0"/>
              <a:t> human </a:t>
            </a:r>
            <a:r>
              <a:rPr lang="nb-NO" dirty="0" err="1"/>
              <a:t>remains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, </a:t>
            </a:r>
            <a:r>
              <a:rPr lang="nb-NO" dirty="0" err="1"/>
              <a:t>collection</a:t>
            </a:r>
            <a:r>
              <a:rPr lang="nb-NO" dirty="0"/>
              <a:t> and policy </a:t>
            </a:r>
          </a:p>
          <a:p>
            <a:r>
              <a:rPr lang="nb-NO" dirty="0"/>
              <a:t>Loans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/>
              <a:t>Risk management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 err="1"/>
              <a:t>Safeguarding</a:t>
            </a:r>
            <a:r>
              <a:rPr lang="nb-NO" dirty="0"/>
              <a:t> </a:t>
            </a:r>
            <a:r>
              <a:rPr lang="nb-NO" dirty="0" err="1"/>
              <a:t>children</a:t>
            </a:r>
            <a:r>
              <a:rPr lang="nb-NO" dirty="0"/>
              <a:t> and vulnerable adults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/>
              <a:t>Standards of </a:t>
            </a:r>
            <a:r>
              <a:rPr lang="nb-NO" dirty="0" err="1"/>
              <a:t>conduct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 err="1"/>
              <a:t>Sustainable</a:t>
            </a:r>
            <a:r>
              <a:rPr lang="nb-NO" dirty="0"/>
              <a:t> </a:t>
            </a:r>
            <a:r>
              <a:rPr lang="nb-NO" dirty="0" err="1"/>
              <a:t>development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 err="1"/>
              <a:t>Volunteers</a:t>
            </a:r>
            <a:r>
              <a:rPr lang="nb-NO" dirty="0"/>
              <a:t> policy </a:t>
            </a:r>
            <a:r>
              <a:rPr lang="nb-NO" dirty="0" err="1"/>
              <a:t>document</a:t>
            </a:r>
            <a:endParaRPr lang="nb-NO" dirty="0"/>
          </a:p>
          <a:p>
            <a:r>
              <a:rPr lang="nb-NO" dirty="0" err="1"/>
              <a:t>Whistleblowing</a:t>
            </a:r>
            <a:r>
              <a:rPr lang="nb-NO" dirty="0"/>
              <a:t> policy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617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7910-ABE5-4963-8954-34C4A330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Prioritering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90D40-4A53-47AF-8BB2-2C1BAAFC7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Innsamling</a:t>
            </a:r>
          </a:p>
          <a:p>
            <a:r>
              <a:rPr lang="nb-NO" dirty="0"/>
              <a:t>Tilgjengeliggjøring</a:t>
            </a:r>
          </a:p>
          <a:p>
            <a:r>
              <a:rPr lang="nb-NO" dirty="0"/>
              <a:t>Lån</a:t>
            </a:r>
          </a:p>
          <a:p>
            <a:r>
              <a:rPr lang="nb-NO" dirty="0"/>
              <a:t>Avhending</a:t>
            </a:r>
          </a:p>
          <a:p>
            <a:r>
              <a:rPr lang="nb-NO" dirty="0"/>
              <a:t>Aksesjon</a:t>
            </a:r>
          </a:p>
          <a:p>
            <a:r>
              <a:rPr lang="nb-NO" dirty="0"/>
              <a:t>Dokumentasjon</a:t>
            </a:r>
          </a:p>
          <a:p>
            <a:r>
              <a:rPr lang="nb-NO" dirty="0"/>
              <a:t>Sikring &amp; bevaring</a:t>
            </a:r>
          </a:p>
          <a:p>
            <a:r>
              <a:rPr lang="nb-NO" dirty="0"/>
              <a:t>Analyse</a:t>
            </a:r>
          </a:p>
          <a:p>
            <a:r>
              <a:rPr lang="nb-NO" dirty="0"/>
              <a:t>Konservering</a:t>
            </a:r>
          </a:p>
        </p:txBody>
      </p:sp>
    </p:spTree>
    <p:extLst>
      <p:ext uri="{BB962C8B-B14F-4D97-AF65-F5344CB8AC3E}">
        <p14:creationId xmlns:p14="http://schemas.microsoft.com/office/powerpoint/2010/main" val="186528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304C-8B29-43E9-95E3-37CD471A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skal vårt produkt se ut?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680C73-2F29-4466-9281-33813EF3E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436" y="1472315"/>
            <a:ext cx="6394347" cy="493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1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D97C-BE51-4166-9F59-2E02F587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Innsamling -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B1E-B1ED-4870-96F3-CD6140C76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Kriterier for hva man ikke ønsker (som hovedregel)</a:t>
            </a:r>
          </a:p>
          <a:p>
            <a:pPr lvl="1"/>
            <a:r>
              <a:rPr lang="nb-NO" dirty="0"/>
              <a:t>Manglende kontekst</a:t>
            </a:r>
          </a:p>
          <a:p>
            <a:pPr lvl="1"/>
            <a:r>
              <a:rPr lang="nb-NO" dirty="0"/>
              <a:t>Ulovligheter</a:t>
            </a:r>
          </a:p>
          <a:p>
            <a:pPr lvl="1"/>
            <a:r>
              <a:rPr lang="nb-NO" dirty="0"/>
              <a:t>Klausulertmateriale</a:t>
            </a:r>
          </a:p>
          <a:p>
            <a:pPr lvl="1"/>
            <a:r>
              <a:rPr lang="nb-NO" dirty="0"/>
              <a:t>For ressurskrevende</a:t>
            </a:r>
          </a:p>
          <a:p>
            <a:pPr lvl="1"/>
            <a:r>
              <a:rPr lang="nb-NO" dirty="0"/>
              <a:t>For dårlig tilstand</a:t>
            </a:r>
          </a:p>
          <a:p>
            <a:pPr lvl="1"/>
            <a:r>
              <a:rPr lang="nb-NO" dirty="0"/>
              <a:t>Utenfor tematisk / geografiske område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8604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21B7-966F-4365-A14B-F59783F3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Innsamling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0ED8-F4A1-4039-B082-9D1A0EAC9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Ønsket</a:t>
            </a:r>
          </a:p>
          <a:p>
            <a:pPr lvl="1"/>
            <a:r>
              <a:rPr lang="nb-NO" dirty="0"/>
              <a:t>Forskningsbasert innsamling (Samsvar med fagligprogram)</a:t>
            </a:r>
          </a:p>
          <a:p>
            <a:pPr lvl="1"/>
            <a:r>
              <a:rPr lang="nb-NO" dirty="0"/>
              <a:t>Gode kontekst</a:t>
            </a:r>
          </a:p>
          <a:p>
            <a:pPr lvl="1"/>
            <a:r>
              <a:rPr lang="nb-NO" dirty="0"/>
              <a:t>God tilstand</a:t>
            </a:r>
          </a:p>
          <a:p>
            <a:pPr lvl="1"/>
            <a:r>
              <a:rPr lang="nb-NO" dirty="0"/>
              <a:t>Innsamlingsmetodikk -&gt; gode kriterier -&gt; hva er </a:t>
            </a:r>
            <a:r>
              <a:rPr lang="nb-NO" dirty="0" err="1"/>
              <a:t>henskikten</a:t>
            </a:r>
            <a:endParaRPr lang="nb-NO" dirty="0"/>
          </a:p>
          <a:p>
            <a:pPr lvl="1"/>
            <a:r>
              <a:rPr lang="nb-NO" dirty="0"/>
              <a:t>Geografi </a:t>
            </a:r>
          </a:p>
          <a:p>
            <a:pPr lvl="2"/>
            <a:r>
              <a:rPr lang="nb-NO" dirty="0"/>
              <a:t>Nasjonal arbeidsdeling?</a:t>
            </a:r>
          </a:p>
          <a:p>
            <a:pPr lvl="1"/>
            <a:r>
              <a:rPr lang="nb-NO" dirty="0"/>
              <a:t>Formidlingsverdi</a:t>
            </a:r>
          </a:p>
          <a:p>
            <a:pPr lvl="1"/>
            <a:r>
              <a:rPr lang="nb-NO" dirty="0"/>
              <a:t>Sjeldenhet / unik / verdi</a:t>
            </a:r>
          </a:p>
        </p:txBody>
      </p:sp>
    </p:spTree>
    <p:extLst>
      <p:ext uri="{BB962C8B-B14F-4D97-AF65-F5344CB8AC3E}">
        <p14:creationId xmlns:p14="http://schemas.microsoft.com/office/powerpoint/2010/main" val="148686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8B32-4D8A-4A60-9CB3-090A2DFF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Tilgjengeliggjøring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CC80-6C3D-4A01-BEC2-61395BC43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Lisenser -&gt; cc-3.0 </a:t>
            </a:r>
            <a:r>
              <a:rPr lang="nb-NO" dirty="0" err="1"/>
              <a:t>vs</a:t>
            </a:r>
            <a:r>
              <a:rPr lang="nb-NO" dirty="0"/>
              <a:t> 4.0</a:t>
            </a:r>
          </a:p>
          <a:p>
            <a:r>
              <a:rPr lang="nb-NO" dirty="0"/>
              <a:t>Data</a:t>
            </a:r>
          </a:p>
          <a:p>
            <a:pPr lvl="1"/>
            <a:r>
              <a:rPr lang="nb-NO" dirty="0"/>
              <a:t>Lovverket -&gt; arkivloven -&gt; offentlighetslova(arkiv)</a:t>
            </a:r>
          </a:p>
          <a:p>
            <a:pPr lvl="1"/>
            <a:r>
              <a:rPr lang="nb-NO" dirty="0"/>
              <a:t>Eventuelle unntak</a:t>
            </a:r>
          </a:p>
          <a:p>
            <a:pPr lvl="2"/>
            <a:r>
              <a:rPr lang="nb-NO" dirty="0"/>
              <a:t>Pågående forskningsprosjekt</a:t>
            </a:r>
          </a:p>
          <a:p>
            <a:pPr lvl="2"/>
            <a:r>
              <a:rPr lang="nb-NO" dirty="0"/>
              <a:t>Personopplysninger </a:t>
            </a:r>
          </a:p>
          <a:p>
            <a:pPr lvl="2"/>
            <a:r>
              <a:rPr lang="nb-NO" dirty="0"/>
              <a:t> Sårbare lokaliteter / sensitive data og vernehensyn</a:t>
            </a:r>
          </a:p>
          <a:p>
            <a:pPr lvl="1"/>
            <a:r>
              <a:rPr lang="nb-NO" dirty="0"/>
              <a:t>Alt vi har av samlingsdata bør være tilgjengelig på overordnet nivå</a:t>
            </a:r>
          </a:p>
          <a:p>
            <a:pPr lvl="1"/>
            <a:r>
              <a:rPr lang="nb-NO" dirty="0"/>
              <a:t>Format -&gt; Allment tilgjengelige og i </a:t>
            </a:r>
            <a:r>
              <a:rPr lang="nb-NO" dirty="0" err="1"/>
              <a:t>hendhold</a:t>
            </a:r>
            <a:r>
              <a:rPr lang="nb-NO" dirty="0"/>
              <a:t> til internasjonale / nasjonale standarder</a:t>
            </a:r>
          </a:p>
          <a:p>
            <a:r>
              <a:rPr lang="nb-NO" dirty="0"/>
              <a:t>Foto</a:t>
            </a:r>
          </a:p>
          <a:p>
            <a:pPr lvl="1"/>
            <a:r>
              <a:rPr lang="nb-NO" dirty="0"/>
              <a:t>Publikum/mennesker</a:t>
            </a:r>
          </a:p>
          <a:p>
            <a:pPr lvl="1"/>
            <a:r>
              <a:rPr lang="nb-NO" dirty="0"/>
              <a:t>Gjenstander og lokaliteter / innsamlingsarbeid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2498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864E-F944-4BF5-A2F3-E46E46BC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Tilgjengeliggjøring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62F75-1AC5-4092-8F7D-E7B6469C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Fysisk</a:t>
            </a:r>
          </a:p>
          <a:p>
            <a:pPr lvl="1"/>
            <a:r>
              <a:rPr lang="nb-NO" dirty="0"/>
              <a:t>Offentligheten bør/skal ha tilgang</a:t>
            </a:r>
          </a:p>
          <a:p>
            <a:pPr lvl="2"/>
            <a:r>
              <a:rPr lang="nb-NO" dirty="0"/>
              <a:t>Unntak må begrunnes</a:t>
            </a:r>
          </a:p>
          <a:p>
            <a:pPr lvl="3"/>
            <a:r>
              <a:rPr lang="nb-NO" dirty="0"/>
              <a:t>Eks: Uforholdsmessig mye arbeid / vanskelig gjennomførbart</a:t>
            </a:r>
          </a:p>
          <a:p>
            <a:pPr lvl="3"/>
            <a:r>
              <a:rPr lang="nb-NO" dirty="0"/>
              <a:t>Tilstanden</a:t>
            </a:r>
          </a:p>
          <a:p>
            <a:pPr lvl="3"/>
            <a:r>
              <a:rPr lang="nb-NO" dirty="0"/>
              <a:t>Under forskning</a:t>
            </a:r>
          </a:p>
          <a:p>
            <a:pPr lvl="4"/>
            <a:r>
              <a:rPr lang="nb-NO" dirty="0"/>
              <a:t>Hvor lenge kan det holdes tilbake?</a:t>
            </a:r>
          </a:p>
          <a:p>
            <a:pPr lvl="3"/>
            <a:r>
              <a:rPr lang="nb-NO" dirty="0"/>
              <a:t>Ved flere samtidige forespørsler, hvem får materiale?</a:t>
            </a:r>
          </a:p>
          <a:p>
            <a:pPr lvl="4"/>
            <a:r>
              <a:rPr lang="nb-NO" dirty="0"/>
              <a:t>Første man til mølla</a:t>
            </a:r>
          </a:p>
          <a:p>
            <a:pPr lvl="4"/>
            <a:r>
              <a:rPr lang="nb-NO" dirty="0"/>
              <a:t>Seriøsiteten</a:t>
            </a:r>
          </a:p>
          <a:p>
            <a:pPr lvl="4"/>
            <a:r>
              <a:rPr lang="nb-NO" dirty="0"/>
              <a:t>Intern </a:t>
            </a:r>
            <a:r>
              <a:rPr lang="nb-NO" dirty="0" err="1"/>
              <a:t>vs</a:t>
            </a:r>
            <a:r>
              <a:rPr lang="nb-NO" dirty="0"/>
              <a:t> ekstern</a:t>
            </a:r>
          </a:p>
        </p:txBody>
      </p:sp>
    </p:spTree>
    <p:extLst>
      <p:ext uri="{BB962C8B-B14F-4D97-AF65-F5344CB8AC3E}">
        <p14:creationId xmlns:p14="http://schemas.microsoft.com/office/powerpoint/2010/main" val="322533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2E7C-7C00-4904-A01E-A24472D8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Lån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8AE92-46CA-48F8-A0D6-3BE49D7D0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b-NO" dirty="0"/>
              <a:t>Hvem skal få låne?</a:t>
            </a:r>
          </a:p>
          <a:p>
            <a:r>
              <a:rPr lang="nb-NO" dirty="0"/>
              <a:t>Prinsipp om at alle skal få tilgang til samlingene</a:t>
            </a:r>
          </a:p>
          <a:p>
            <a:pPr lvl="1"/>
            <a:r>
              <a:rPr lang="nb-NO" dirty="0"/>
              <a:t>Enhetlig behandling</a:t>
            </a:r>
          </a:p>
          <a:p>
            <a:r>
              <a:rPr lang="nb-NO" dirty="0"/>
              <a:t>Må tilfredsstille:</a:t>
            </a:r>
          </a:p>
          <a:p>
            <a:pPr lvl="1"/>
            <a:r>
              <a:rPr lang="nb-NO" dirty="0"/>
              <a:t>Sikring</a:t>
            </a:r>
          </a:p>
          <a:p>
            <a:pPr lvl="1"/>
            <a:r>
              <a:rPr lang="nb-NO" dirty="0"/>
              <a:t>Klima / bevaring</a:t>
            </a:r>
          </a:p>
          <a:p>
            <a:pPr lvl="1"/>
            <a:r>
              <a:rPr lang="nb-NO" dirty="0"/>
              <a:t>Ressursbruk</a:t>
            </a:r>
          </a:p>
          <a:p>
            <a:r>
              <a:rPr lang="nb-NO" dirty="0"/>
              <a:t>Hvem er låntaker</a:t>
            </a:r>
          </a:p>
          <a:p>
            <a:pPr lvl="1"/>
            <a:r>
              <a:rPr lang="nb-NO" dirty="0"/>
              <a:t>Institusjoner</a:t>
            </a:r>
          </a:p>
          <a:p>
            <a:pPr lvl="1"/>
            <a:r>
              <a:rPr lang="nb-NO" dirty="0"/>
              <a:t>Museum</a:t>
            </a:r>
          </a:p>
          <a:p>
            <a:pPr lvl="1"/>
            <a:r>
              <a:rPr lang="nb-NO" dirty="0"/>
              <a:t>Privatpersoner</a:t>
            </a:r>
          </a:p>
          <a:p>
            <a:r>
              <a:rPr lang="nb-NO" dirty="0"/>
              <a:t>Formål/Meningen med lånet?</a:t>
            </a:r>
          </a:p>
          <a:p>
            <a:pPr lvl="1"/>
            <a:r>
              <a:rPr lang="nb-NO" dirty="0"/>
              <a:t>Formidlingskonsept</a:t>
            </a:r>
          </a:p>
          <a:p>
            <a:r>
              <a:rPr lang="nb-NO" dirty="0"/>
              <a:t>Lån er gratis (forskningsformål)</a:t>
            </a:r>
          </a:p>
          <a:p>
            <a:r>
              <a:rPr lang="nb-NO" dirty="0"/>
              <a:t>Utstillingslån -&gt; betaling?</a:t>
            </a:r>
          </a:p>
          <a:p>
            <a:r>
              <a:rPr lang="nb-NO" dirty="0"/>
              <a:t>Sikkerhet for tilbakeføring</a:t>
            </a:r>
          </a:p>
          <a:p>
            <a:r>
              <a:rPr lang="nb-NO" dirty="0"/>
              <a:t>Framlån</a:t>
            </a:r>
          </a:p>
          <a:p>
            <a:r>
              <a:rPr lang="nb-NO" dirty="0"/>
              <a:t>Hvem bestemmer -&gt; ansvarsforhold -&gt; utvalg</a:t>
            </a:r>
          </a:p>
          <a:p>
            <a:pPr lvl="1"/>
            <a:r>
              <a:rPr lang="nb-NO" dirty="0"/>
              <a:t>Hvem er saksbehandler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1205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323E-FCD7-4109-B2A4-527C221B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Avhending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74BF5-ADB1-4094-853D-9C142985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Avgjørelses tas av Styret -&gt; direktør -&gt; samlingsansvarlig</a:t>
            </a:r>
          </a:p>
          <a:p>
            <a:pPr lvl="1"/>
            <a:r>
              <a:rPr lang="nb-NO" dirty="0"/>
              <a:t>Delegasjon </a:t>
            </a:r>
          </a:p>
          <a:p>
            <a:pPr lvl="1"/>
            <a:r>
              <a:rPr lang="nb-NO" dirty="0"/>
              <a:t>4 øyne</a:t>
            </a:r>
          </a:p>
          <a:p>
            <a:r>
              <a:rPr lang="nb-NO" dirty="0"/>
              <a:t>ICOM og UHR-m etiske regler</a:t>
            </a:r>
          </a:p>
          <a:p>
            <a:r>
              <a:rPr lang="nb-NO" dirty="0"/>
              <a:t>Formålet bør være at man skal gjøre samlingen bedre, mer verdifull</a:t>
            </a:r>
          </a:p>
          <a:p>
            <a:pPr lvl="1"/>
            <a:r>
              <a:rPr lang="nb-NO" dirty="0"/>
              <a:t>Samlingen bør ikke belastes med unødvendig materiale</a:t>
            </a:r>
          </a:p>
          <a:p>
            <a:r>
              <a:rPr lang="nb-NO" dirty="0"/>
              <a:t>Det bør foreligge en formell kartlegging før en avhendingsprosess settes i gang</a:t>
            </a:r>
          </a:p>
          <a:p>
            <a:r>
              <a:rPr lang="nb-NO" dirty="0"/>
              <a:t>Prosessen må dokumenteres og være transparent </a:t>
            </a:r>
          </a:p>
          <a:p>
            <a:r>
              <a:rPr lang="nb-NO" dirty="0"/>
              <a:t>Kriterier må utarbeides, </a:t>
            </a:r>
            <a:r>
              <a:rPr lang="nb-NO" dirty="0" err="1"/>
              <a:t>jfr</a:t>
            </a:r>
            <a:r>
              <a:rPr lang="nb-NO" dirty="0"/>
              <a:t> Fridtjof</a:t>
            </a:r>
          </a:p>
          <a:p>
            <a:r>
              <a:rPr lang="nb-NO" dirty="0"/>
              <a:t>Dette gjelder for materiale som er katalogisert og innordnet i samlingen</a:t>
            </a:r>
          </a:p>
          <a:p>
            <a:r>
              <a:rPr lang="nb-NO" dirty="0"/>
              <a:t>Hva gjør man med materialet?</a:t>
            </a:r>
          </a:p>
          <a:p>
            <a:pPr lvl="1"/>
            <a:r>
              <a:rPr lang="nb-NO" dirty="0"/>
              <a:t>Destruksjon</a:t>
            </a:r>
          </a:p>
          <a:p>
            <a:pPr lvl="1"/>
            <a:r>
              <a:rPr lang="nb-NO" dirty="0"/>
              <a:t>Salg</a:t>
            </a:r>
          </a:p>
          <a:p>
            <a:pPr lvl="1"/>
            <a:r>
              <a:rPr lang="nb-NO" dirty="0"/>
              <a:t>Til </a:t>
            </a:r>
            <a:r>
              <a:rPr lang="nb-NO"/>
              <a:t>andre museer?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046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2557-07F9-4350-B4CD-F997EBAE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B739B-4D2F-4F89-9B97-33ADFCCAD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Velkommen</a:t>
            </a:r>
          </a:p>
          <a:p>
            <a:r>
              <a:rPr lang="nb-NO" dirty="0"/>
              <a:t>Hva er oppdraget?</a:t>
            </a:r>
          </a:p>
          <a:p>
            <a:r>
              <a:rPr lang="nb-NO" dirty="0"/>
              <a:t>Hvilke policyer trenger vi?</a:t>
            </a:r>
          </a:p>
          <a:p>
            <a:pPr lvl="1"/>
            <a:r>
              <a:rPr lang="nb-NO" dirty="0"/>
              <a:t>Virksomhetsanalysen</a:t>
            </a:r>
          </a:p>
          <a:p>
            <a:pPr lvl="1"/>
            <a:r>
              <a:rPr lang="nb-NO" dirty="0"/>
              <a:t>British museum</a:t>
            </a:r>
          </a:p>
          <a:p>
            <a:r>
              <a:rPr lang="nb-NO" dirty="0"/>
              <a:t>Prioritering, -&gt; hvilke policyer er viktigst</a:t>
            </a:r>
          </a:p>
          <a:p>
            <a:r>
              <a:rPr lang="nb-NO" dirty="0"/>
              <a:t>Hvordan skal vårt produkt se ut?</a:t>
            </a:r>
          </a:p>
          <a:p>
            <a:pPr lvl="1"/>
            <a:r>
              <a:rPr lang="nb-NO" dirty="0" err="1"/>
              <a:t>Cynefin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0378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7095-49FE-40A8-884B-1F6ABB6D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Aksesjon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32771-387B-4B7E-B935-43D82B46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84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5D2E2-0C4E-45EF-9AE4-699A441F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3202-0CAC-40A0-9BB7-26F1AEC2D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Policy/ samlingsplan/innsamlingsstrategi</a:t>
            </a:r>
          </a:p>
          <a:p>
            <a:endParaRPr lang="nb-NO" dirty="0"/>
          </a:p>
          <a:p>
            <a:pPr marL="0" indent="0">
              <a:buNone/>
            </a:pPr>
            <a:r>
              <a:rPr lang="en-US" sz="2400" i="1" dirty="0"/>
              <a:t>A policy is a deliberate system of principles to guide decisions and achieve rational outcomes. A policy is a statement of intent, and is implemented as a procedure or protocol. Policies are generally adopted by a governance body within an organization. Policies can assist in both subjective and objective decision making.</a:t>
            </a:r>
          </a:p>
          <a:p>
            <a:pPr marL="0" indent="0">
              <a:buNone/>
            </a:pPr>
            <a:endParaRPr lang="nb-NO" sz="2400" i="1" dirty="0"/>
          </a:p>
          <a:p>
            <a:r>
              <a:rPr lang="nb-NO" dirty="0"/>
              <a:t>Liste over hvilke policyer vi bør ha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Minimumsstandarder for hva policyer skal inneholde</a:t>
            </a:r>
          </a:p>
        </p:txBody>
      </p:sp>
    </p:spTree>
    <p:extLst>
      <p:ext uri="{BB962C8B-B14F-4D97-AF65-F5344CB8AC3E}">
        <p14:creationId xmlns:p14="http://schemas.microsoft.com/office/powerpoint/2010/main" val="410223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C38A1-6639-4057-828C-F57EB728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F948C-329D-49A8-876D-12BB9806D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Policy/ samlingsplan/innsamlingsstrategi det samme?</a:t>
            </a:r>
          </a:p>
          <a:p>
            <a:endParaRPr lang="nb-NO" dirty="0"/>
          </a:p>
          <a:p>
            <a:r>
              <a:rPr lang="nb-NO" dirty="0"/>
              <a:t> Hva er en policy?</a:t>
            </a:r>
          </a:p>
          <a:p>
            <a:endParaRPr lang="nb-NO" dirty="0"/>
          </a:p>
          <a:p>
            <a:r>
              <a:rPr lang="nb-NO" dirty="0"/>
              <a:t>Skal vi lage </a:t>
            </a:r>
            <a:r>
              <a:rPr lang="nb-NO" dirty="0" err="1"/>
              <a:t>minimumstandarder</a:t>
            </a:r>
            <a:r>
              <a:rPr lang="nb-NO" dirty="0"/>
              <a:t> og liste over policyer?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659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E694-0779-46D6-875D-48EDE628E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policyer trenger vi?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1AC526D-A33D-46A2-9EF8-DF431AF0C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7078"/>
            <a:ext cx="10515600" cy="404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0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BADF6-113A-4F31-97F9-E00626AD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Innsamling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8928D3-D3FF-41B6-B9EF-09AFF2E52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6282"/>
            <a:ext cx="10515600" cy="40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7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921A-BB25-406C-B059-AA2C671B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Etablere objekt i samling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9A30C6-3016-42D1-B2F9-AD3921AF9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664" y="1825625"/>
            <a:ext cx="87346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06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1A3AC-E3F7-4201-8488-98E4A952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Etablere dokumentasjon i samling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8874AF-16A2-47C7-BD93-0B7BE76A7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65650"/>
            <a:ext cx="10515600" cy="407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36F8-4517-4FF6-B163-E1F7A2F3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Tilgjengeliggjøring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5AA287-AC18-4974-97FC-1E9ED6860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94104"/>
            <a:ext cx="10515600" cy="40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4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581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Policy </vt:lpstr>
      <vt:lpstr>Agenda</vt:lpstr>
      <vt:lpstr>Oppdraget</vt:lpstr>
      <vt:lpstr>Spørsmål</vt:lpstr>
      <vt:lpstr>Hvilke policyer trenger vi?</vt:lpstr>
      <vt:lpstr>Innsamling</vt:lpstr>
      <vt:lpstr>Etablere objekt i samling</vt:lpstr>
      <vt:lpstr>Etablere dokumentasjon i samling</vt:lpstr>
      <vt:lpstr>Tilgjengeliggjøring </vt:lpstr>
      <vt:lpstr>Bevaring</vt:lpstr>
      <vt:lpstr>British museum</vt:lpstr>
      <vt:lpstr>Prioritering</vt:lpstr>
      <vt:lpstr>Hvordan skal vårt produkt se ut?</vt:lpstr>
      <vt:lpstr>Innsamling - policy</vt:lpstr>
      <vt:lpstr>Innsamling</vt:lpstr>
      <vt:lpstr>Tilgjengeliggjøring</vt:lpstr>
      <vt:lpstr>Tilgjengeliggjøring </vt:lpstr>
      <vt:lpstr>Lån</vt:lpstr>
      <vt:lpstr>Avhending</vt:lpstr>
      <vt:lpstr>Aksesjon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</dc:title>
  <dc:creator>Eirik Rindal</dc:creator>
  <cp:lastModifiedBy>Eirik Rindal</cp:lastModifiedBy>
  <cp:revision>51</cp:revision>
  <dcterms:created xsi:type="dcterms:W3CDTF">2018-02-19T09:35:46Z</dcterms:created>
  <dcterms:modified xsi:type="dcterms:W3CDTF">2018-02-20T14:21:27Z</dcterms:modified>
</cp:coreProperties>
</file>