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  <p:sldId id="391" r:id="rId9"/>
    <p:sldId id="268" r:id="rId10"/>
    <p:sldId id="389" r:id="rId11"/>
    <p:sldId id="261" r:id="rId12"/>
    <p:sldId id="262" r:id="rId13"/>
    <p:sldId id="263" r:id="rId14"/>
    <p:sldId id="265" r:id="rId15"/>
    <p:sldId id="264" r:id="rId16"/>
    <p:sldId id="266" r:id="rId17"/>
    <p:sldId id="267" r:id="rId1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jur Martin Bjerke" initials="SMB" lastIdx="1" clrIdx="0">
    <p:extLst>
      <p:ext uri="{19B8F6BF-5375-455C-9EA6-DF929625EA0E}">
        <p15:presenceInfo xmlns:p15="http://schemas.microsoft.com/office/powerpoint/2012/main" userId="S-1-5-21-1178080459-3341931671-1611906298-1228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0-03T08:17:16.296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371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620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367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385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01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992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343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315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182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052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675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3FED7-C0BD-4A3E-B5F8-684543B50A12}" type="datetimeFigureOut">
              <a:rPr lang="nb-NO" smtClean="0"/>
              <a:t>15.10.2019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72927-1EC0-47B6-8AEA-81C124DDC1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40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MUSIT – Veien videre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Innhenting av informasjon fra museumsdirektørene for møtet med </a:t>
            </a:r>
            <a:r>
              <a:rPr lang="nb-NO" dirty="0" err="1"/>
              <a:t>MUSIT’s</a:t>
            </a:r>
            <a:r>
              <a:rPr lang="nb-NO" dirty="0"/>
              <a:t> styre 15 oktober 2019 </a:t>
            </a:r>
          </a:p>
        </p:txBody>
      </p:sp>
    </p:spTree>
    <p:extLst>
      <p:ext uri="{BB962C8B-B14F-4D97-AF65-F5344CB8AC3E}">
        <p14:creationId xmlns:p14="http://schemas.microsoft.com/office/powerpoint/2010/main" val="2143627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4. Hvordan burde man organisere bestiller-rollen i fremtiden, i den grad det er behov for endringer?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nb-NO" dirty="0"/>
              <a:t>Nye </a:t>
            </a:r>
            <a:r>
              <a:rPr lang="nb-NO" dirty="0" err="1"/>
              <a:t>MUSIT</a:t>
            </a:r>
            <a:r>
              <a:rPr lang="nb-NO" dirty="0"/>
              <a:t>/Ny organisering bør innrettes som en profesjonell IT-organisasjon med nødvendige roller, oppgaver og kompetanse</a:t>
            </a:r>
          </a:p>
          <a:p>
            <a:pPr marL="0" lvl="0" indent="0">
              <a:buNone/>
            </a:pPr>
            <a:endParaRPr lang="nb-NO" dirty="0"/>
          </a:p>
          <a:p>
            <a:r>
              <a:rPr lang="nb-NO" dirty="0"/>
              <a:t>Fagfolk i museene har kompetanse til å ivareta deler av bestiller-rollen i form av behovsinnhenting i fagmiljøene. Men en annen profesjon må ivareta bestiller-rollen på IT-siden. </a:t>
            </a:r>
          </a:p>
          <a:p>
            <a:pPr marL="0" indent="0">
              <a:buNone/>
            </a:pPr>
            <a:endParaRPr lang="nb-NO" dirty="0"/>
          </a:p>
          <a:p>
            <a:pPr lvl="0"/>
            <a:r>
              <a:rPr lang="nb-NO" dirty="0"/>
              <a:t>Nye </a:t>
            </a:r>
            <a:r>
              <a:rPr lang="nb-NO" dirty="0" err="1"/>
              <a:t>MUSIT</a:t>
            </a:r>
            <a:r>
              <a:rPr lang="nb-NO" dirty="0"/>
              <a:t>/Ny organisering må sørge for en langt mere profesjonell anskaffelses- og bestillingsvirksomhet, implementering, porteføljestyring, endringshåndtering – en organisering som håndterer hele syklusen for tjenestene. </a:t>
            </a:r>
          </a:p>
          <a:p>
            <a:pPr marL="0" lvl="0" indent="0">
              <a:buNone/>
            </a:pPr>
            <a:endParaRPr lang="nb-NO" dirty="0"/>
          </a:p>
          <a:p>
            <a:r>
              <a:rPr lang="nb-NO" dirty="0"/>
              <a:t>Nye </a:t>
            </a:r>
            <a:r>
              <a:rPr lang="nb-NO" dirty="0" err="1"/>
              <a:t>MUSIT</a:t>
            </a:r>
            <a:r>
              <a:rPr lang="nb-NO" dirty="0"/>
              <a:t>/Ny organisering må innrettes for å ivareta en langt mere dynamisk og sammensatt portefølje enn i dag. Egenutvikling er bare én mulig strategi for å levere tjenester, og krever stor kapasitet</a:t>
            </a:r>
          </a:p>
        </p:txBody>
      </p:sp>
    </p:spTree>
    <p:extLst>
      <p:ext uri="{BB962C8B-B14F-4D97-AF65-F5344CB8AC3E}">
        <p14:creationId xmlns:p14="http://schemas.microsoft.com/office/powerpoint/2010/main" val="279418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5. Hva er de viktigste årsakene til manglende fremdrift i prosjektet så langt?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nb-NO" dirty="0"/>
              <a:t>Manglende kapasitet og kompetanse på utviklingssiden</a:t>
            </a:r>
          </a:p>
          <a:p>
            <a:pPr lvl="0"/>
            <a:r>
              <a:rPr lang="nb-NO" dirty="0"/>
              <a:t>Uklar ledelse av utviklingsapparatet</a:t>
            </a:r>
          </a:p>
          <a:p>
            <a:pPr lvl="0"/>
            <a:r>
              <a:rPr lang="nb-NO" dirty="0"/>
              <a:t>For stor teknologisk gjeld - terskelen over til nye teknologiske rammeverk er for høy</a:t>
            </a:r>
          </a:p>
          <a:p>
            <a:pPr marL="457200" lvl="1" indent="0">
              <a:buNone/>
            </a:pPr>
            <a:r>
              <a:rPr lang="nb-NO" dirty="0"/>
              <a:t>- Startet prosjektet mange år for seint</a:t>
            </a:r>
          </a:p>
          <a:p>
            <a:r>
              <a:rPr lang="nb-NO" dirty="0"/>
              <a:t>Utdatert leveransemodell. </a:t>
            </a:r>
            <a:r>
              <a:rPr lang="nb-NO" u="sng" dirty="0"/>
              <a:t>Valg av egenutvikling</a:t>
            </a:r>
            <a:r>
              <a:rPr lang="nb-NO" dirty="0"/>
              <a:t> går på bekostning av tilgjengelige løsninger, teknologi, oppdatering av rammeverk mm. </a:t>
            </a:r>
          </a:p>
          <a:p>
            <a:pPr lvl="0"/>
            <a:r>
              <a:rPr lang="nb-NO" dirty="0"/>
              <a:t>Manglende samsvar mellom omfanget på oppgaver og portefølje og skalering av </a:t>
            </a:r>
            <a:r>
              <a:rPr lang="nb-NO" dirty="0" err="1"/>
              <a:t>MUSIT</a:t>
            </a:r>
            <a:r>
              <a:rPr lang="nb-NO" dirty="0"/>
              <a:t>-organisasjonen</a:t>
            </a:r>
          </a:p>
          <a:p>
            <a:pPr lvl="0"/>
            <a:r>
              <a:rPr lang="nb-NO" dirty="0"/>
              <a:t>Krevende forvaltning og drift av gamle løsninger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3247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EC773-AF86-48FE-A4B0-1A2F1B57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Calibri Light"/>
              </a:rPr>
              <a:t>Andre viktige forhold: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8CFE7-B34C-4586-ACED-CBE1C707A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«</a:t>
            </a:r>
            <a:r>
              <a:rPr lang="en-GB" dirty="0" err="1"/>
              <a:t>På</a:t>
            </a:r>
            <a:r>
              <a:rPr lang="en-GB" dirty="0"/>
              <a:t> tide med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fot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bakken</a:t>
            </a:r>
            <a:r>
              <a:rPr lang="nb-NO" dirty="0"/>
              <a:t>»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Valgt</a:t>
            </a:r>
            <a:r>
              <a:rPr lang="en-GB" dirty="0"/>
              <a:t> </a:t>
            </a:r>
            <a:r>
              <a:rPr lang="en-GB" dirty="0" err="1"/>
              <a:t>leveransemodell</a:t>
            </a:r>
            <a:r>
              <a:rPr lang="en-GB" dirty="0"/>
              <a:t> har </a:t>
            </a:r>
            <a:r>
              <a:rPr lang="en-GB" dirty="0" err="1"/>
              <a:t>ikke</a:t>
            </a:r>
            <a:r>
              <a:rPr lang="en-GB" dirty="0"/>
              <a:t> </a:t>
            </a:r>
            <a:r>
              <a:rPr lang="en-GB" dirty="0" err="1"/>
              <a:t>gitt</a:t>
            </a:r>
            <a:r>
              <a:rPr lang="en-GB" dirty="0"/>
              <a:t> </a:t>
            </a:r>
            <a:r>
              <a:rPr lang="en-GB" dirty="0" err="1"/>
              <a:t>tilfredsstillende</a:t>
            </a:r>
            <a:r>
              <a:rPr lang="en-GB" dirty="0"/>
              <a:t> </a:t>
            </a:r>
            <a:r>
              <a:rPr lang="en-GB" dirty="0" err="1"/>
              <a:t>leveranser</a:t>
            </a:r>
            <a:endParaRPr lang="en-GB" dirty="0"/>
          </a:p>
          <a:p>
            <a:pPr lvl="1">
              <a:buFontTx/>
              <a:buChar char="-"/>
            </a:pPr>
            <a:r>
              <a:rPr lang="en-GB" dirty="0"/>
              <a:t>Alt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ett</a:t>
            </a:r>
            <a:r>
              <a:rPr lang="en-GB" dirty="0"/>
              <a:t> </a:t>
            </a:r>
            <a:r>
              <a:rPr lang="en-GB" dirty="0" err="1"/>
              <a:t>egenutviklet</a:t>
            </a:r>
            <a:r>
              <a:rPr lang="en-GB" dirty="0"/>
              <a:t> system </a:t>
            </a:r>
            <a:r>
              <a:rPr lang="en-GB" dirty="0" err="1"/>
              <a:t>er</a:t>
            </a:r>
            <a:r>
              <a:rPr lang="en-GB" dirty="0"/>
              <a:t> </a:t>
            </a:r>
            <a:r>
              <a:rPr lang="en-GB" dirty="0" err="1"/>
              <a:t>krevende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lite </a:t>
            </a:r>
            <a:r>
              <a:rPr lang="en-GB" dirty="0" err="1"/>
              <a:t>fleksibelt</a:t>
            </a:r>
            <a:r>
              <a:rPr lang="en-GB" dirty="0"/>
              <a:t>, </a:t>
            </a:r>
            <a:r>
              <a:rPr lang="en-GB" dirty="0" err="1"/>
              <a:t>ikke</a:t>
            </a:r>
            <a:r>
              <a:rPr lang="en-GB" dirty="0"/>
              <a:t> </a:t>
            </a:r>
            <a:r>
              <a:rPr lang="en-GB" dirty="0" err="1"/>
              <a:t>bærekraftig</a:t>
            </a:r>
            <a:endParaRPr lang="en-GB" dirty="0"/>
          </a:p>
          <a:p>
            <a:pPr lvl="1">
              <a:buFontTx/>
              <a:buChar char="-"/>
            </a:pPr>
            <a:r>
              <a:rPr lang="en-GB" dirty="0" err="1"/>
              <a:t>Ambisjoner</a:t>
            </a:r>
            <a:r>
              <a:rPr lang="en-GB" dirty="0"/>
              <a:t> om </a:t>
            </a:r>
            <a:r>
              <a:rPr lang="en-GB" dirty="0" err="1"/>
              <a:t>tverrfaglige</a:t>
            </a:r>
            <a:r>
              <a:rPr lang="en-GB" dirty="0"/>
              <a:t> </a:t>
            </a:r>
            <a:r>
              <a:rPr lang="en-GB" dirty="0" err="1"/>
              <a:t>løsninger</a:t>
            </a:r>
            <a:r>
              <a:rPr lang="en-GB" dirty="0"/>
              <a:t> </a:t>
            </a:r>
            <a:r>
              <a:rPr lang="en-GB" dirty="0" err="1"/>
              <a:t>vanskeliggjør</a:t>
            </a:r>
            <a:r>
              <a:rPr lang="en-GB" dirty="0"/>
              <a:t> </a:t>
            </a:r>
            <a:r>
              <a:rPr lang="en-GB" dirty="0" err="1"/>
              <a:t>utrednings</a:t>
            </a:r>
            <a:r>
              <a:rPr lang="en-GB" dirty="0"/>
              <a:t>-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utviklingsarbeidet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?</a:t>
            </a:r>
            <a:r>
              <a:rPr lang="en-GB" dirty="0" err="1"/>
              <a:t>Natur</a:t>
            </a:r>
            <a:r>
              <a:rPr lang="en-GB" dirty="0"/>
              <a:t>/kultur – </a:t>
            </a:r>
            <a:r>
              <a:rPr lang="en-GB" dirty="0" err="1"/>
              <a:t>ulike</a:t>
            </a:r>
            <a:r>
              <a:rPr lang="en-GB" dirty="0"/>
              <a:t> </a:t>
            </a:r>
            <a:r>
              <a:rPr lang="en-GB" dirty="0" err="1"/>
              <a:t>løsninger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?</a:t>
            </a:r>
            <a:r>
              <a:rPr lang="en-GB" dirty="0" err="1"/>
              <a:t>Egenutvikling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/</a:t>
            </a:r>
            <a:r>
              <a:rPr lang="en-GB" dirty="0" err="1"/>
              <a:t>eller</a:t>
            </a:r>
            <a:r>
              <a:rPr lang="en-GB" dirty="0"/>
              <a:t> </a:t>
            </a:r>
            <a:r>
              <a:rPr lang="en-GB" dirty="0" err="1"/>
              <a:t>kjøpte</a:t>
            </a:r>
            <a:r>
              <a:rPr lang="en-GB" dirty="0"/>
              <a:t> </a:t>
            </a:r>
            <a:r>
              <a:rPr lang="en-GB" dirty="0" err="1"/>
              <a:t>fleksible</a:t>
            </a:r>
            <a:r>
              <a:rPr lang="en-GB" dirty="0"/>
              <a:t> </a:t>
            </a:r>
            <a:r>
              <a:rPr lang="en-GB" dirty="0" err="1"/>
              <a:t>plattformer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?</a:t>
            </a:r>
            <a:r>
              <a:rPr lang="en-GB" dirty="0" err="1"/>
              <a:t>Hva</a:t>
            </a:r>
            <a:r>
              <a:rPr lang="en-GB" dirty="0"/>
              <a:t> med </a:t>
            </a:r>
            <a:r>
              <a:rPr lang="en-GB" dirty="0" err="1"/>
              <a:t>samlinger</a:t>
            </a:r>
            <a:r>
              <a:rPr lang="en-GB" dirty="0"/>
              <a:t> der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ennå</a:t>
            </a:r>
            <a:r>
              <a:rPr lang="en-GB" dirty="0"/>
              <a:t> </a:t>
            </a:r>
            <a:r>
              <a:rPr lang="en-GB" dirty="0" err="1"/>
              <a:t>ikke</a:t>
            </a:r>
            <a:r>
              <a:rPr lang="en-GB" dirty="0"/>
              <a:t> har </a:t>
            </a:r>
            <a:r>
              <a:rPr lang="en-GB" dirty="0" err="1"/>
              <a:t>nasjonale</a:t>
            </a:r>
            <a:r>
              <a:rPr lang="en-GB" dirty="0"/>
              <a:t> </a:t>
            </a:r>
            <a:r>
              <a:rPr lang="en-GB" dirty="0" err="1"/>
              <a:t>løsninger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Stor</a:t>
            </a:r>
            <a:r>
              <a:rPr lang="en-GB" dirty="0"/>
              <a:t> </a:t>
            </a:r>
            <a:r>
              <a:rPr lang="en-GB" dirty="0" err="1"/>
              <a:t>risiko</a:t>
            </a:r>
            <a:r>
              <a:rPr lang="en-GB" dirty="0"/>
              <a:t> </a:t>
            </a:r>
            <a:r>
              <a:rPr lang="en-GB" dirty="0" err="1"/>
              <a:t>nå</a:t>
            </a:r>
            <a:r>
              <a:rPr lang="en-GB" dirty="0"/>
              <a:t> med </a:t>
            </a:r>
            <a:r>
              <a:rPr lang="en-GB" dirty="0" err="1"/>
              <a:t>lav</a:t>
            </a:r>
            <a:r>
              <a:rPr lang="en-GB" dirty="0"/>
              <a:t> </a:t>
            </a:r>
            <a:r>
              <a:rPr lang="en-GB" dirty="0" err="1"/>
              <a:t>motivasjon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museene</a:t>
            </a:r>
            <a:r>
              <a:rPr lang="en-GB" dirty="0"/>
              <a:t> for å </a:t>
            </a:r>
            <a:r>
              <a:rPr lang="en-GB" dirty="0" err="1"/>
              <a:t>bidra</a:t>
            </a:r>
            <a:r>
              <a:rPr lang="en-GB" dirty="0"/>
              <a:t> inn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prosjektet</a:t>
            </a:r>
            <a:endParaRPr lang="en-GB" dirty="0"/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799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EC773-AF86-48FE-A4B0-1A2F1B57C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429"/>
          </a:xfrm>
        </p:spPr>
        <p:txBody>
          <a:bodyPr>
            <a:normAutofit/>
          </a:bodyPr>
          <a:lstStyle/>
          <a:p>
            <a:r>
              <a:rPr lang="nb-NO" sz="3200" b="1" dirty="0">
                <a:cs typeface="Calibri Light"/>
              </a:rPr>
              <a:t>MUSIT styringsmodell – vedtekter av 1. januar 2014</a:t>
            </a:r>
            <a:endParaRPr lang="nb-NO" sz="32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1479665" y="1732225"/>
            <a:ext cx="2025535" cy="14994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lang="nb-NO" sz="1100" dirty="0">
                <a:solidFill>
                  <a:schemeClr val="tx1"/>
                </a:solidFill>
              </a:rPr>
              <a:t>                                            FKG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605194" y="1072705"/>
            <a:ext cx="1339139" cy="499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Årsmøte</a:t>
            </a:r>
          </a:p>
          <a:p>
            <a:pPr algn="ctr"/>
            <a:r>
              <a:rPr lang="nb-NO" sz="1100" dirty="0"/>
              <a:t>(eierne)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605195" y="2232118"/>
            <a:ext cx="1339139" cy="499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Styre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621692" y="1839837"/>
            <a:ext cx="1286046" cy="630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Koordinerings-gruppe for naturhistorie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605193" y="3434237"/>
            <a:ext cx="1339139" cy="499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Daglig leder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621692" y="2503424"/>
            <a:ext cx="1286046" cy="630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Koordinerings-gruppe for kulturhistorie</a:t>
            </a:r>
          </a:p>
        </p:txBody>
      </p:sp>
      <p:cxnSp>
        <p:nvCxnSpPr>
          <p:cNvPr id="4" name="Elbow Connector 3"/>
          <p:cNvCxnSpPr>
            <a:stCxn id="18" idx="3"/>
            <a:endCxn id="6" idx="1"/>
          </p:cNvCxnSpPr>
          <p:nvPr/>
        </p:nvCxnSpPr>
        <p:spPr>
          <a:xfrm>
            <a:off x="3505200" y="2481936"/>
            <a:ext cx="2099995" cy="1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92795" y="1939380"/>
            <a:ext cx="1477615" cy="5105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dirty="0">
                <a:sym typeface="Wingdings" panose="05000000000000000000" pitchFamily="2" charset="2"/>
              </a:rPr>
              <a:t> </a:t>
            </a:r>
            <a:r>
              <a:rPr lang="nb-NO" sz="1100" dirty="0"/>
              <a:t>Mandat</a:t>
            </a:r>
          </a:p>
          <a:p>
            <a:r>
              <a:rPr lang="nb-NO" sz="1100" dirty="0">
                <a:sym typeface="Wingdings" panose="05000000000000000000" pitchFamily="2" charset="2"/>
              </a:rPr>
              <a:t> </a:t>
            </a:r>
            <a:r>
              <a:rPr lang="nb-NO" sz="1100" dirty="0"/>
              <a:t>Handlingsplan</a:t>
            </a:r>
          </a:p>
        </p:txBody>
      </p:sp>
      <p:cxnSp>
        <p:nvCxnSpPr>
          <p:cNvPr id="27" name="Elbow Connector 26"/>
          <p:cNvCxnSpPr>
            <a:stCxn id="5" idx="2"/>
            <a:endCxn id="6" idx="0"/>
          </p:cNvCxnSpPr>
          <p:nvPr/>
        </p:nvCxnSpPr>
        <p:spPr>
          <a:xfrm rot="16200000" flipH="1">
            <a:off x="5944876" y="1902229"/>
            <a:ext cx="659776" cy="1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50891" y="1517782"/>
            <a:ext cx="1656452" cy="72619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dirty="0">
                <a:sym typeface="Wingdings" panose="05000000000000000000" pitchFamily="2" charset="2"/>
              </a:rPr>
              <a:t> </a:t>
            </a:r>
            <a:r>
              <a:rPr lang="nb-NO" sz="1100" dirty="0"/>
              <a:t>Rammer for styret</a:t>
            </a:r>
          </a:p>
          <a:p>
            <a:r>
              <a:rPr lang="nb-NO" sz="1100" dirty="0">
                <a:sym typeface="Wingdings" panose="05000000000000000000" pitchFamily="2" charset="2"/>
              </a:rPr>
              <a:t> </a:t>
            </a:r>
            <a:r>
              <a:rPr lang="nb-NO" sz="1100" dirty="0"/>
              <a:t>Saker til årsmøtet </a:t>
            </a:r>
          </a:p>
        </p:txBody>
      </p:sp>
      <p:cxnSp>
        <p:nvCxnSpPr>
          <p:cNvPr id="35" name="Elbow Connector 34"/>
          <p:cNvCxnSpPr>
            <a:stCxn id="15" idx="2"/>
            <a:endCxn id="50" idx="0"/>
          </p:cNvCxnSpPr>
          <p:nvPr/>
        </p:nvCxnSpPr>
        <p:spPr>
          <a:xfrm rot="5400000">
            <a:off x="5961847" y="4246790"/>
            <a:ext cx="625833" cy="1"/>
          </a:xfrm>
          <a:prstGeom prst="bentConnector3">
            <a:avLst>
              <a:gd name="adj1" fmla="val 5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6" idx="2"/>
            <a:endCxn id="15" idx="0"/>
          </p:cNvCxnSpPr>
          <p:nvPr/>
        </p:nvCxnSpPr>
        <p:spPr>
          <a:xfrm rot="5400000">
            <a:off x="5923523" y="3082995"/>
            <a:ext cx="702482" cy="2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6450891" y="2800105"/>
            <a:ext cx="2593437" cy="57956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dirty="0">
                <a:sym typeface="Wingdings" panose="05000000000000000000" pitchFamily="2" charset="2"/>
              </a:rPr>
              <a:t> </a:t>
            </a:r>
            <a:r>
              <a:rPr lang="nb-NO" sz="1100" dirty="0"/>
              <a:t>Mål &amp; strategi, kontrakter</a:t>
            </a:r>
          </a:p>
          <a:p>
            <a:r>
              <a:rPr lang="nb-NO" sz="1100" dirty="0">
                <a:sym typeface="Wingdings" panose="05000000000000000000" pitchFamily="2" charset="2"/>
              </a:rPr>
              <a:t> </a:t>
            </a:r>
            <a:r>
              <a:rPr lang="nb-NO" sz="1100" dirty="0"/>
              <a:t>Årsplaner &amp; budsjett, fremdrift &amp; avvik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450891" y="3819700"/>
            <a:ext cx="2554004" cy="72619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dirty="0">
                <a:sym typeface="Wingdings" panose="05000000000000000000" pitchFamily="2" charset="2"/>
              </a:rPr>
              <a:t> </a:t>
            </a:r>
            <a:r>
              <a:rPr lang="nb-NO" sz="1100" dirty="0"/>
              <a:t>Iverksettelse av planer &amp; tilsyn</a:t>
            </a:r>
          </a:p>
          <a:p>
            <a:r>
              <a:rPr lang="nb-NO" sz="1100" dirty="0">
                <a:sym typeface="Wingdings" panose="05000000000000000000" pitchFamily="2" charset="2"/>
              </a:rPr>
              <a:t> </a:t>
            </a:r>
            <a:r>
              <a:rPr lang="nb-NO" sz="1100" dirty="0"/>
              <a:t>Fremdrift &amp; avvik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5605192" y="4559707"/>
            <a:ext cx="1339139" cy="499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USIT</a:t>
            </a:r>
          </a:p>
        </p:txBody>
      </p:sp>
      <p:sp>
        <p:nvSpPr>
          <p:cNvPr id="26" name="Rounded Rectangular Callout 25"/>
          <p:cNvSpPr/>
          <p:nvPr/>
        </p:nvSpPr>
        <p:spPr>
          <a:xfrm>
            <a:off x="1801411" y="3819700"/>
            <a:ext cx="1790700" cy="1192745"/>
          </a:xfrm>
          <a:prstGeom prst="wedgeRoundRectCallout">
            <a:avLst>
              <a:gd name="adj1" fmla="val 124193"/>
              <a:gd name="adj2" fmla="val -14425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nb-NO" sz="1100" dirty="0">
                <a:solidFill>
                  <a:schemeClr val="tx1"/>
                </a:solidFill>
              </a:rPr>
              <a:t>Snakker FKG samme språk som styret ? Det mangler en produkteier som kan omsette brukerbehov til krav – mot prosjektet og ikke styret. </a:t>
            </a:r>
          </a:p>
        </p:txBody>
      </p:sp>
      <p:sp>
        <p:nvSpPr>
          <p:cNvPr id="51" name="Rounded Rectangular Callout 50"/>
          <p:cNvSpPr/>
          <p:nvPr/>
        </p:nvSpPr>
        <p:spPr>
          <a:xfrm>
            <a:off x="9444517" y="3006595"/>
            <a:ext cx="1547333" cy="1192745"/>
          </a:xfrm>
          <a:prstGeom prst="wedgeRoundRectCallout">
            <a:avLst>
              <a:gd name="adj1" fmla="val -203491"/>
              <a:gd name="adj2" fmla="val 108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nb-NO" sz="1100" dirty="0">
                <a:solidFill>
                  <a:schemeClr val="tx1"/>
                </a:solidFill>
              </a:rPr>
              <a:t>Daglig leder har et utydelig mandat – prosjektleder eller støtteapparat ?</a:t>
            </a:r>
          </a:p>
        </p:txBody>
      </p:sp>
      <p:sp>
        <p:nvSpPr>
          <p:cNvPr id="52" name="Rounded Rectangular Callout 51"/>
          <p:cNvSpPr/>
          <p:nvPr/>
        </p:nvSpPr>
        <p:spPr>
          <a:xfrm>
            <a:off x="8625368" y="4664102"/>
            <a:ext cx="1309208" cy="1192745"/>
          </a:xfrm>
          <a:prstGeom prst="wedgeRoundRectCallout">
            <a:avLst>
              <a:gd name="adj1" fmla="val -148705"/>
              <a:gd name="adj2" fmla="val -4043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nb-NO" sz="1100" dirty="0">
                <a:solidFill>
                  <a:schemeClr val="tx1"/>
                </a:solidFill>
              </a:rPr>
              <a:t>Roller og leveransemodell er ikke definert</a:t>
            </a:r>
          </a:p>
        </p:txBody>
      </p:sp>
    </p:spTree>
    <p:extLst>
      <p:ext uri="{BB962C8B-B14F-4D97-AF65-F5344CB8AC3E}">
        <p14:creationId xmlns:p14="http://schemas.microsoft.com/office/powerpoint/2010/main" val="578592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ounded Rectangle 57"/>
          <p:cNvSpPr/>
          <p:nvPr/>
        </p:nvSpPr>
        <p:spPr>
          <a:xfrm>
            <a:off x="1864665" y="4657725"/>
            <a:ext cx="10051110" cy="2057400"/>
          </a:xfrm>
          <a:prstGeom prst="roundRect">
            <a:avLst/>
          </a:prstGeom>
          <a:solidFill>
            <a:schemeClr val="bg2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r"/>
            <a:endParaRPr lang="nb-NO" sz="11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7EC773-AF86-48FE-A4B0-1A2F1B57C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429"/>
          </a:xfrm>
        </p:spPr>
        <p:txBody>
          <a:bodyPr>
            <a:normAutofit/>
          </a:bodyPr>
          <a:lstStyle/>
          <a:p>
            <a:r>
              <a:rPr lang="nb-NO" sz="3200" b="1" dirty="0">
                <a:cs typeface="Calibri Light"/>
              </a:rPr>
              <a:t>Revidert MUSIT styringsmodell for diskusjon</a:t>
            </a:r>
            <a:endParaRPr lang="nb-NO" sz="32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5605194" y="1072705"/>
            <a:ext cx="1339139" cy="499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Årsmøte</a:t>
            </a:r>
          </a:p>
          <a:p>
            <a:pPr algn="ctr"/>
            <a:r>
              <a:rPr lang="nb-NO" sz="1100" dirty="0"/>
              <a:t>(eierne)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605195" y="2232118"/>
            <a:ext cx="1339139" cy="499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Styre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73392" y="4879819"/>
            <a:ext cx="1663601" cy="499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Prosjektleder</a:t>
            </a:r>
            <a:br>
              <a:rPr lang="nb-NO" sz="1100" dirty="0"/>
            </a:br>
            <a:r>
              <a:rPr lang="nb-NO" sz="1100" dirty="0"/>
              <a:t>«ny arkitektur»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021023" y="4881615"/>
            <a:ext cx="1663601" cy="499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Driftsleder</a:t>
            </a:r>
            <a:br>
              <a:rPr lang="nb-NO" sz="1100" dirty="0"/>
            </a:br>
            <a:r>
              <a:rPr lang="nb-NO" sz="1100" dirty="0"/>
              <a:t>«gammel arkitektur»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836581" y="5012210"/>
            <a:ext cx="1286046" cy="499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Løsningsarkitekt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836581" y="5691916"/>
            <a:ext cx="1286046" cy="499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Testleder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887692" y="5644240"/>
            <a:ext cx="1663601" cy="85300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Leveranseteam / utviklere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135323" y="5644240"/>
            <a:ext cx="1663601" cy="85300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Driftsteam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0067754" y="1689561"/>
            <a:ext cx="1286046" cy="499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Referansegruppe (rep fra museer)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605193" y="3434237"/>
            <a:ext cx="1339139" cy="499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Prosjektleder</a:t>
            </a:r>
          </a:p>
          <a:p>
            <a:pPr algn="ctr"/>
            <a:r>
              <a:rPr lang="nb-NO" sz="1100" dirty="0"/>
              <a:t>(MUSIT)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783036" y="3431831"/>
            <a:ext cx="1286046" cy="49963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Produkteier</a:t>
            </a:r>
          </a:p>
          <a:p>
            <a:pPr algn="ctr"/>
            <a:r>
              <a:rPr lang="nb-NO" sz="1100" dirty="0"/>
              <a:t>(MUSIT)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68160" y="3080699"/>
            <a:ext cx="1477615" cy="5105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dirty="0">
                <a:sym typeface="Wingdings" panose="05000000000000000000" pitchFamily="2" charset="2"/>
              </a:rPr>
              <a:t> </a:t>
            </a:r>
            <a:r>
              <a:rPr lang="nb-NO" sz="1100" dirty="0"/>
              <a:t>Planer</a:t>
            </a:r>
          </a:p>
          <a:p>
            <a:r>
              <a:rPr lang="nb-NO" sz="1100" dirty="0">
                <a:sym typeface="Wingdings" panose="05000000000000000000" pitchFamily="2" charset="2"/>
              </a:rPr>
              <a:t> </a:t>
            </a:r>
            <a:r>
              <a:rPr lang="nb-NO" sz="1100" dirty="0"/>
              <a:t>Funksjonelle krav</a:t>
            </a:r>
          </a:p>
        </p:txBody>
      </p:sp>
      <p:cxnSp>
        <p:nvCxnSpPr>
          <p:cNvPr id="27" name="Elbow Connector 26"/>
          <p:cNvCxnSpPr>
            <a:stCxn id="5" idx="2"/>
            <a:endCxn id="6" idx="0"/>
          </p:cNvCxnSpPr>
          <p:nvPr/>
        </p:nvCxnSpPr>
        <p:spPr>
          <a:xfrm rot="16200000" flipH="1">
            <a:off x="5944876" y="1902229"/>
            <a:ext cx="659776" cy="1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450891" y="1517782"/>
            <a:ext cx="1656452" cy="72619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dirty="0">
                <a:sym typeface="Wingdings" panose="05000000000000000000" pitchFamily="2" charset="2"/>
              </a:rPr>
              <a:t> </a:t>
            </a:r>
            <a:r>
              <a:rPr lang="nb-NO" sz="1100" dirty="0"/>
              <a:t>Rammer for styret</a:t>
            </a:r>
          </a:p>
          <a:p>
            <a:r>
              <a:rPr lang="nb-NO" sz="1100" dirty="0">
                <a:sym typeface="Wingdings" panose="05000000000000000000" pitchFamily="2" charset="2"/>
              </a:rPr>
              <a:t> </a:t>
            </a:r>
            <a:r>
              <a:rPr lang="nb-NO" sz="1100" dirty="0"/>
              <a:t>Saker til årsmøtet </a:t>
            </a:r>
          </a:p>
        </p:txBody>
      </p:sp>
      <p:cxnSp>
        <p:nvCxnSpPr>
          <p:cNvPr id="35" name="Elbow Connector 34"/>
          <p:cNvCxnSpPr>
            <a:stCxn id="15" idx="2"/>
            <a:endCxn id="7" idx="0"/>
          </p:cNvCxnSpPr>
          <p:nvPr/>
        </p:nvCxnSpPr>
        <p:spPr>
          <a:xfrm rot="5400000">
            <a:off x="5467006" y="4072061"/>
            <a:ext cx="945945" cy="669570"/>
          </a:xfrm>
          <a:prstGeom prst="bentConnector3">
            <a:avLst>
              <a:gd name="adj1" fmla="val 5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15" idx="2"/>
            <a:endCxn id="8" idx="0"/>
          </p:cNvCxnSpPr>
          <p:nvPr/>
        </p:nvCxnSpPr>
        <p:spPr>
          <a:xfrm rot="16200000" flipH="1">
            <a:off x="6589923" y="3618713"/>
            <a:ext cx="947741" cy="1578061"/>
          </a:xfrm>
          <a:prstGeom prst="bentConnector3">
            <a:avLst>
              <a:gd name="adj1" fmla="val 5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9" idx="3"/>
            <a:endCxn id="7" idx="1"/>
          </p:cNvCxnSpPr>
          <p:nvPr/>
        </p:nvCxnSpPr>
        <p:spPr>
          <a:xfrm flipV="1">
            <a:off x="4122627" y="5129638"/>
            <a:ext cx="650765" cy="132391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6" idx="2"/>
            <a:endCxn id="15" idx="0"/>
          </p:cNvCxnSpPr>
          <p:nvPr/>
        </p:nvCxnSpPr>
        <p:spPr>
          <a:xfrm rot="5400000">
            <a:off x="5923523" y="3082995"/>
            <a:ext cx="702482" cy="2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7" idx="1"/>
            <a:endCxn id="10" idx="3"/>
          </p:cNvCxnSpPr>
          <p:nvPr/>
        </p:nvCxnSpPr>
        <p:spPr>
          <a:xfrm rot="10800000" flipV="1">
            <a:off x="4122628" y="5129637"/>
            <a:ext cx="650765" cy="812097"/>
          </a:xfrm>
          <a:prstGeom prst="bentConnector3">
            <a:avLst>
              <a:gd name="adj1" fmla="val 5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6" idx="0"/>
            <a:endCxn id="54" idx="3"/>
          </p:cNvCxnSpPr>
          <p:nvPr/>
        </p:nvCxnSpPr>
        <p:spPr>
          <a:xfrm rot="16200000" flipV="1">
            <a:off x="2790658" y="2796429"/>
            <a:ext cx="949895" cy="320909"/>
          </a:xfrm>
          <a:prstGeom prst="bentConnector2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6" idx="3"/>
            <a:endCxn id="15" idx="1"/>
          </p:cNvCxnSpPr>
          <p:nvPr/>
        </p:nvCxnSpPr>
        <p:spPr>
          <a:xfrm>
            <a:off x="4069082" y="3681650"/>
            <a:ext cx="1536111" cy="2406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7" idx="2"/>
            <a:endCxn id="11" idx="0"/>
          </p:cNvCxnSpPr>
          <p:nvPr/>
        </p:nvCxnSpPr>
        <p:spPr>
          <a:xfrm rot="16200000" flipH="1">
            <a:off x="5529951" y="5454698"/>
            <a:ext cx="264784" cy="114300"/>
          </a:xfrm>
          <a:prstGeom prst="bentConnector3">
            <a:avLst>
              <a:gd name="adj1" fmla="val 5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8" idx="2"/>
            <a:endCxn id="12" idx="0"/>
          </p:cNvCxnSpPr>
          <p:nvPr/>
        </p:nvCxnSpPr>
        <p:spPr>
          <a:xfrm rot="16200000" flipH="1">
            <a:off x="7778480" y="5455596"/>
            <a:ext cx="262988" cy="114300"/>
          </a:xfrm>
          <a:prstGeom prst="bentConnector3">
            <a:avLst>
              <a:gd name="adj1" fmla="val 5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13" idx="1"/>
            <a:endCxn id="6" idx="3"/>
          </p:cNvCxnSpPr>
          <p:nvPr/>
        </p:nvCxnSpPr>
        <p:spPr>
          <a:xfrm rot="10800000" flipV="1">
            <a:off x="6944334" y="1939379"/>
            <a:ext cx="3123420" cy="542557"/>
          </a:xfrm>
          <a:prstGeom prst="bentConnector3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8465574" y="1272011"/>
            <a:ext cx="2858881" cy="41350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r>
              <a:rPr lang="nb-NO" sz="1100" dirty="0"/>
              <a:t> </a:t>
            </a:r>
            <a:r>
              <a:rPr lang="nb-NO" sz="1100" dirty="0">
                <a:sym typeface="Wingdings" panose="05000000000000000000" pitchFamily="2" charset="2"/>
              </a:rPr>
              <a:t> </a:t>
            </a:r>
            <a:r>
              <a:rPr lang="nb-NO" sz="1100" dirty="0"/>
              <a:t>Strategisk råd, oppfølgning av Deloitte rapport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6450891" y="2800105"/>
            <a:ext cx="2864559" cy="57956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dirty="0">
                <a:sym typeface="Wingdings" panose="05000000000000000000" pitchFamily="2" charset="2"/>
              </a:rPr>
              <a:t> </a:t>
            </a:r>
            <a:r>
              <a:rPr lang="nb-NO" sz="1100" dirty="0"/>
              <a:t>Mål &amp; strategi, kontrakter</a:t>
            </a:r>
          </a:p>
          <a:p>
            <a:r>
              <a:rPr lang="nb-NO" sz="1100" dirty="0">
                <a:sym typeface="Wingdings" panose="05000000000000000000" pitchFamily="2" charset="2"/>
              </a:rPr>
              <a:t> </a:t>
            </a:r>
            <a:r>
              <a:rPr lang="nb-NO" sz="1100" dirty="0"/>
              <a:t>Prosjekt &amp; driftsregnskap, fremdrift &amp; avvik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450891" y="3819700"/>
            <a:ext cx="2554004" cy="72619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nb-NO" sz="1100" dirty="0">
                <a:sym typeface="Wingdings" panose="05000000000000000000" pitchFamily="2" charset="2"/>
              </a:rPr>
              <a:t> </a:t>
            </a:r>
            <a:r>
              <a:rPr lang="nb-NO" sz="1100" dirty="0"/>
              <a:t>Iverksettelse av planer &amp; tilsyn</a:t>
            </a:r>
          </a:p>
          <a:p>
            <a:r>
              <a:rPr lang="nb-NO" sz="1100" dirty="0">
                <a:sym typeface="Wingdings" panose="05000000000000000000" pitchFamily="2" charset="2"/>
              </a:rPr>
              <a:t> </a:t>
            </a:r>
            <a:r>
              <a:rPr lang="nb-NO" sz="1100" dirty="0"/>
              <a:t>Fremdrift &amp; avvik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0067754" y="2653714"/>
            <a:ext cx="1339139" cy="4996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Daglig leder</a:t>
            </a:r>
          </a:p>
        </p:txBody>
      </p:sp>
      <p:cxnSp>
        <p:nvCxnSpPr>
          <p:cNvPr id="41" name="Elbow Connector 40"/>
          <p:cNvCxnSpPr>
            <a:stCxn id="40" idx="1"/>
            <a:endCxn id="6" idx="3"/>
          </p:cNvCxnSpPr>
          <p:nvPr/>
        </p:nvCxnSpPr>
        <p:spPr>
          <a:xfrm rot="10800000">
            <a:off x="6944334" y="2481937"/>
            <a:ext cx="3123420" cy="421596"/>
          </a:xfrm>
          <a:prstGeom prst="bentConnector3">
            <a:avLst>
              <a:gd name="adj1" fmla="val 50000"/>
            </a:avLst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004895" y="2215723"/>
            <a:ext cx="2419711" cy="41350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nb-NO"/>
            </a:defPPr>
            <a:lvl1pPr>
              <a:defRPr sz="1100"/>
            </a:lvl1pPr>
          </a:lstStyle>
          <a:p>
            <a:r>
              <a:rPr lang="nb-NO" dirty="0"/>
              <a:t> </a:t>
            </a:r>
            <a:r>
              <a:rPr lang="nb-NO" dirty="0">
                <a:sym typeface="Wingdings" panose="05000000000000000000" pitchFamily="2" charset="2"/>
              </a:rPr>
              <a:t> </a:t>
            </a:r>
            <a:r>
              <a:rPr lang="nb-NO" dirty="0"/>
              <a:t>Årsplaner &amp; budsjett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079615" y="1732225"/>
            <a:ext cx="2025535" cy="14994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lang="nb-NO" sz="1100" dirty="0">
                <a:solidFill>
                  <a:schemeClr val="tx1"/>
                </a:solidFill>
              </a:rPr>
              <a:t>                                            FKG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1221642" y="1839837"/>
            <a:ext cx="1286046" cy="630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Koordinerings-gruppe for naturhistorie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1221642" y="2503424"/>
            <a:ext cx="1286046" cy="630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 dirty="0"/>
              <a:t>Koordinerings-gruppe for kulturhistorie</a:t>
            </a:r>
          </a:p>
        </p:txBody>
      </p:sp>
      <p:cxnSp>
        <p:nvCxnSpPr>
          <p:cNvPr id="61" name="Elbow Connector 60"/>
          <p:cNvCxnSpPr>
            <a:stCxn id="40" idx="2"/>
            <a:endCxn id="15" idx="3"/>
          </p:cNvCxnSpPr>
          <p:nvPr/>
        </p:nvCxnSpPr>
        <p:spPr>
          <a:xfrm rot="5400000">
            <a:off x="8575476" y="1522207"/>
            <a:ext cx="530705" cy="3792992"/>
          </a:xfrm>
          <a:prstGeom prst="bentConnector2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10" idx="1"/>
            <a:endCxn id="16" idx="1"/>
          </p:cNvCxnSpPr>
          <p:nvPr/>
        </p:nvCxnSpPr>
        <p:spPr>
          <a:xfrm rot="10800000">
            <a:off x="2783037" y="3681651"/>
            <a:ext cx="53545" cy="2260085"/>
          </a:xfrm>
          <a:prstGeom prst="bentConnector3">
            <a:avLst>
              <a:gd name="adj1" fmla="val 526931"/>
            </a:avLst>
          </a:prstGeom>
          <a:ln w="1905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9264070" y="5172293"/>
            <a:ext cx="247891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1400" b="1" dirty="0"/>
              <a:t>Leverandør(er)</a:t>
            </a:r>
          </a:p>
          <a:p>
            <a:pPr algn="ctr"/>
            <a:endParaRPr lang="nb-NO" sz="1100" dirty="0"/>
          </a:p>
          <a:p>
            <a:pPr algn="ctr"/>
            <a:r>
              <a:rPr lang="nb-NO" sz="1100" dirty="0"/>
              <a:t>NB!</a:t>
            </a:r>
          </a:p>
          <a:p>
            <a:pPr algn="ctr"/>
            <a:r>
              <a:rPr lang="nb-NO" sz="1100" dirty="0"/>
              <a:t>Logiske roller – en person kan dekke flere roller</a:t>
            </a:r>
          </a:p>
        </p:txBody>
      </p:sp>
    </p:spTree>
    <p:extLst>
      <p:ext uri="{BB962C8B-B14F-4D97-AF65-F5344CB8AC3E}">
        <p14:creationId xmlns:p14="http://schemas.microsoft.com/office/powerpoint/2010/main" val="3455047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/>
              <a:t>Bakgrunn: MUSIT ekstraordinært årsmøte den 22.08.2019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/>
              <a:t>Styret skal ivareta de oppgaver som er beskrevet i vedtektene for MUSIT. Styret skal  samtidig ha et særskilt ansvar for å følge opp rapporten «Evaluering av universitet museenes IT organisasjon MUSIT» utarbeidet av </a:t>
            </a:r>
            <a:r>
              <a:rPr lang="nb-NO" err="1"/>
              <a:t>Deloitte</a:t>
            </a:r>
            <a:r>
              <a:rPr lang="nb-NO"/>
              <a:t> på oppdrag fra </a:t>
            </a:r>
            <a:r>
              <a:rPr lang="nb-NO" err="1"/>
              <a:t>MUSITs</a:t>
            </a:r>
            <a:r>
              <a:rPr lang="nb-NO"/>
              <a:t> eiere.</a:t>
            </a:r>
          </a:p>
          <a:p>
            <a:r>
              <a:rPr lang="nb-NO"/>
              <a:t>Styret skal vurdere de utfordringer og tiltak som omtales i rapporten. Identifiseres det behov for endringer skal de gjennomføres så raskt som mulig. Endringer som krever større strukturelle endringer i MUSIT samarbeidet og/eller innebærer behov for endringer i finansiering skal legges frem for årsmøte som avholdes i februar. </a:t>
            </a:r>
          </a:p>
          <a:p>
            <a:r>
              <a:rPr lang="nb-NO"/>
              <a:t>Styret må sikre at de museumsfaglige synspunktene blir ivaretatt i dette arbeidet.</a:t>
            </a:r>
          </a:p>
          <a:p>
            <a:r>
              <a:rPr lang="nb-NO"/>
              <a:t>I henhold til vedtektene for MUSIT skal styret velges for 3 år. Det nye styret gis en  virketid frem til neste årsmøte. </a:t>
            </a:r>
          </a:p>
          <a:p>
            <a:r>
              <a:rPr lang="nb-NO"/>
              <a:t>Det det skal opprettes en referansegruppe med en representant fra hvert av museene. Styret fastsetter mandat for referansegruppen. Styret oppnevner medlemmer i dialog med museene. </a:t>
            </a:r>
          </a:p>
          <a:p>
            <a:r>
              <a:rPr lang="nb-NO"/>
              <a:t>Styret kaller inn til eiermøte ved behov</a:t>
            </a:r>
          </a:p>
          <a:p>
            <a:pPr marL="0" indent="0">
              <a:buNone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3945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Styret tilnærming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Styret ønsker å tilnærme seg arbeidet i tre faser: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Gjøre seg kjent med MUSIT sin virksomhet og de behov museene ønsker å realisere gjennom MUSIT sitt arbeid.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Vurdere MUSIT sin rolle som bestiller og komme med forslag til eventuelle tiltak :</a:t>
            </a:r>
          </a:p>
          <a:p>
            <a:pPr marL="1371600" lvl="2" indent="-457200">
              <a:buFont typeface="+mj-lt"/>
              <a:buAutoNum type="arabicPeriod"/>
            </a:pPr>
            <a:r>
              <a:rPr lang="nb-NO" dirty="0"/>
              <a:t>Endringer basert på museenes behov</a:t>
            </a:r>
          </a:p>
          <a:p>
            <a:pPr marL="1371600" lvl="2" indent="-457200">
              <a:buFont typeface="+mj-lt"/>
              <a:buAutoNum type="arabicPeriod"/>
            </a:pPr>
            <a:r>
              <a:rPr lang="nb-NO" dirty="0"/>
              <a:t>Endringer i organiseringen av bestiller-rollen / styringsmodell</a:t>
            </a:r>
          </a:p>
          <a:p>
            <a:pPr marL="1371600" lvl="2" indent="-457200">
              <a:buFont typeface="+mj-lt"/>
              <a:buAutoNum type="arabicPeriod"/>
            </a:pPr>
            <a:r>
              <a:rPr lang="nb-NO" dirty="0"/>
              <a:t>Vurdere krav til leverandør og hvilken (type) leverandør som best dekker kravene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/>
              <a:t>Vurdere finansielle behov.</a:t>
            </a:r>
          </a:p>
          <a:p>
            <a:pPr marL="1371600" lvl="2" indent="-457200">
              <a:buFont typeface="+mj-lt"/>
              <a:buAutoNum type="arabicPeriod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3126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Spørsmål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MUSIT styre ber om at musene besvarer følgende spørsmål (se påfølgende sider) </a:t>
            </a:r>
          </a:p>
          <a:p>
            <a:pPr lvl="1"/>
            <a:r>
              <a:rPr lang="nb-NO" dirty="0"/>
              <a:t>Svarene legges inn i denne presentasjonen for dokumentasjon.</a:t>
            </a:r>
          </a:p>
          <a:p>
            <a:pPr lvl="1"/>
            <a:r>
              <a:rPr lang="nb-NO" dirty="0"/>
              <a:t>Ønsker man å gi mere detaljert informasjon, kan det spilles inn på notatform som et vedlegg.</a:t>
            </a:r>
            <a:endParaRPr lang="nb-N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2713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4">
            <a:extLst>
              <a:ext uri="{FF2B5EF4-FFF2-40B4-BE49-F238E27FC236}">
                <a16:creationId xmlns:a16="http://schemas.microsoft.com/office/drawing/2014/main" id="{E02F3C71-C981-4614-98EA-D6C494F809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C691C56C-D5AA-493C-BFFF-46779A928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338" y="640263"/>
            <a:ext cx="6713416" cy="134497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 sz="3200" dirty="0"/>
              <a:t>1. Hvilken rolle har </a:t>
            </a:r>
            <a:r>
              <a:rPr lang="nb-NO" sz="3200" dirty="0" err="1"/>
              <a:t>MUSIT</a:t>
            </a:r>
            <a:r>
              <a:rPr lang="nb-NO" sz="3200" dirty="0"/>
              <a:t> for å realisere museets strategi og drift i dag?</a:t>
            </a:r>
            <a:endParaRPr lang="en-US" sz="32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CA6C2CA-848E-4B6B-851A-AB34BC4F7D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1108" y="2121762"/>
            <a:ext cx="7050022" cy="3626917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indent="0">
              <a:buNone/>
            </a:pPr>
            <a:r>
              <a:rPr lang="nb-NO" dirty="0"/>
              <a:t>De vitenskapelige samlingene er kjernen i vår virksomhet. Samlingene er et viktig kunnskapsgrunnlag og vår viktigste forskningsinfrastruktur</a:t>
            </a:r>
          </a:p>
          <a:p>
            <a:pPr marL="0" indent="0">
              <a:buNone/>
            </a:pPr>
            <a:endParaRPr lang="nb-NO" sz="1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/>
              <a:t>Vi skal utvikle en effektiv infrastruktur for samlingene hvor arealer, informasjonssystemer, kompetanse og arbeidsprosesser er moderne og godt integrert</a:t>
            </a:r>
          </a:p>
          <a:p>
            <a:pPr marL="457200" lvl="1" indent="0">
              <a:buNone/>
            </a:pPr>
            <a:endParaRPr lang="nb-NO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 err="1"/>
              <a:t>Samlingsforvaltningen</a:t>
            </a:r>
            <a:r>
              <a:rPr lang="nb-NO" dirty="0"/>
              <a:t> styrkes gjennom tverrfaglig og nasjonalt samarbeid</a:t>
            </a:r>
          </a:p>
          <a:p>
            <a:pPr marL="457200" lvl="1" indent="0">
              <a:buNone/>
            </a:pPr>
            <a:endParaRPr lang="nb-NO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nb-NO" dirty="0"/>
              <a:t>Samlingene og tilhørende data er digitalt tilgjengelige </a:t>
            </a:r>
          </a:p>
          <a:p>
            <a:endParaRPr lang="en-US" sz="2400" dirty="0"/>
          </a:p>
        </p:txBody>
      </p:sp>
      <p:pic>
        <p:nvPicPr>
          <p:cNvPr id="6" name="Plassholder for innhold 5">
            <a:extLst>
              <a:ext uri="{FF2B5EF4-FFF2-40B4-BE49-F238E27FC236}">
                <a16:creationId xmlns:a16="http://schemas.microsoft.com/office/drawing/2014/main" id="{6AF49014-C58C-457A-8A86-8781FF5893C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631556" y="306909"/>
            <a:ext cx="2438399" cy="2286000"/>
          </a:xfrm>
          <a:prstGeom prst="rect">
            <a:avLst/>
          </a:prstGeom>
        </p:spPr>
      </p:pic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EA316F21-C951-46A2-8F7E-F1B8EEBE1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5162" y="2828925"/>
            <a:ext cx="3551187" cy="338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816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1. Hvilken rolle har MUSIT for å realisere museets strategi og drift i dag?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b="1" i="1" dirty="0" err="1"/>
              <a:t>MUSIT</a:t>
            </a:r>
            <a:r>
              <a:rPr lang="nb-NO" b="1" i="1" dirty="0"/>
              <a:t> - et verktøy for å realisere vår strategi og våre driftsoppgaver: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dirty="0" err="1"/>
              <a:t>MUSIT</a:t>
            </a:r>
            <a:r>
              <a:rPr lang="nb-NO" dirty="0"/>
              <a:t> leverer basisverktøy for dokumentasjon, forvaltning og drift av samlingene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dirty="0" err="1"/>
              <a:t>MUSIT</a:t>
            </a:r>
            <a:r>
              <a:rPr lang="nb-NO" dirty="0"/>
              <a:t> i sin nåværende form har vært et viktig skritt på veien mot en bedre samlingspraksis, bedre sikring av samlingene og konsolidering av dataflyt ved museet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dirty="0" err="1"/>
              <a:t>MUSIT</a:t>
            </a:r>
            <a:r>
              <a:rPr lang="nb-NO" dirty="0"/>
              <a:t> er en viktig samarbeidsarena for koordinering, standardisering og erfaringsdeling og mellom museene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8234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b="0" dirty="0"/>
              <a:t>Status</a:t>
            </a:r>
            <a:r>
              <a:rPr lang="nb-NO" sz="2800" dirty="0"/>
              <a:t/>
            </a:r>
            <a:br>
              <a:rPr lang="nb-NO" sz="2800" dirty="0"/>
            </a:b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Ved utgangen av 2018 hadde Vitenskapsmuseet: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Arkeologiske gjenstander: 1 794 808, hvorav 71,6 % er digitalisert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Naturhistoriske objekter: 1 382 158, hvorav 95,2 % er digitalisert</a:t>
            </a:r>
          </a:p>
          <a:p>
            <a:pPr marL="0" indent="0">
              <a:buNone/>
            </a:pPr>
            <a:endParaRPr lang="nb-NO" dirty="0"/>
          </a:p>
          <a:p>
            <a:pPr marL="457200" lvl="1" indent="0">
              <a:buNone/>
            </a:pPr>
            <a:r>
              <a:rPr lang="nb-NO" dirty="0"/>
              <a:t> </a:t>
            </a:r>
          </a:p>
          <a:p>
            <a:pPr lvl="0"/>
            <a:endParaRPr lang="nb-NO" dirty="0"/>
          </a:p>
          <a:p>
            <a:pPr lvl="0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12031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2. Hvilken rolle ønsker du at MUSIT skal ha i fremtiden for å realisere museets strategi?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/>
              <a:t>Samordne museenes behov for IT-løsninger i </a:t>
            </a:r>
            <a:r>
              <a:rPr lang="nb-NO" dirty="0" err="1"/>
              <a:t>samlingsforvaltningen</a:t>
            </a:r>
            <a:endParaRPr lang="nb-NO" dirty="0"/>
          </a:p>
          <a:p>
            <a:pPr lvl="0"/>
            <a:r>
              <a:rPr lang="nb-NO" dirty="0"/>
              <a:t>Være en profesjonell forvaltningsorganisasjon med bestillings-, utrednings- og forvaltningskompetanse på digitale løsninger</a:t>
            </a:r>
          </a:p>
          <a:p>
            <a:r>
              <a:rPr lang="nb-NO" dirty="0" err="1"/>
              <a:t>MUSIT</a:t>
            </a:r>
            <a:r>
              <a:rPr lang="nb-NO" dirty="0"/>
              <a:t> og museumssamarbeidet bør være en primær strategi for å sikre langsiktig bevaring og utvikling av samlingsdata på en effektiv, bærekraftig og faglig begrunnet måte ved museene</a:t>
            </a:r>
          </a:p>
          <a:p>
            <a:r>
              <a:rPr lang="nb-NO" dirty="0"/>
              <a:t>Fortsatt være en samarbeidsarena for koordinering og erfaringsdeling mellom museene</a:t>
            </a:r>
          </a:p>
          <a:p>
            <a:pPr lvl="0"/>
            <a:r>
              <a:rPr lang="nb-NO" dirty="0"/>
              <a:t>Belastningen på fagmiljøene mht. utredning og drift av organisasjonen må reduseres. </a:t>
            </a:r>
            <a:r>
              <a:rPr lang="nb-NO" dirty="0" err="1"/>
              <a:t>MUSIT</a:t>
            </a:r>
            <a:r>
              <a:rPr lang="nb-NO" dirty="0"/>
              <a:t> bør fungere på en måte som frigjør tid til faglig arbeid mot samlingene. </a:t>
            </a:r>
          </a:p>
          <a:p>
            <a:pPr lvl="0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2021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3. Hvordan ivaretar MUSIT sin bestiller-rolle i dag?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nb-NO" dirty="0"/>
              <a:t>Bestiller-rollen er skalert på et alt for lavt nivå: i prinsippet fagfolk i museene som snakker med programmerere via en daglig leder, snarere enn en profesjonell organisasjon som kommuniserer med leverandører</a:t>
            </a:r>
          </a:p>
          <a:p>
            <a:pPr lvl="0"/>
            <a:r>
              <a:rPr lang="nb-NO" dirty="0"/>
              <a:t>Forventer at fagfolk ved museene skal ha nødvendig organisatorisk og IT-faglig kompetanse til å mene noe om teknologivalg, arkitektur, organisering av utviklingsarbeid. </a:t>
            </a:r>
            <a:r>
              <a:rPr lang="nb-NO" u="sng" dirty="0"/>
              <a:t>Det har vi ikke. </a:t>
            </a:r>
          </a:p>
          <a:p>
            <a:r>
              <a:rPr lang="nb-NO" dirty="0"/>
              <a:t>Lokaliseringen av </a:t>
            </a:r>
            <a:r>
              <a:rPr lang="nb-NO" dirty="0" err="1"/>
              <a:t>MUSIT</a:t>
            </a:r>
            <a:r>
              <a:rPr lang="nb-NO" dirty="0"/>
              <a:t> og valgt drifts- og utviklingsenhet ved ett av universitetene </a:t>
            </a:r>
            <a:r>
              <a:rPr lang="nb-NO" dirty="0" err="1"/>
              <a:t>utydeliggjør</a:t>
            </a:r>
            <a:r>
              <a:rPr lang="nb-NO" dirty="0"/>
              <a:t> ansvars- og rollefordeling – bestiller og leverandør er lokalisert i samme organisasjon </a:t>
            </a:r>
          </a:p>
          <a:p>
            <a:r>
              <a:rPr lang="nb-NO" dirty="0"/>
              <a:t>Koordineringsgruppenes ansvar for faglige prioriteringer og fremdrift har blitt utydelig gjennom IT-infrastrukturprosjektet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5133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0C88C919428943B4CA72A2F0E31212" ma:contentTypeVersion="2" ma:contentTypeDescription="Opprett et nytt dokument." ma:contentTypeScope="" ma:versionID="f5d8a066f8f03839dd652b3a46b127d3">
  <xsd:schema xmlns:xsd="http://www.w3.org/2001/XMLSchema" xmlns:xs="http://www.w3.org/2001/XMLSchema" xmlns:p="http://schemas.microsoft.com/office/2006/metadata/properties" xmlns:ns2="725a5c0a-6ac6-4c21-8c55-5bcdd278cf65" targetNamespace="http://schemas.microsoft.com/office/2006/metadata/properties" ma:root="true" ma:fieldsID="c96c4ade9f20f97500f7c2f370609a3e" ns2:_="">
    <xsd:import namespace="725a5c0a-6ac6-4c21-8c55-5bcdd278cf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a5c0a-6ac6-4c21-8c55-5bcdd278cf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ABAC18-5C50-4010-99F2-184E0F145C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50CD19-63C9-4E55-8C56-A2A6305494C2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725a5c0a-6ac6-4c21-8c55-5bcdd278cf65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28FBE10-6684-416E-A537-3CD5401F2FE6}">
  <ds:schemaRefs>
    <ds:schemaRef ds:uri="725a5c0a-6ac6-4c21-8c55-5bcdd278cf6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1187</Words>
  <Application>Microsoft Office PowerPoint</Application>
  <PresentationFormat>Widescreen</PresentationFormat>
  <Paragraphs>132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MUSIT – Veien videre</vt:lpstr>
      <vt:lpstr>Bakgrunn: MUSIT ekstraordinært årsmøte den 22.08.2019 </vt:lpstr>
      <vt:lpstr>Styret tilnærming</vt:lpstr>
      <vt:lpstr>Spørsmål</vt:lpstr>
      <vt:lpstr>1. Hvilken rolle har MUSIT for å realisere museets strategi og drift i dag?</vt:lpstr>
      <vt:lpstr>1. Hvilken rolle har MUSIT for å realisere museets strategi og drift i dag?</vt:lpstr>
      <vt:lpstr>Status </vt:lpstr>
      <vt:lpstr>2. Hvilken rolle ønsker du at MUSIT skal ha i fremtiden for å realisere museets strategi?</vt:lpstr>
      <vt:lpstr>3. Hvordan ivaretar MUSIT sin bestiller-rolle i dag?</vt:lpstr>
      <vt:lpstr>4. Hvordan burde man organisere bestiller-rollen i fremtiden, i den grad det er behov for endringer?</vt:lpstr>
      <vt:lpstr>5. Hva er de viktigste årsakene til manglende fremdrift i prosjektet så langt?</vt:lpstr>
      <vt:lpstr>Andre viktige forhold:</vt:lpstr>
      <vt:lpstr>MUSIT styringsmodell – vedtekter av 1. januar 2014</vt:lpstr>
      <vt:lpstr>Revidert MUSIT styringsmodell for diskusjon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MUSIT – Veien videre</dc:title>
  <dc:creator>Solveig Bakken</dc:creator>
  <cp:lastModifiedBy>Susan Matland</cp:lastModifiedBy>
  <cp:revision>9</cp:revision>
  <dcterms:created xsi:type="dcterms:W3CDTF">2019-10-09T09:33:58Z</dcterms:created>
  <dcterms:modified xsi:type="dcterms:W3CDTF">2019-10-15T04:23:57Z</dcterms:modified>
</cp:coreProperties>
</file>