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2" r:id="rId6"/>
    <p:sldMasterId id="2147483668" r:id="rId7"/>
    <p:sldMasterId id="2147483674" r:id="rId8"/>
  </p:sldMasterIdLst>
  <p:notesMasterIdLst>
    <p:notesMasterId r:id="rId18"/>
  </p:notesMasterIdLst>
  <p:handoutMasterIdLst>
    <p:handoutMasterId r:id="rId19"/>
  </p:handoutMasterIdLst>
  <p:sldIdLst>
    <p:sldId id="256" r:id="rId9"/>
    <p:sldId id="299" r:id="rId10"/>
    <p:sldId id="308" r:id="rId11"/>
    <p:sldId id="309" r:id="rId12"/>
    <p:sldId id="310" r:id="rId13"/>
    <p:sldId id="315" r:id="rId14"/>
    <p:sldId id="318" r:id="rId15"/>
    <p:sldId id="312" r:id="rId16"/>
    <p:sldId id="319"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Matland" initials="SM" lastIdx="3" clrIdx="0">
    <p:extLst>
      <p:ext uri="{19B8F6BF-5375-455C-9EA6-DF929625EA0E}">
        <p15:presenceInfo xmlns:p15="http://schemas.microsoft.com/office/powerpoint/2012/main" userId="S::susanm@uio.no::40405ea6-92db-45de-a86e-417ae5dc1c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D0E4B-E5F4-433C-BCEE-D0806833A560}" v="60" dt="2020-12-15T08:46:05.94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21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øril Heitmann" userId="90dd3c69-beee-4fa5-a27b-518c4bda967a" providerId="ADAL" clId="{8E7D0E4B-E5F4-433C-BCEE-D0806833A560}"/>
    <pc:docChg chg="undo custSel modSld">
      <pc:chgData name="Gøril Heitmann" userId="90dd3c69-beee-4fa5-a27b-518c4bda967a" providerId="ADAL" clId="{8E7D0E4B-E5F4-433C-BCEE-D0806833A560}" dt="2020-12-15T08:46:05.940" v="59" actId="20577"/>
      <pc:docMkLst>
        <pc:docMk/>
      </pc:docMkLst>
      <pc:sldChg chg="modSp">
        <pc:chgData name="Gøril Heitmann" userId="90dd3c69-beee-4fa5-a27b-518c4bda967a" providerId="ADAL" clId="{8E7D0E4B-E5F4-433C-BCEE-D0806833A560}" dt="2020-12-15T08:41:58.926" v="12" actId="20577"/>
        <pc:sldMkLst>
          <pc:docMk/>
          <pc:sldMk cId="1989030411" sldId="310"/>
        </pc:sldMkLst>
        <pc:spChg chg="mod">
          <ac:chgData name="Gøril Heitmann" userId="90dd3c69-beee-4fa5-a27b-518c4bda967a" providerId="ADAL" clId="{8E7D0E4B-E5F4-433C-BCEE-D0806833A560}" dt="2020-12-15T08:41:58.926" v="12" actId="20577"/>
          <ac:spMkLst>
            <pc:docMk/>
            <pc:sldMk cId="1989030411" sldId="310"/>
            <ac:spMk id="3" creationId="{00000000-0000-0000-0000-000000000000}"/>
          </ac:spMkLst>
        </pc:spChg>
      </pc:sldChg>
      <pc:sldChg chg="modSp">
        <pc:chgData name="Gøril Heitmann" userId="90dd3c69-beee-4fa5-a27b-518c4bda967a" providerId="ADAL" clId="{8E7D0E4B-E5F4-433C-BCEE-D0806833A560}" dt="2020-12-15T08:42:27.990" v="16" actId="20577"/>
        <pc:sldMkLst>
          <pc:docMk/>
          <pc:sldMk cId="323733993" sldId="315"/>
        </pc:sldMkLst>
        <pc:spChg chg="mod">
          <ac:chgData name="Gøril Heitmann" userId="90dd3c69-beee-4fa5-a27b-518c4bda967a" providerId="ADAL" clId="{8E7D0E4B-E5F4-433C-BCEE-D0806833A560}" dt="2020-12-15T08:42:27.990" v="16" actId="20577"/>
          <ac:spMkLst>
            <pc:docMk/>
            <pc:sldMk cId="323733993" sldId="315"/>
            <ac:spMk id="2" creationId="{00000000-0000-0000-0000-000000000000}"/>
          </ac:spMkLst>
        </pc:spChg>
        <pc:spChg chg="mod">
          <ac:chgData name="Gøril Heitmann" userId="90dd3c69-beee-4fa5-a27b-518c4bda967a" providerId="ADAL" clId="{8E7D0E4B-E5F4-433C-BCEE-D0806833A560}" dt="2020-12-15T08:42:18.397" v="13" actId="5793"/>
          <ac:spMkLst>
            <pc:docMk/>
            <pc:sldMk cId="323733993" sldId="315"/>
            <ac:spMk id="3" creationId="{00000000-0000-0000-0000-000000000000}"/>
          </ac:spMkLst>
        </pc:spChg>
      </pc:sldChg>
      <pc:sldChg chg="modSp">
        <pc:chgData name="Gøril Heitmann" userId="90dd3c69-beee-4fa5-a27b-518c4bda967a" providerId="ADAL" clId="{8E7D0E4B-E5F4-433C-BCEE-D0806833A560}" dt="2020-12-15T08:45:25.962" v="54" actId="20577"/>
        <pc:sldMkLst>
          <pc:docMk/>
          <pc:sldMk cId="1953788118" sldId="318"/>
        </pc:sldMkLst>
        <pc:spChg chg="mod">
          <ac:chgData name="Gøril Heitmann" userId="90dd3c69-beee-4fa5-a27b-518c4bda967a" providerId="ADAL" clId="{8E7D0E4B-E5F4-433C-BCEE-D0806833A560}" dt="2020-12-15T08:45:25.962" v="54" actId="20577"/>
          <ac:spMkLst>
            <pc:docMk/>
            <pc:sldMk cId="1953788118" sldId="318"/>
            <ac:spMk id="3" creationId="{00000000-0000-0000-0000-000000000000}"/>
          </ac:spMkLst>
        </pc:spChg>
      </pc:sldChg>
      <pc:sldChg chg="modSp">
        <pc:chgData name="Gøril Heitmann" userId="90dd3c69-beee-4fa5-a27b-518c4bda967a" providerId="ADAL" clId="{8E7D0E4B-E5F4-433C-BCEE-D0806833A560}" dt="2020-12-15T08:46:05.940" v="59" actId="20577"/>
        <pc:sldMkLst>
          <pc:docMk/>
          <pc:sldMk cId="1793797148" sldId="319"/>
        </pc:sldMkLst>
        <pc:spChg chg="mod">
          <ac:chgData name="Gøril Heitmann" userId="90dd3c69-beee-4fa5-a27b-518c4bda967a" providerId="ADAL" clId="{8E7D0E4B-E5F4-433C-BCEE-D0806833A560}" dt="2020-12-15T08:46:05.940" v="59" actId="20577"/>
          <ac:spMkLst>
            <pc:docMk/>
            <pc:sldMk cId="1793797148" sldId="319"/>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50899-3D14-4A38-B0C5-4D2CF77B5B8A}" type="datetimeFigureOut">
              <a:rPr lang="nb-NO" smtClean="0"/>
              <a:t>16.12.2020</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35F46-3402-4F9A-A575-76C8BB429A56}" type="slidenum">
              <a:rPr lang="nb-NO" smtClean="0"/>
              <a:t>‹#›</a:t>
            </a:fld>
            <a:endParaRPr lang="nb-NO"/>
          </a:p>
        </p:txBody>
      </p:sp>
    </p:spTree>
    <p:extLst>
      <p:ext uri="{BB962C8B-B14F-4D97-AF65-F5344CB8AC3E}">
        <p14:creationId xmlns:p14="http://schemas.microsoft.com/office/powerpoint/2010/main" val="277481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204CF-AEAD-4584-867B-D2351D8E1256}" type="datetimeFigureOut">
              <a:rPr lang="nb-NO" smtClean="0"/>
              <a:t>16.12.2020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9FD20-CD72-40D9-BD8A-BD6FBE68E56F}" type="slidenum">
              <a:rPr lang="nb-NO" smtClean="0"/>
              <a:t>‹#›</a:t>
            </a:fld>
            <a:endParaRPr lang="nb-NO"/>
          </a:p>
        </p:txBody>
      </p:sp>
    </p:spTree>
    <p:extLst>
      <p:ext uri="{BB962C8B-B14F-4D97-AF65-F5344CB8AC3E}">
        <p14:creationId xmlns:p14="http://schemas.microsoft.com/office/powerpoint/2010/main" val="99769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nb-NO" sz="1200" kern="1200">
              <a:solidFill>
                <a:schemeClr val="tx1"/>
              </a:solidFill>
              <a:effectLst/>
              <a:latin typeface="+mn-lt"/>
              <a:ea typeface="+mn-ea"/>
              <a:cs typeface="+mn-cs"/>
            </a:endParaRPr>
          </a:p>
          <a:p>
            <a:endParaRPr lang="nb-NO"/>
          </a:p>
        </p:txBody>
      </p:sp>
      <p:sp>
        <p:nvSpPr>
          <p:cNvPr id="4" name="Slide Number Placeholder 3"/>
          <p:cNvSpPr>
            <a:spLocks noGrp="1"/>
          </p:cNvSpPr>
          <p:nvPr>
            <p:ph type="sldNum" sz="quarter" idx="10"/>
          </p:nvPr>
        </p:nvSpPr>
        <p:spPr/>
        <p:txBody>
          <a:bodyPr/>
          <a:lstStyle/>
          <a:p>
            <a:fld id="{1CF9FD20-CD72-40D9-BD8A-BD6FBE68E56F}" type="slidenum">
              <a:rPr lang="nb-NO" smtClean="0"/>
              <a:t>2</a:t>
            </a:fld>
            <a:endParaRPr lang="nb-NO"/>
          </a:p>
        </p:txBody>
      </p:sp>
    </p:spTree>
    <p:extLst>
      <p:ext uri="{BB962C8B-B14F-4D97-AF65-F5344CB8AC3E}">
        <p14:creationId xmlns:p14="http://schemas.microsoft.com/office/powerpoint/2010/main" val="259174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sz="1200">
                <a:solidFill>
                  <a:srgbClr val="FF0000"/>
                </a:solidFill>
              </a:rPr>
              <a:t>Tidligere (eiermøte april 2020) ble det presentert en estimert kostand for de ulike alternativene for 2021-2030 </a:t>
            </a:r>
          </a:p>
          <a:p>
            <a:pPr marL="0" indent="0">
              <a:buNone/>
            </a:pPr>
            <a:r>
              <a:rPr lang="nb-NO" sz="1200" u="sng">
                <a:solidFill>
                  <a:srgbClr val="FF0000"/>
                </a:solidFill>
              </a:rPr>
              <a:t>Alternativ 2</a:t>
            </a:r>
            <a:r>
              <a:rPr lang="nb-NO" sz="1200">
                <a:solidFill>
                  <a:srgbClr val="FF0000"/>
                </a:solidFill>
              </a:rPr>
              <a:t> (kultur og natur sammen): kr 145 millioner +/- 30% (basert på dagens tilskudd til MUSIT - inflasjon holdt utenom)</a:t>
            </a:r>
          </a:p>
          <a:p>
            <a:pPr marL="0" indent="0">
              <a:buNone/>
            </a:pPr>
            <a:endParaRPr lang="nb-NO" sz="1200">
              <a:solidFill>
                <a:srgbClr val="FF0000"/>
              </a:solidFill>
            </a:endParaRPr>
          </a:p>
          <a:p>
            <a:pPr marL="0" indent="0">
              <a:buNone/>
            </a:pPr>
            <a:r>
              <a:rPr lang="nb-NO" sz="1200" u="sng">
                <a:solidFill>
                  <a:srgbClr val="FF0000"/>
                </a:solidFill>
              </a:rPr>
              <a:t>Alternativ 1 (like alternativ 5) </a:t>
            </a:r>
            <a:r>
              <a:rPr lang="nb-NO" sz="1200">
                <a:solidFill>
                  <a:srgbClr val="FF0000"/>
                </a:solidFill>
              </a:rPr>
              <a:t>hvor en fortsette med dagens modell men at USIT/UiO hadde totalt ansvar for leveranse og tilpasninger: kr. 110 millioner (basert på dagens tilskudd til MUSIT - inflasjon holdt utenom)</a:t>
            </a:r>
          </a:p>
          <a:p>
            <a:endParaRPr lang="nb-NO"/>
          </a:p>
        </p:txBody>
      </p:sp>
      <p:sp>
        <p:nvSpPr>
          <p:cNvPr id="4" name="Slide Number Placeholder 3"/>
          <p:cNvSpPr>
            <a:spLocks noGrp="1"/>
          </p:cNvSpPr>
          <p:nvPr>
            <p:ph type="sldNum" sz="quarter" idx="10"/>
          </p:nvPr>
        </p:nvSpPr>
        <p:spPr/>
        <p:txBody>
          <a:bodyPr/>
          <a:lstStyle/>
          <a:p>
            <a:fld id="{1CF9FD20-CD72-40D9-BD8A-BD6FBE68E56F}" type="slidenum">
              <a:rPr lang="nb-NO" smtClean="0"/>
              <a:t>3</a:t>
            </a:fld>
            <a:endParaRPr lang="nb-NO"/>
          </a:p>
        </p:txBody>
      </p:sp>
    </p:spTree>
    <p:extLst>
      <p:ext uri="{BB962C8B-B14F-4D97-AF65-F5344CB8AC3E}">
        <p14:creationId xmlns:p14="http://schemas.microsoft.com/office/powerpoint/2010/main" val="250958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Vedtatt</a:t>
            </a:r>
            <a:r>
              <a:rPr lang="nb-NO" baseline="0"/>
              <a:t> på styremøte 8. desember </a:t>
            </a:r>
            <a:endParaRPr lang="nb-NO"/>
          </a:p>
        </p:txBody>
      </p:sp>
      <p:sp>
        <p:nvSpPr>
          <p:cNvPr id="4" name="Slide Number Placeholder 3"/>
          <p:cNvSpPr>
            <a:spLocks noGrp="1"/>
          </p:cNvSpPr>
          <p:nvPr>
            <p:ph type="sldNum" sz="quarter" idx="10"/>
          </p:nvPr>
        </p:nvSpPr>
        <p:spPr/>
        <p:txBody>
          <a:bodyPr/>
          <a:lstStyle/>
          <a:p>
            <a:fld id="{1CF9FD20-CD72-40D9-BD8A-BD6FBE68E56F}" type="slidenum">
              <a:rPr lang="nb-NO" smtClean="0"/>
              <a:t>4</a:t>
            </a:fld>
            <a:endParaRPr lang="nb-NO"/>
          </a:p>
        </p:txBody>
      </p:sp>
    </p:spTree>
    <p:extLst>
      <p:ext uri="{BB962C8B-B14F-4D97-AF65-F5344CB8AC3E}">
        <p14:creationId xmlns:p14="http://schemas.microsoft.com/office/powerpoint/2010/main" val="309445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Å samhandle med </a:t>
            </a:r>
            <a:r>
              <a:rPr lang="nb-NO" err="1"/>
              <a:t>MUSITs</a:t>
            </a:r>
            <a:r>
              <a:rPr lang="nb-NO"/>
              <a:t> eksiterende systemer ved USIT, for å få til en felles integrert løsning, og gjennom dette redusere en del av oppstartskostnadene </a:t>
            </a:r>
          </a:p>
          <a:p>
            <a:r>
              <a:rPr lang="nb-NO"/>
              <a:t>Vurdere datasett/mengde/kvaliteten på data som skal inn i et nytt CMS</a:t>
            </a:r>
          </a:p>
          <a:p>
            <a:endParaRPr lang="nb-NO"/>
          </a:p>
        </p:txBody>
      </p:sp>
      <p:sp>
        <p:nvSpPr>
          <p:cNvPr id="4" name="Slide Number Placeholder 3"/>
          <p:cNvSpPr>
            <a:spLocks noGrp="1"/>
          </p:cNvSpPr>
          <p:nvPr>
            <p:ph type="sldNum" sz="quarter" idx="10"/>
          </p:nvPr>
        </p:nvSpPr>
        <p:spPr/>
        <p:txBody>
          <a:bodyPr/>
          <a:lstStyle/>
          <a:p>
            <a:fld id="{1CF9FD20-CD72-40D9-BD8A-BD6FBE68E56F}" type="slidenum">
              <a:rPr lang="nb-NO" smtClean="0"/>
              <a:t>5</a:t>
            </a:fld>
            <a:endParaRPr lang="nb-NO"/>
          </a:p>
        </p:txBody>
      </p:sp>
    </p:spTree>
    <p:extLst>
      <p:ext uri="{BB962C8B-B14F-4D97-AF65-F5344CB8AC3E}">
        <p14:creationId xmlns:p14="http://schemas.microsoft.com/office/powerpoint/2010/main" val="129719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1CF9FD20-CD72-40D9-BD8A-BD6FBE68E56F}" type="slidenum">
              <a:rPr lang="nb-NO" smtClean="0"/>
              <a:t>7</a:t>
            </a:fld>
            <a:endParaRPr lang="nb-NO"/>
          </a:p>
        </p:txBody>
      </p:sp>
    </p:spTree>
    <p:extLst>
      <p:ext uri="{BB962C8B-B14F-4D97-AF65-F5344CB8AC3E}">
        <p14:creationId xmlns:p14="http://schemas.microsoft.com/office/powerpoint/2010/main" val="196937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nb-NO" sz="1200"/>
              <a:t>Dagens situasjon: </a:t>
            </a:r>
          </a:p>
          <a:p>
            <a:pPr>
              <a:spcBef>
                <a:spcPts val="0"/>
              </a:spcBef>
            </a:pPr>
            <a:r>
              <a:rPr lang="nb-NO" sz="1200"/>
              <a:t>Årsmøtet er øverst organ</a:t>
            </a:r>
          </a:p>
          <a:p>
            <a:pPr>
              <a:spcBef>
                <a:spcPts val="0"/>
              </a:spcBef>
            </a:pPr>
            <a:r>
              <a:rPr lang="nb-NO" sz="1200"/>
              <a:t>Styret rapporterer til årsmøtet</a:t>
            </a:r>
          </a:p>
          <a:p>
            <a:pPr>
              <a:lnSpc>
                <a:spcPct val="100000"/>
              </a:lnSpc>
              <a:spcBef>
                <a:spcPts val="0"/>
              </a:spcBef>
            </a:pPr>
            <a:r>
              <a:rPr lang="nb-NO" sz="1200"/>
              <a:t>Koordineringsgrupper / </a:t>
            </a:r>
            <a:r>
              <a:rPr lang="nb-NO" sz="1200" err="1"/>
              <a:t>databasekoorinatorer</a:t>
            </a:r>
            <a:r>
              <a:rPr lang="nb-NO" sz="1200"/>
              <a:t> er universitetsmuseenes fagpersoner/ representanter inn mot MUSIT</a:t>
            </a:r>
          </a:p>
          <a:p>
            <a:pPr>
              <a:lnSpc>
                <a:spcPct val="100000"/>
              </a:lnSpc>
              <a:spcBef>
                <a:spcPts val="0"/>
              </a:spcBef>
            </a:pPr>
            <a:endParaRPr lang="nb-NO" sz="1200"/>
          </a:p>
          <a:p>
            <a:pPr>
              <a:lnSpc>
                <a:spcPct val="100000"/>
              </a:lnSpc>
              <a:spcBef>
                <a:spcPts val="0"/>
              </a:spcBef>
            </a:pPr>
            <a:r>
              <a:rPr lang="nb-NO" sz="1200" kern="1200">
                <a:solidFill>
                  <a:schemeClr val="tx1"/>
                </a:solidFill>
                <a:effectLst/>
                <a:latin typeface="+mn-lt"/>
                <a:ea typeface="+mn-ea"/>
                <a:cs typeface="+mn-cs"/>
              </a:rPr>
              <a:t>Styret har historisk hatt ulik sammensetning. En periode bestod styret hovedsakelig av museumsdirektører, men dette fungerte ikke optimalt. Det er en rekke årsaker til dette, men vi mener prinsipielt at styret for denne typen virksomhet, bør ha en tung forankring i museumsvirksomheten. Vår forståelse er også at samarbeidet mellom museumsaktørene har endret slik det ligger til rette for dette.</a:t>
            </a:r>
            <a:endParaRPr lang="nb-NO" sz="1200"/>
          </a:p>
          <a:p>
            <a:endParaRPr lang="nb-NO"/>
          </a:p>
        </p:txBody>
      </p:sp>
      <p:sp>
        <p:nvSpPr>
          <p:cNvPr id="4" name="Slide Number Placeholder 3"/>
          <p:cNvSpPr>
            <a:spLocks noGrp="1"/>
          </p:cNvSpPr>
          <p:nvPr>
            <p:ph type="sldNum" sz="quarter" idx="10"/>
          </p:nvPr>
        </p:nvSpPr>
        <p:spPr/>
        <p:txBody>
          <a:bodyPr/>
          <a:lstStyle/>
          <a:p>
            <a:fld id="{1CF9FD20-CD72-40D9-BD8A-BD6FBE68E56F}" type="slidenum">
              <a:rPr lang="nb-NO" smtClean="0"/>
              <a:t>8</a:t>
            </a:fld>
            <a:endParaRPr lang="nb-NO"/>
          </a:p>
        </p:txBody>
      </p:sp>
    </p:spTree>
    <p:extLst>
      <p:ext uri="{BB962C8B-B14F-4D97-AF65-F5344CB8AC3E}">
        <p14:creationId xmlns:p14="http://schemas.microsoft.com/office/powerpoint/2010/main" val="257277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1CF9FD20-CD72-40D9-BD8A-BD6FBE68E56F}" type="slidenum">
              <a:rPr lang="nb-NO" smtClean="0"/>
              <a:t>9</a:t>
            </a:fld>
            <a:endParaRPr lang="nb-NO"/>
          </a:p>
        </p:txBody>
      </p:sp>
    </p:spTree>
    <p:extLst>
      <p:ext uri="{BB962C8B-B14F-4D97-AF65-F5344CB8AC3E}">
        <p14:creationId xmlns:p14="http://schemas.microsoft.com/office/powerpoint/2010/main" val="1588630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nb-NO" noProof="0"/>
              <a:t>Tittel dokumentet settes her</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nb-NO" noProof="0"/>
              <a:t>Her kommer en utdypning eller undertittel</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Forfatters Navn og Etternavn</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nb-NO" noProof="0"/>
              <a:t>Eventuelle adresser</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nb-NO"/>
              <a:t>Klikk på bildeikon hvis du vil legge til bilde. Tilpass bildet med beskjær. For hjelp, se video på uit.no/profil</a:t>
            </a:r>
          </a:p>
        </p:txBody>
      </p:sp>
    </p:spTree>
    <p:extLst>
      <p:ext uri="{BB962C8B-B14F-4D97-AF65-F5344CB8AC3E}">
        <p14:creationId xmlns:p14="http://schemas.microsoft.com/office/powerpoint/2010/main" val="61589729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90527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nb-NO" noProof="0"/>
              <a:t>Tittel dokumentet settes her</a:t>
            </a:r>
          </a:p>
        </p:txBody>
      </p:sp>
      <p:sp>
        <p:nvSpPr>
          <p:cNvPr id="25"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nb-NO" noProof="0"/>
              <a:t>Her kommer en utdypning eller undertittel</a:t>
            </a:r>
          </a:p>
        </p:txBody>
      </p:sp>
      <p:sp>
        <p:nvSpPr>
          <p:cNvPr id="2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Forfatters Navn og Etternavn</a:t>
            </a:r>
          </a:p>
        </p:txBody>
      </p:sp>
      <p:sp>
        <p:nvSpPr>
          <p:cNvPr id="2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nb-NO" noProof="0"/>
              <a:t>Eventuelle adresser</a:t>
            </a:r>
          </a:p>
        </p:txBody>
      </p:sp>
      <p:sp>
        <p:nvSpPr>
          <p:cNvPr id="27"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nb-NO"/>
              <a:t>Klikk på bildeikon hvis du vil legge til bilde. Tilpass bildet med beskjær. For hjelp, se video på uit.no/profil</a:t>
            </a:r>
          </a:p>
        </p:txBody>
      </p:sp>
    </p:spTree>
    <p:extLst>
      <p:ext uri="{BB962C8B-B14F-4D97-AF65-F5344CB8AC3E}">
        <p14:creationId xmlns:p14="http://schemas.microsoft.com/office/powerpoint/2010/main" val="133468061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
        <p:nvSpPr>
          <p:cNvPr id="3" name="Content Placeholder 2"/>
          <p:cNvSpPr>
            <a:spLocks noGrp="1"/>
          </p:cNvSpPr>
          <p:nvPr>
            <p:ph idx="1" hasCustomPrompt="1"/>
          </p:nvPr>
        </p:nvSpPr>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408140592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
        <p:nvSpPr>
          <p:cNvPr id="3" name="Content Placeholder 2"/>
          <p:cNvSpPr>
            <a:spLocks noGrp="1"/>
          </p:cNvSpPr>
          <p:nvPr>
            <p:ph sz="half" idx="1" hasCustomPrompt="1"/>
          </p:nvPr>
        </p:nvSpPr>
        <p:spPr>
          <a:xfrm>
            <a:off x="838200" y="1825625"/>
            <a:ext cx="5181600" cy="4351338"/>
          </a:xfrm>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Content Placeholder 3"/>
          <p:cNvSpPr>
            <a:spLocks noGrp="1"/>
          </p:cNvSpPr>
          <p:nvPr>
            <p:ph sz="half" idx="2" hasCustomPrompt="1"/>
          </p:nvPr>
        </p:nvSpPr>
        <p:spPr>
          <a:xfrm>
            <a:off x="6172200" y="1825625"/>
            <a:ext cx="5181600" cy="4351338"/>
          </a:xfrm>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37090827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Tree>
    <p:extLst>
      <p:ext uri="{BB962C8B-B14F-4D97-AF65-F5344CB8AC3E}">
        <p14:creationId xmlns:p14="http://schemas.microsoft.com/office/powerpoint/2010/main" val="427022494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46400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nb-NO" noProof="0"/>
              <a:t>Tittel dokumentet settes her</a:t>
            </a:r>
          </a:p>
        </p:txBody>
      </p:sp>
      <p:sp>
        <p:nvSpPr>
          <p:cNvPr id="19"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nb-NO" noProof="0"/>
              <a:t>Her kommer en utdypning eller undertittel</a:t>
            </a:r>
          </a:p>
        </p:txBody>
      </p:sp>
      <p:sp>
        <p:nvSpPr>
          <p:cNvPr id="17"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Forfatters Navn og Etternavn</a:t>
            </a:r>
          </a:p>
        </p:txBody>
      </p:sp>
      <p:sp>
        <p:nvSpPr>
          <p:cNvPr id="20"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nb-NO" noProof="0"/>
              <a:t>Eventuelle adresser</a:t>
            </a:r>
          </a:p>
        </p:txBody>
      </p:sp>
      <p:sp>
        <p:nvSpPr>
          <p:cNvPr id="21"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nb-NO"/>
              <a:t>Klikk på bildeikon hvis du vil legge til bilde. Tilpass bildet med beskjær. For hjelp, se video på uit.no/profil</a:t>
            </a:r>
          </a:p>
        </p:txBody>
      </p:sp>
    </p:spTree>
    <p:extLst>
      <p:ext uri="{BB962C8B-B14F-4D97-AF65-F5344CB8AC3E}">
        <p14:creationId xmlns:p14="http://schemas.microsoft.com/office/powerpoint/2010/main" val="210853930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
        <p:nvSpPr>
          <p:cNvPr id="3" name="Content Placeholder 2"/>
          <p:cNvSpPr>
            <a:spLocks noGrp="1"/>
          </p:cNvSpPr>
          <p:nvPr>
            <p:ph idx="1" hasCustomPrompt="1"/>
          </p:nvPr>
        </p:nvSpPr>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399554161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
        <p:nvSpPr>
          <p:cNvPr id="3" name="Content Placeholder 2"/>
          <p:cNvSpPr>
            <a:spLocks noGrp="1"/>
          </p:cNvSpPr>
          <p:nvPr>
            <p:ph sz="half" idx="1" hasCustomPrompt="1"/>
          </p:nvPr>
        </p:nvSpPr>
        <p:spPr>
          <a:xfrm>
            <a:off x="838200" y="1825625"/>
            <a:ext cx="5181600" cy="4351338"/>
          </a:xfrm>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Content Placeholder 3"/>
          <p:cNvSpPr>
            <a:spLocks noGrp="1"/>
          </p:cNvSpPr>
          <p:nvPr>
            <p:ph sz="half" idx="2" hasCustomPrompt="1"/>
          </p:nvPr>
        </p:nvSpPr>
        <p:spPr>
          <a:xfrm>
            <a:off x="6172200" y="1825625"/>
            <a:ext cx="5181600" cy="4351338"/>
          </a:xfrm>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188441610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Tree>
    <p:extLst>
      <p:ext uri="{BB962C8B-B14F-4D97-AF65-F5344CB8AC3E}">
        <p14:creationId xmlns:p14="http://schemas.microsoft.com/office/powerpoint/2010/main" val="257349316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
        <p:nvSpPr>
          <p:cNvPr id="3" name="Content Placeholder 2"/>
          <p:cNvSpPr>
            <a:spLocks noGrp="1"/>
          </p:cNvSpPr>
          <p:nvPr>
            <p:ph idx="1" hasCustomPrompt="1"/>
          </p:nvPr>
        </p:nvSpPr>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19677703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66487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C656012A-C2A6-4626-AB04-1C0A2B5D956D}" type="datetimeFigureOut">
              <a:rPr lang="nb-NO" smtClean="0"/>
              <a:t>16.12.2020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8DD48A2-45E3-4B28-963C-D8669AE2C5A9}" type="slidenum">
              <a:rPr lang="nb-NO" smtClean="0"/>
              <a:t>‹#›</a:t>
            </a:fld>
            <a:endParaRPr lang="nb-NO"/>
          </a:p>
        </p:txBody>
      </p:sp>
    </p:spTree>
    <p:extLst>
      <p:ext uri="{BB962C8B-B14F-4D97-AF65-F5344CB8AC3E}">
        <p14:creationId xmlns:p14="http://schemas.microsoft.com/office/powerpoint/2010/main" val="2516572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C656012A-C2A6-4626-AB04-1C0A2B5D956D}" type="datetimeFigureOut">
              <a:rPr lang="nb-NO" smtClean="0"/>
              <a:t>16.12.2020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8DD48A2-45E3-4B28-963C-D8669AE2C5A9}" type="slidenum">
              <a:rPr lang="nb-NO" smtClean="0"/>
              <a:t>‹#›</a:t>
            </a:fld>
            <a:endParaRPr lang="nb-NO"/>
          </a:p>
        </p:txBody>
      </p:sp>
    </p:spTree>
    <p:extLst>
      <p:ext uri="{BB962C8B-B14F-4D97-AF65-F5344CB8AC3E}">
        <p14:creationId xmlns:p14="http://schemas.microsoft.com/office/powerpoint/2010/main" val="2252996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56012A-C2A6-4626-AB04-1C0A2B5D956D}" type="datetimeFigureOut">
              <a:rPr lang="nb-NO" smtClean="0"/>
              <a:t>16.12.2020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8DD48A2-45E3-4B28-963C-D8669AE2C5A9}" type="slidenum">
              <a:rPr lang="nb-NO" smtClean="0"/>
              <a:t>‹#›</a:t>
            </a:fld>
            <a:endParaRPr lang="nb-NO"/>
          </a:p>
        </p:txBody>
      </p:sp>
    </p:spTree>
    <p:extLst>
      <p:ext uri="{BB962C8B-B14F-4D97-AF65-F5344CB8AC3E}">
        <p14:creationId xmlns:p14="http://schemas.microsoft.com/office/powerpoint/2010/main" val="3032240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C656012A-C2A6-4626-AB04-1C0A2B5D956D}" type="datetimeFigureOut">
              <a:rPr lang="nb-NO" smtClean="0"/>
              <a:t>16.12.2020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8DD48A2-45E3-4B28-963C-D8669AE2C5A9}" type="slidenum">
              <a:rPr lang="nb-NO" smtClean="0"/>
              <a:t>‹#›</a:t>
            </a:fld>
            <a:endParaRPr lang="nb-NO"/>
          </a:p>
        </p:txBody>
      </p:sp>
    </p:spTree>
    <p:extLst>
      <p:ext uri="{BB962C8B-B14F-4D97-AF65-F5344CB8AC3E}">
        <p14:creationId xmlns:p14="http://schemas.microsoft.com/office/powerpoint/2010/main" val="4158189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C656012A-C2A6-4626-AB04-1C0A2B5D956D}" type="datetimeFigureOut">
              <a:rPr lang="nb-NO" smtClean="0"/>
              <a:t>16.12.2020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D8DD48A2-45E3-4B28-963C-D8669AE2C5A9}" type="slidenum">
              <a:rPr lang="nb-NO" smtClean="0"/>
              <a:t>‹#›</a:t>
            </a:fld>
            <a:endParaRPr lang="nb-NO"/>
          </a:p>
        </p:txBody>
      </p:sp>
    </p:spTree>
    <p:extLst>
      <p:ext uri="{BB962C8B-B14F-4D97-AF65-F5344CB8AC3E}">
        <p14:creationId xmlns:p14="http://schemas.microsoft.com/office/powerpoint/2010/main" val="4271323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C656012A-C2A6-4626-AB04-1C0A2B5D956D}" type="datetimeFigureOut">
              <a:rPr lang="nb-NO" smtClean="0"/>
              <a:t>16.12.2020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D8DD48A2-45E3-4B28-963C-D8669AE2C5A9}" type="slidenum">
              <a:rPr lang="nb-NO" smtClean="0"/>
              <a:t>‹#›</a:t>
            </a:fld>
            <a:endParaRPr lang="nb-NO"/>
          </a:p>
        </p:txBody>
      </p:sp>
    </p:spTree>
    <p:extLst>
      <p:ext uri="{BB962C8B-B14F-4D97-AF65-F5344CB8AC3E}">
        <p14:creationId xmlns:p14="http://schemas.microsoft.com/office/powerpoint/2010/main" val="3144350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6012A-C2A6-4626-AB04-1C0A2B5D956D}" type="datetimeFigureOut">
              <a:rPr lang="nb-NO" smtClean="0"/>
              <a:t>16.12.2020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D8DD48A2-45E3-4B28-963C-D8669AE2C5A9}" type="slidenum">
              <a:rPr lang="nb-NO" smtClean="0"/>
              <a:t>‹#›</a:t>
            </a:fld>
            <a:endParaRPr lang="nb-NO"/>
          </a:p>
        </p:txBody>
      </p:sp>
    </p:spTree>
    <p:extLst>
      <p:ext uri="{BB962C8B-B14F-4D97-AF65-F5344CB8AC3E}">
        <p14:creationId xmlns:p14="http://schemas.microsoft.com/office/powerpoint/2010/main" val="1987304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56012A-C2A6-4626-AB04-1C0A2B5D956D}" type="datetimeFigureOut">
              <a:rPr lang="nb-NO" smtClean="0"/>
              <a:t>16.12.2020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8DD48A2-45E3-4B28-963C-D8669AE2C5A9}" type="slidenum">
              <a:rPr lang="nb-NO" smtClean="0"/>
              <a:t>‹#›</a:t>
            </a:fld>
            <a:endParaRPr lang="nb-NO"/>
          </a:p>
        </p:txBody>
      </p:sp>
    </p:spTree>
    <p:extLst>
      <p:ext uri="{BB962C8B-B14F-4D97-AF65-F5344CB8AC3E}">
        <p14:creationId xmlns:p14="http://schemas.microsoft.com/office/powerpoint/2010/main" val="2319693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56012A-C2A6-4626-AB04-1C0A2B5D956D}" type="datetimeFigureOut">
              <a:rPr lang="nb-NO" smtClean="0"/>
              <a:t>16.12.2020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8DD48A2-45E3-4B28-963C-D8669AE2C5A9}" type="slidenum">
              <a:rPr lang="nb-NO" smtClean="0"/>
              <a:t>‹#›</a:t>
            </a:fld>
            <a:endParaRPr lang="nb-NO"/>
          </a:p>
        </p:txBody>
      </p:sp>
    </p:spTree>
    <p:extLst>
      <p:ext uri="{BB962C8B-B14F-4D97-AF65-F5344CB8AC3E}">
        <p14:creationId xmlns:p14="http://schemas.microsoft.com/office/powerpoint/2010/main" val="163777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
        <p:nvSpPr>
          <p:cNvPr id="3" name="Content Placeholder 2"/>
          <p:cNvSpPr>
            <a:spLocks noGrp="1"/>
          </p:cNvSpPr>
          <p:nvPr>
            <p:ph sz="half" idx="1" hasCustomPrompt="1"/>
          </p:nvPr>
        </p:nvSpPr>
        <p:spPr>
          <a:xfrm>
            <a:off x="838200" y="1825625"/>
            <a:ext cx="5181600" cy="4351338"/>
          </a:xfrm>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Content Placeholder 3"/>
          <p:cNvSpPr>
            <a:spLocks noGrp="1"/>
          </p:cNvSpPr>
          <p:nvPr>
            <p:ph sz="half" idx="2" hasCustomPrompt="1"/>
          </p:nvPr>
        </p:nvSpPr>
        <p:spPr>
          <a:xfrm>
            <a:off x="6172200" y="1825625"/>
            <a:ext cx="5181600" cy="4351338"/>
          </a:xfrm>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2067876154"/>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C656012A-C2A6-4626-AB04-1C0A2B5D956D}" type="datetimeFigureOut">
              <a:rPr lang="nb-NO" smtClean="0"/>
              <a:t>16.12.2020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8DD48A2-45E3-4B28-963C-D8669AE2C5A9}" type="slidenum">
              <a:rPr lang="nb-NO" smtClean="0"/>
              <a:t>‹#›</a:t>
            </a:fld>
            <a:endParaRPr lang="nb-NO"/>
          </a:p>
        </p:txBody>
      </p:sp>
    </p:spTree>
    <p:extLst>
      <p:ext uri="{BB962C8B-B14F-4D97-AF65-F5344CB8AC3E}">
        <p14:creationId xmlns:p14="http://schemas.microsoft.com/office/powerpoint/2010/main" val="1171565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C656012A-C2A6-4626-AB04-1C0A2B5D956D}" type="datetimeFigureOut">
              <a:rPr lang="nb-NO" smtClean="0"/>
              <a:t>16.12.2020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8DD48A2-45E3-4B28-963C-D8669AE2C5A9}" type="slidenum">
              <a:rPr lang="nb-NO" smtClean="0"/>
              <a:t>‹#›</a:t>
            </a:fld>
            <a:endParaRPr lang="nb-NO"/>
          </a:p>
        </p:txBody>
      </p:sp>
    </p:spTree>
    <p:extLst>
      <p:ext uri="{BB962C8B-B14F-4D97-AF65-F5344CB8AC3E}">
        <p14:creationId xmlns:p14="http://schemas.microsoft.com/office/powerpoint/2010/main" val="105182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Tree>
    <p:extLst>
      <p:ext uri="{BB962C8B-B14F-4D97-AF65-F5344CB8AC3E}">
        <p14:creationId xmlns:p14="http://schemas.microsoft.com/office/powerpoint/2010/main" val="418764261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4594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nb-NO" noProof="0"/>
              <a:t>Tittel dokumentet settes her</a:t>
            </a:r>
          </a:p>
        </p:txBody>
      </p:sp>
      <p:sp>
        <p:nvSpPr>
          <p:cNvPr id="19"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nb-NO" noProof="0"/>
              <a:t>Her kommer en utdypning eller undertittel</a:t>
            </a:r>
          </a:p>
        </p:txBody>
      </p:sp>
      <p:sp>
        <p:nvSpPr>
          <p:cNvPr id="17"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Forfatters Navn og Etternavn</a:t>
            </a:r>
          </a:p>
        </p:txBody>
      </p:sp>
      <p:sp>
        <p:nvSpPr>
          <p:cNvPr id="20"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nb-NO" noProof="0"/>
              <a:t>Eventuelle adresser</a:t>
            </a:r>
          </a:p>
        </p:txBody>
      </p:sp>
      <p:sp>
        <p:nvSpPr>
          <p:cNvPr id="21"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nb-NO"/>
              <a:t>Klikk på bildeikon hvis du vil legge til bilde. Tilpass bildet med beskjær. For hjelp, se video på uit.no/profil</a:t>
            </a:r>
          </a:p>
        </p:txBody>
      </p:sp>
    </p:spTree>
    <p:extLst>
      <p:ext uri="{BB962C8B-B14F-4D97-AF65-F5344CB8AC3E}">
        <p14:creationId xmlns:p14="http://schemas.microsoft.com/office/powerpoint/2010/main" val="226782244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
        <p:nvSpPr>
          <p:cNvPr id="3" name="Content Placeholder 2"/>
          <p:cNvSpPr>
            <a:spLocks noGrp="1"/>
          </p:cNvSpPr>
          <p:nvPr>
            <p:ph idx="1" hasCustomPrompt="1"/>
          </p:nvPr>
        </p:nvSpPr>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895049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
        <p:nvSpPr>
          <p:cNvPr id="3" name="Content Placeholder 2"/>
          <p:cNvSpPr>
            <a:spLocks noGrp="1"/>
          </p:cNvSpPr>
          <p:nvPr>
            <p:ph sz="half" idx="1" hasCustomPrompt="1"/>
          </p:nvPr>
        </p:nvSpPr>
        <p:spPr>
          <a:xfrm>
            <a:off x="838200" y="1825625"/>
            <a:ext cx="5181600" cy="4351338"/>
          </a:xfrm>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Content Placeholder 3"/>
          <p:cNvSpPr>
            <a:spLocks noGrp="1"/>
          </p:cNvSpPr>
          <p:nvPr>
            <p:ph sz="half" idx="2" hasCustomPrompt="1"/>
          </p:nvPr>
        </p:nvSpPr>
        <p:spPr>
          <a:xfrm>
            <a:off x="6172200" y="1825625"/>
            <a:ext cx="5181600" cy="4351338"/>
          </a:xfrm>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276181990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Tree>
    <p:extLst>
      <p:ext uri="{BB962C8B-B14F-4D97-AF65-F5344CB8AC3E}">
        <p14:creationId xmlns:p14="http://schemas.microsoft.com/office/powerpoint/2010/main" val="1075264899"/>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16.12.2020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MUSIT eiermøte 30-04-2020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35094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16.12.2020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MUSIT eiermøte 30-04-2020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109761003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16.12.2020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MUSIT eiermøte 30-04-2020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21886195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16.12.2020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MUSIT eiermøte 30-04-2020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28825434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6012A-C2A6-4626-AB04-1C0A2B5D956D}" type="datetimeFigureOut">
              <a:rPr lang="nb-NO" smtClean="0"/>
              <a:t>16.12.2020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D48A2-45E3-4B28-963C-D8669AE2C5A9}" type="slidenum">
              <a:rPr lang="nb-NO" smtClean="0"/>
              <a:t>‹#›</a:t>
            </a:fld>
            <a:endParaRPr lang="nb-NO"/>
          </a:p>
        </p:txBody>
      </p:sp>
    </p:spTree>
    <p:extLst>
      <p:ext uri="{BB962C8B-B14F-4D97-AF65-F5344CB8AC3E}">
        <p14:creationId xmlns:p14="http://schemas.microsoft.com/office/powerpoint/2010/main" val="9355963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MUSIT</a:t>
            </a:r>
          </a:p>
        </p:txBody>
      </p:sp>
      <p:sp>
        <p:nvSpPr>
          <p:cNvPr id="3" name="Text Placeholder 2"/>
          <p:cNvSpPr>
            <a:spLocks noGrp="1"/>
          </p:cNvSpPr>
          <p:nvPr>
            <p:ph type="body" sz="quarter" idx="12"/>
          </p:nvPr>
        </p:nvSpPr>
        <p:spPr>
          <a:xfrm>
            <a:off x="1054464" y="2942592"/>
            <a:ext cx="6012000" cy="628948"/>
          </a:xfrm>
        </p:spPr>
        <p:txBody>
          <a:bodyPr vert="horz" lIns="0" tIns="45720" rIns="91440" bIns="45720" rtlCol="0" anchor="t">
            <a:noAutofit/>
          </a:bodyPr>
          <a:lstStyle/>
          <a:p>
            <a:r>
              <a:rPr lang="nb-NO">
                <a:latin typeface="Arial"/>
                <a:cs typeface="Arial"/>
              </a:rPr>
              <a:t> Økonomimodellene – alternativ 2 og alternativ 5</a:t>
            </a:r>
          </a:p>
          <a:p>
            <a:endParaRPr lang="nb-NO"/>
          </a:p>
        </p:txBody>
      </p:sp>
      <p:sp>
        <p:nvSpPr>
          <p:cNvPr id="4" name="Subtitle 3"/>
          <p:cNvSpPr>
            <a:spLocks noGrp="1"/>
          </p:cNvSpPr>
          <p:nvPr>
            <p:ph type="subTitle" idx="1"/>
          </p:nvPr>
        </p:nvSpPr>
        <p:spPr/>
        <p:txBody>
          <a:bodyPr/>
          <a:lstStyle/>
          <a:p>
            <a:r>
              <a:rPr lang="nb-NO">
                <a:cs typeface="Arial"/>
              </a:rPr>
              <a:t>MUSIT – universitetsdirektørene eiermøte 15.desember 2020</a:t>
            </a:r>
            <a:endParaRPr lang="nb-NO"/>
          </a:p>
        </p:txBody>
      </p:sp>
      <p:pic>
        <p:nvPicPr>
          <p:cNvPr id="5" name="Bilde 5" descr="Et bilde som inneholder tekst, bursdag, bord, kake&#10;&#10;Beskrivelse som er generert med svært høy visshet">
            <a:extLst>
              <a:ext uri="{FF2B5EF4-FFF2-40B4-BE49-F238E27FC236}">
                <a16:creationId xmlns:a16="http://schemas.microsoft.com/office/drawing/2014/main" id="{D81F0061-E721-4D3F-ACD3-CD2BCBAA1D34}"/>
              </a:ext>
            </a:extLst>
          </p:cNvPr>
          <p:cNvPicPr>
            <a:picLocks noGrp="1" noChangeAspect="1"/>
          </p:cNvPicPr>
          <p:nvPr>
            <p:ph type="pic" sz="quarter" idx="14"/>
          </p:nvPr>
        </p:nvPicPr>
        <p:blipFill rotWithShape="1">
          <a:blip r:embed="rId2"/>
          <a:srcRect l="2039" r="2039"/>
          <a:stretch/>
        </p:blipFill>
        <p:spPr>
          <a:xfrm>
            <a:off x="7457307" y="-328"/>
            <a:ext cx="4734693" cy="6499550"/>
          </a:xfrm>
        </p:spPr>
      </p:pic>
      <p:sp>
        <p:nvSpPr>
          <p:cNvPr id="7" name="TekstSylinder 6">
            <a:extLst>
              <a:ext uri="{FF2B5EF4-FFF2-40B4-BE49-F238E27FC236}">
                <a16:creationId xmlns:a16="http://schemas.microsoft.com/office/drawing/2014/main" id="{6E020108-196C-4A8B-9CB5-CE69E2E4149C}"/>
              </a:ext>
            </a:extLst>
          </p:cNvPr>
          <p:cNvSpPr txBox="1"/>
          <p:nvPr/>
        </p:nvSpPr>
        <p:spPr>
          <a:xfrm>
            <a:off x="7535918" y="6528676"/>
            <a:ext cx="447740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solidFill>
                  <a:schemeClr val="bg1"/>
                </a:solidFill>
              </a:rPr>
              <a:t>©UM. </a:t>
            </a:r>
            <a:r>
              <a:rPr lang="nb-NO" sz="1200" err="1">
                <a:solidFill>
                  <a:schemeClr val="bg1"/>
                </a:solidFill>
              </a:rPr>
              <a:t>Mirandea</a:t>
            </a:r>
            <a:r>
              <a:rPr lang="nb-NO" sz="1200">
                <a:solidFill>
                  <a:schemeClr val="bg1"/>
                </a:solidFill>
              </a:rPr>
              <a:t> Bødtker samling. CC BY-NC-ND 30.0</a:t>
            </a:r>
            <a:endParaRPr lang="nb-NO" sz="1200">
              <a:solidFill>
                <a:schemeClr val="bg1"/>
              </a:solidFill>
              <a:cs typeface="Arial"/>
            </a:endParaRPr>
          </a:p>
        </p:txBody>
      </p:sp>
    </p:spTree>
    <p:extLst>
      <p:ext uri="{BB962C8B-B14F-4D97-AF65-F5344CB8AC3E}">
        <p14:creationId xmlns:p14="http://schemas.microsoft.com/office/powerpoint/2010/main" val="278597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17"/>
            <a:ext cx="10515600" cy="928048"/>
          </a:xfrm>
        </p:spPr>
        <p:txBody>
          <a:bodyPr>
            <a:normAutofit/>
          </a:bodyPr>
          <a:lstStyle/>
          <a:p>
            <a:r>
              <a:rPr lang="nb-NO" sz="4000" b="1">
                <a:solidFill>
                  <a:srgbClr val="0070C0"/>
                </a:solidFill>
              </a:rPr>
              <a:t>Eiermøte 27. november</a:t>
            </a:r>
          </a:p>
        </p:txBody>
      </p:sp>
      <p:sp>
        <p:nvSpPr>
          <p:cNvPr id="3" name="Content Placeholder 2"/>
          <p:cNvSpPr>
            <a:spLocks noGrp="1"/>
          </p:cNvSpPr>
          <p:nvPr>
            <p:ph idx="1"/>
          </p:nvPr>
        </p:nvSpPr>
        <p:spPr>
          <a:xfrm>
            <a:off x="838200" y="911389"/>
            <a:ext cx="10515600" cy="5741894"/>
          </a:xfrm>
        </p:spPr>
        <p:txBody>
          <a:bodyPr>
            <a:normAutofit fontScale="92500" lnSpcReduction="20000"/>
          </a:bodyPr>
          <a:lstStyle/>
          <a:p>
            <a:pPr marL="0" indent="0">
              <a:buNone/>
            </a:pPr>
            <a:r>
              <a:rPr lang="nb-NO" u="sng"/>
              <a:t>Vedtak: </a:t>
            </a:r>
            <a:endParaRPr lang="nb-NO"/>
          </a:p>
          <a:p>
            <a:pPr marL="0" indent="0">
              <a:buNone/>
            </a:pPr>
            <a:r>
              <a:rPr lang="nb-NO"/>
              <a:t>Eiermøtet støtter at det benyttes felles løsninger for universitetsmuseene med hensyn på hovedsystemene innen kultur og natur. Systemporteføljen kan inneholde flere ulike, men integrerte systemer. </a:t>
            </a:r>
          </a:p>
          <a:p>
            <a:pPr marL="0" indent="0">
              <a:buNone/>
            </a:pPr>
            <a:r>
              <a:rPr lang="nb-NO"/>
              <a:t>Basert på evalueringsrapporten fra 2019 og oppfølging av denne gjennom styrets arbeid, rapporter m.m. slutter eiermøtet seg til styrets anbefaling med følgende justeringer: </a:t>
            </a:r>
          </a:p>
          <a:p>
            <a:pPr lvl="1"/>
            <a:r>
              <a:rPr lang="nb-NO"/>
              <a:t>Det inngås en intensjonsavtale om igangsetting av et forprosjekt for alternativ 2 begrenset til naturhistoriske samlinger («natur»), ledet av UiB eller NTNU. </a:t>
            </a:r>
          </a:p>
          <a:p>
            <a:pPr marL="0" indent="0">
              <a:buNone/>
            </a:pPr>
            <a:r>
              <a:rPr lang="nb-NO"/>
              <a:t> </a:t>
            </a:r>
          </a:p>
          <a:p>
            <a:pPr lvl="1"/>
            <a:r>
              <a:rPr lang="nb-NO"/>
              <a:t>Alternativ 5 realiseres for kulturhistoriske samlinger («kultur») med en felles rammeavtale mellom UiO og de øvrige universitetene og med oppstart 1. januar 2021.</a:t>
            </a:r>
          </a:p>
          <a:p>
            <a:pPr marL="0" lvl="0" indent="0">
              <a:buNone/>
            </a:pPr>
            <a:r>
              <a:rPr lang="nb-NO"/>
              <a:t> </a:t>
            </a:r>
          </a:p>
          <a:p>
            <a:pPr lvl="1"/>
            <a:r>
              <a:rPr lang="nb-NO"/>
              <a:t>Styret bes om å avklare og komme tilbake til eierne med en presisering av en tidsramme og kostnader for alternativ 2 inkludert forslag til en helhetlig finansieringsmodell for modellene (alternativ 2 og alternativ 5).</a:t>
            </a:r>
          </a:p>
          <a:p>
            <a:pPr lvl="1"/>
            <a:endParaRPr lang="nb-NO"/>
          </a:p>
          <a:p>
            <a:pPr lvl="0"/>
            <a:endParaRPr lang="nb-NO"/>
          </a:p>
          <a:p>
            <a:pPr marL="0" indent="0">
              <a:buNone/>
            </a:pPr>
            <a:endParaRPr lang="nb-NO" sz="1600"/>
          </a:p>
          <a:p>
            <a:endParaRPr lang="nb-NO" sz="1600"/>
          </a:p>
        </p:txBody>
      </p:sp>
    </p:spTree>
    <p:extLst>
      <p:ext uri="{BB962C8B-B14F-4D97-AF65-F5344CB8AC3E}">
        <p14:creationId xmlns:p14="http://schemas.microsoft.com/office/powerpoint/2010/main" val="118312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2" y="685584"/>
            <a:ext cx="5120640" cy="1861707"/>
          </a:xfrm>
        </p:spPr>
        <p:txBody>
          <a:bodyPr>
            <a:normAutofit/>
          </a:bodyPr>
          <a:lstStyle/>
          <a:p>
            <a:r>
              <a:rPr lang="nb-NO" sz="2800" b="1">
                <a:solidFill>
                  <a:srgbClr val="0070C0"/>
                </a:solidFill>
              </a:rPr>
              <a:t>Økonomimodellene for 2021: </a:t>
            </a:r>
            <a:br>
              <a:rPr lang="nb-NO" sz="2800" b="1">
                <a:solidFill>
                  <a:srgbClr val="0070C0"/>
                </a:solidFill>
              </a:rPr>
            </a:br>
            <a:r>
              <a:rPr lang="nb-NO" sz="2800" b="1">
                <a:solidFill>
                  <a:srgbClr val="0070C0"/>
                </a:solidFill>
              </a:rPr>
              <a:t/>
            </a:r>
            <a:br>
              <a:rPr lang="nb-NO" sz="2800" b="1">
                <a:solidFill>
                  <a:srgbClr val="0070C0"/>
                </a:solidFill>
              </a:rPr>
            </a:br>
            <a:r>
              <a:rPr lang="nb-NO" sz="2800" b="1">
                <a:solidFill>
                  <a:srgbClr val="0070C0"/>
                </a:solidFill>
              </a:rPr>
              <a:t>Forprosjekt-alternativ 2 og </a:t>
            </a:r>
            <a:br>
              <a:rPr lang="nb-NO" sz="2800" b="1">
                <a:solidFill>
                  <a:srgbClr val="0070C0"/>
                </a:solidFill>
              </a:rPr>
            </a:br>
            <a:r>
              <a:rPr lang="nb-NO" sz="2800" b="1">
                <a:solidFill>
                  <a:srgbClr val="0070C0"/>
                </a:solidFill>
              </a:rPr>
              <a:t>Kulturhistorie-alternativ 5</a:t>
            </a:r>
          </a:p>
        </p:txBody>
      </p:sp>
      <p:pic>
        <p:nvPicPr>
          <p:cNvPr id="5" name="Picture 4"/>
          <p:cNvPicPr>
            <a:picLocks noChangeAspect="1"/>
          </p:cNvPicPr>
          <p:nvPr/>
        </p:nvPicPr>
        <p:blipFill>
          <a:blip r:embed="rId3"/>
          <a:stretch>
            <a:fillRect/>
          </a:stretch>
        </p:blipFill>
        <p:spPr>
          <a:xfrm>
            <a:off x="5905948" y="365125"/>
            <a:ext cx="5106605" cy="6152008"/>
          </a:xfrm>
          <a:prstGeom prst="rect">
            <a:avLst/>
          </a:prstGeom>
        </p:spPr>
      </p:pic>
    </p:spTree>
    <p:extLst>
      <p:ext uri="{BB962C8B-B14F-4D97-AF65-F5344CB8AC3E}">
        <p14:creationId xmlns:p14="http://schemas.microsoft.com/office/powerpoint/2010/main" val="121770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774199"/>
            <a:ext cx="5201653" cy="796701"/>
          </a:xfrm>
        </p:spPr>
        <p:txBody>
          <a:bodyPr>
            <a:normAutofit/>
          </a:bodyPr>
          <a:lstStyle/>
          <a:p>
            <a:r>
              <a:rPr lang="nb-NO" sz="4000" b="1">
                <a:solidFill>
                  <a:srgbClr val="0070C0"/>
                </a:solidFill>
              </a:rPr>
              <a:t>Styrets anbefaling</a:t>
            </a:r>
          </a:p>
        </p:txBody>
      </p:sp>
      <p:sp>
        <p:nvSpPr>
          <p:cNvPr id="3" name="Content Placeholder 2"/>
          <p:cNvSpPr>
            <a:spLocks noGrp="1"/>
          </p:cNvSpPr>
          <p:nvPr>
            <p:ph idx="1"/>
          </p:nvPr>
        </p:nvSpPr>
        <p:spPr>
          <a:xfrm>
            <a:off x="838200" y="2424273"/>
            <a:ext cx="10515600" cy="2207884"/>
          </a:xfrm>
        </p:spPr>
        <p:txBody>
          <a:bodyPr>
            <a:normAutofit/>
          </a:bodyPr>
          <a:lstStyle/>
          <a:p>
            <a:r>
              <a:rPr lang="nb-NO" sz="2400"/>
              <a:t>Styret anmoder eierne om å fullfinansiere alternativene, og nødvendig vedlikehold og drift av det nåværende systemer ut 2021. </a:t>
            </a:r>
          </a:p>
          <a:p>
            <a:endParaRPr lang="nb-NO" sz="2400">
              <a:solidFill>
                <a:srgbClr val="FF0000"/>
              </a:solidFill>
            </a:endParaRPr>
          </a:p>
          <a:p>
            <a:r>
              <a:rPr lang="nb-NO" sz="2400">
                <a:solidFill>
                  <a:srgbClr val="FF0000"/>
                </a:solidFill>
              </a:rPr>
              <a:t>Dette vil medføre en økt kostand på kr. 700 000,- i 2021. </a:t>
            </a:r>
          </a:p>
          <a:p>
            <a:pPr marL="0" indent="0">
              <a:buNone/>
            </a:pPr>
            <a:endParaRPr lang="nb-NO" sz="2400"/>
          </a:p>
          <a:p>
            <a:pPr marL="0" indent="0">
              <a:buNone/>
            </a:pPr>
            <a:endParaRPr lang="nb-NO"/>
          </a:p>
        </p:txBody>
      </p:sp>
    </p:spTree>
    <p:extLst>
      <p:ext uri="{BB962C8B-B14F-4D97-AF65-F5344CB8AC3E}">
        <p14:creationId xmlns:p14="http://schemas.microsoft.com/office/powerpoint/2010/main" val="98086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58" y="324853"/>
            <a:ext cx="4499809" cy="902367"/>
          </a:xfrm>
        </p:spPr>
        <p:txBody>
          <a:bodyPr>
            <a:noAutofit/>
          </a:bodyPr>
          <a:lstStyle/>
          <a:p>
            <a:pPr algn="ctr"/>
            <a:r>
              <a:rPr lang="nb-NO" sz="2800">
                <a:solidFill>
                  <a:srgbClr val="0070C0"/>
                </a:solidFill>
              </a:rPr>
              <a:t/>
            </a:r>
            <a:br>
              <a:rPr lang="nb-NO" sz="2800">
                <a:solidFill>
                  <a:srgbClr val="0070C0"/>
                </a:solidFill>
              </a:rPr>
            </a:br>
            <a:r>
              <a:rPr lang="nb-NO" sz="2800">
                <a:solidFill>
                  <a:srgbClr val="0070C0"/>
                </a:solidFill>
              </a:rPr>
              <a:t/>
            </a:r>
            <a:br>
              <a:rPr lang="nb-NO" sz="2800">
                <a:solidFill>
                  <a:srgbClr val="0070C0"/>
                </a:solidFill>
              </a:rPr>
            </a:br>
            <a:r>
              <a:rPr lang="nb-NO" sz="2800">
                <a:solidFill>
                  <a:srgbClr val="0070C0"/>
                </a:solidFill>
              </a:rPr>
              <a:t/>
            </a:r>
            <a:br>
              <a:rPr lang="nb-NO" sz="2800">
                <a:solidFill>
                  <a:srgbClr val="0070C0"/>
                </a:solidFill>
              </a:rPr>
            </a:br>
            <a:r>
              <a:rPr lang="nb-NO" sz="2800" b="1">
                <a:solidFill>
                  <a:srgbClr val="0070C0"/>
                </a:solidFill>
              </a:rPr>
              <a:t>Forprosjekt – alternativ 2</a:t>
            </a:r>
            <a:r>
              <a:rPr lang="nb-NO" sz="2800">
                <a:solidFill>
                  <a:srgbClr val="0070C0"/>
                </a:solidFill>
              </a:rPr>
              <a:t/>
            </a:r>
            <a:br>
              <a:rPr lang="nb-NO" sz="2800">
                <a:solidFill>
                  <a:srgbClr val="0070C0"/>
                </a:solidFill>
              </a:rPr>
            </a:br>
            <a:r>
              <a:rPr lang="nb-NO" sz="2800"/>
              <a:t/>
            </a:r>
            <a:br>
              <a:rPr lang="nb-NO" sz="2800"/>
            </a:br>
            <a:r>
              <a:rPr lang="nb-NO" sz="2800">
                <a:solidFill>
                  <a:srgbClr val="0070C0"/>
                </a:solidFill>
              </a:rPr>
              <a:t/>
            </a:r>
            <a:br>
              <a:rPr lang="nb-NO" sz="2800">
                <a:solidFill>
                  <a:srgbClr val="0070C0"/>
                </a:solidFill>
              </a:rPr>
            </a:br>
            <a:endParaRPr lang="nb-NO" sz="2800"/>
          </a:p>
        </p:txBody>
      </p:sp>
      <p:sp>
        <p:nvSpPr>
          <p:cNvPr id="3" name="Content Placeholder 2"/>
          <p:cNvSpPr>
            <a:spLocks noGrp="1"/>
          </p:cNvSpPr>
          <p:nvPr>
            <p:ph idx="1"/>
          </p:nvPr>
        </p:nvSpPr>
        <p:spPr>
          <a:xfrm>
            <a:off x="838200" y="1359568"/>
            <a:ext cx="10515600" cy="4817395"/>
          </a:xfrm>
        </p:spPr>
        <p:txBody>
          <a:bodyPr>
            <a:normAutofit fontScale="77500" lnSpcReduction="20000"/>
          </a:bodyPr>
          <a:lstStyle/>
          <a:p>
            <a:pPr marL="0" indent="0">
              <a:buNone/>
            </a:pPr>
            <a:r>
              <a:rPr lang="nb-NO"/>
              <a:t>Estimert til å ta 9 måneder</a:t>
            </a:r>
          </a:p>
          <a:p>
            <a:pPr marL="0" indent="0">
              <a:buNone/>
            </a:pPr>
            <a:endParaRPr lang="nb-NO"/>
          </a:p>
          <a:p>
            <a:pPr marL="0" indent="0">
              <a:buNone/>
            </a:pPr>
            <a:r>
              <a:rPr lang="nb-NO" b="1"/>
              <a:t>Opprettes prosjektgruppe bestående av: </a:t>
            </a:r>
          </a:p>
          <a:p>
            <a:pPr marL="0" indent="0">
              <a:buNone/>
            </a:pPr>
            <a:r>
              <a:rPr lang="nb-NO"/>
              <a:t>En prosjektleder, en person med museumsfaglig kompetanse, IT- løsningsarkitekt</a:t>
            </a:r>
          </a:p>
          <a:p>
            <a:pPr marL="0" indent="0">
              <a:buNone/>
            </a:pPr>
            <a:endParaRPr lang="nb-NO"/>
          </a:p>
          <a:p>
            <a:pPr marL="0" indent="0">
              <a:buNone/>
            </a:pPr>
            <a:r>
              <a:rPr lang="nb-NO" b="1"/>
              <a:t>Omfatter</a:t>
            </a:r>
            <a:r>
              <a:rPr lang="nb-NO"/>
              <a:t>: </a:t>
            </a:r>
          </a:p>
          <a:p>
            <a:r>
              <a:rPr lang="nb-NO"/>
              <a:t>Gjennomføre en RFI mot kommersielle løsninger og kartlegge eventuelle åpne kildekodeløsninger </a:t>
            </a:r>
            <a:r>
              <a:rPr lang="nb-NO" err="1"/>
              <a:t>e.l</a:t>
            </a:r>
            <a:r>
              <a:rPr lang="nb-NO"/>
              <a:t>, </a:t>
            </a:r>
            <a:r>
              <a:rPr lang="nb-NO" err="1"/>
              <a:t>evt</a:t>
            </a:r>
            <a:r>
              <a:rPr lang="nb-NO"/>
              <a:t> kombinasjoner</a:t>
            </a:r>
          </a:p>
          <a:p>
            <a:r>
              <a:rPr lang="nb-NO"/>
              <a:t>Utarbeide plan og budsjett for en anskaffelse, enten kommersiell eller via åpen kildekode</a:t>
            </a:r>
          </a:p>
          <a:p>
            <a:r>
              <a:rPr lang="nb-NO"/>
              <a:t>Arkitektur for løsning og samspill med eksisterende løsning </a:t>
            </a:r>
          </a:p>
          <a:p>
            <a:r>
              <a:rPr lang="nb-NO"/>
              <a:t>Risikovurdering og beskrivelse av risikoreduserende tiltak</a:t>
            </a:r>
          </a:p>
          <a:p>
            <a:r>
              <a:rPr lang="nb-NO"/>
              <a:t>Plan og budsjett for realisering</a:t>
            </a:r>
          </a:p>
          <a:p>
            <a:endParaRPr lang="nb-NO"/>
          </a:p>
          <a:p>
            <a:endParaRPr lang="nb-NO"/>
          </a:p>
        </p:txBody>
      </p:sp>
    </p:spTree>
    <p:extLst>
      <p:ext uri="{BB962C8B-B14F-4D97-AF65-F5344CB8AC3E}">
        <p14:creationId xmlns:p14="http://schemas.microsoft.com/office/powerpoint/2010/main" val="198903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947"/>
            <a:ext cx="10515600" cy="469232"/>
          </a:xfrm>
        </p:spPr>
        <p:txBody>
          <a:bodyPr>
            <a:normAutofit fontScale="90000"/>
          </a:bodyPr>
          <a:lstStyle/>
          <a:p>
            <a:pPr algn="ctr"/>
            <a:r>
              <a:rPr lang="nb-NO" sz="2400"/>
              <a:t/>
            </a:r>
            <a:br>
              <a:rPr lang="nb-NO" sz="2400"/>
            </a:br>
            <a:r>
              <a:rPr lang="nb-NO" sz="2400"/>
              <a:t/>
            </a:r>
            <a:br>
              <a:rPr lang="nb-NO" sz="2400"/>
            </a:br>
            <a:r>
              <a:rPr lang="nb-NO" sz="2400" b="1">
                <a:solidFill>
                  <a:srgbClr val="0070C0"/>
                </a:solidFill>
              </a:rPr>
              <a:t>Organisering av forprosjekt-alternativ 2 og kulturhistorie-alternativ 5 i 2021</a:t>
            </a:r>
            <a:br>
              <a:rPr lang="nb-NO" sz="2400" b="1">
                <a:solidFill>
                  <a:srgbClr val="0070C0"/>
                </a:solidFill>
              </a:rPr>
            </a:br>
            <a:r>
              <a:rPr lang="nb-NO" sz="2400" b="1">
                <a:solidFill>
                  <a:srgbClr val="0070C0"/>
                </a:solidFill>
              </a:rPr>
              <a:t/>
            </a:r>
            <a:br>
              <a:rPr lang="nb-NO" sz="2400" b="1">
                <a:solidFill>
                  <a:srgbClr val="0070C0"/>
                </a:solidFill>
              </a:rPr>
            </a:br>
            <a:endParaRPr lang="nb-NO" sz="2400" b="1">
              <a:solidFill>
                <a:srgbClr val="0070C0"/>
              </a:solidFill>
            </a:endParaRPr>
          </a:p>
        </p:txBody>
      </p:sp>
      <p:sp>
        <p:nvSpPr>
          <p:cNvPr id="3" name="Content Placeholder 2"/>
          <p:cNvSpPr>
            <a:spLocks noGrp="1"/>
          </p:cNvSpPr>
          <p:nvPr>
            <p:ph idx="1"/>
          </p:nvPr>
        </p:nvSpPr>
        <p:spPr>
          <a:xfrm>
            <a:off x="838200" y="962526"/>
            <a:ext cx="10515600" cy="5214437"/>
          </a:xfrm>
        </p:spPr>
        <p:txBody>
          <a:bodyPr>
            <a:normAutofit/>
          </a:bodyPr>
          <a:lstStyle/>
          <a:p>
            <a:pPr marL="0" indent="0">
              <a:buNone/>
            </a:pPr>
            <a:r>
              <a:rPr lang="nb-NO" sz="2400"/>
              <a:t>UiO / USIT er ansvarlig for drift og vedlikehold av dagens løsninger </a:t>
            </a:r>
          </a:p>
          <a:p>
            <a:pPr marL="0" indent="0">
              <a:buNone/>
            </a:pPr>
            <a:r>
              <a:rPr lang="nb-NO">
                <a:solidFill>
                  <a:srgbClr val="0070C0"/>
                </a:solidFill>
              </a:rPr>
              <a:t>Alternativ 5 </a:t>
            </a:r>
          </a:p>
          <a:p>
            <a:pPr lvl="1"/>
            <a:r>
              <a:rPr lang="nb-NO"/>
              <a:t>styringsgruppe bestående av deltagende museumsdirektørene</a:t>
            </a:r>
          </a:p>
          <a:p>
            <a:pPr lvl="2"/>
            <a:r>
              <a:rPr lang="nb-NO"/>
              <a:t>Et prioriteringsorgan og brukerfora</a:t>
            </a:r>
          </a:p>
          <a:p>
            <a:pPr lvl="2"/>
            <a:r>
              <a:rPr lang="nb-NO"/>
              <a:t>KHM har en koordinerende rolle som leder for brukerforaene, er saksansvarlig overfor styringsgruppe og ansvarlig for kommunikasjon med USIT</a:t>
            </a:r>
          </a:p>
          <a:p>
            <a:endParaRPr lang="nb-NO"/>
          </a:p>
          <a:p>
            <a:pPr marL="0" indent="0">
              <a:buNone/>
            </a:pPr>
            <a:r>
              <a:rPr lang="nb-NO">
                <a:solidFill>
                  <a:srgbClr val="0070C0"/>
                </a:solidFill>
              </a:rPr>
              <a:t>Alternativ 2</a:t>
            </a:r>
          </a:p>
          <a:p>
            <a:r>
              <a:rPr lang="nb-NO" sz="2400"/>
              <a:t>En operativ styringsgruppe med inn til fem personer fra UiT, NTNU, UiB,  </a:t>
            </a:r>
            <a:r>
              <a:rPr lang="nb-NO" sz="2400" err="1"/>
              <a:t>UiS</a:t>
            </a:r>
            <a:r>
              <a:rPr lang="nb-NO" sz="2400"/>
              <a:t>, og UiO. Styringsgruppen bør har kompetanse innenfor museumsfag, IT, økonomi, prosjektledelse. Lederen av gruppen oppnevnes av eierne. </a:t>
            </a:r>
            <a:endParaRPr lang="nb-NO" sz="2000"/>
          </a:p>
          <a:p>
            <a:pPr lvl="1"/>
            <a:r>
              <a:rPr lang="nb-NO" sz="2100"/>
              <a:t>Referansegruppe med representasjon fra ulike fagmiljøer, og de ulike museene </a:t>
            </a:r>
          </a:p>
          <a:p>
            <a:endParaRPr lang="nb-NO"/>
          </a:p>
        </p:txBody>
      </p:sp>
    </p:spTree>
    <p:extLst>
      <p:ext uri="{BB962C8B-B14F-4D97-AF65-F5344CB8AC3E}">
        <p14:creationId xmlns:p14="http://schemas.microsoft.com/office/powerpoint/2010/main" val="32373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074" y="207847"/>
            <a:ext cx="7764379" cy="574206"/>
          </a:xfrm>
        </p:spPr>
        <p:txBody>
          <a:bodyPr>
            <a:noAutofit/>
          </a:bodyPr>
          <a:lstStyle/>
          <a:p>
            <a:r>
              <a:rPr lang="nb-NO" sz="3600" b="1">
                <a:solidFill>
                  <a:srgbClr val="0070C0"/>
                </a:solidFill>
              </a:rPr>
              <a:t>Etter ferdigstilling av forprosjektet</a:t>
            </a:r>
          </a:p>
        </p:txBody>
      </p:sp>
      <p:sp>
        <p:nvSpPr>
          <p:cNvPr id="3" name="Content Placeholder 2"/>
          <p:cNvSpPr>
            <a:spLocks noGrp="1"/>
          </p:cNvSpPr>
          <p:nvPr>
            <p:ph idx="1"/>
          </p:nvPr>
        </p:nvSpPr>
        <p:spPr>
          <a:xfrm>
            <a:off x="838200" y="1155032"/>
            <a:ext cx="10515600" cy="5546557"/>
          </a:xfrm>
        </p:spPr>
        <p:txBody>
          <a:bodyPr>
            <a:normAutofit/>
          </a:bodyPr>
          <a:lstStyle/>
          <a:p>
            <a:r>
              <a:rPr lang="nb-NO" sz="2400"/>
              <a:t>Når forprosjekt-alternativ 2 er avsluttet anbefales det at det foretas en totalvurdering av alternativene basert på bl.a. </a:t>
            </a:r>
          </a:p>
          <a:p>
            <a:pPr marL="0" indent="0">
              <a:buNone/>
            </a:pPr>
            <a:endParaRPr lang="nb-NO" sz="2400"/>
          </a:p>
          <a:p>
            <a:pPr lvl="1"/>
            <a:r>
              <a:rPr lang="nb-NO" sz="2000"/>
              <a:t>forprosjektets anbefalinger</a:t>
            </a:r>
          </a:p>
          <a:p>
            <a:pPr lvl="1"/>
            <a:r>
              <a:rPr lang="nb-NO" sz="2000"/>
              <a:t>kulturhistorie-alternativ 5 </a:t>
            </a:r>
          </a:p>
          <a:p>
            <a:pPr lvl="1"/>
            <a:r>
              <a:rPr lang="nb-NO" sz="2000"/>
              <a:t>evalueringsrapport av 2019 </a:t>
            </a:r>
          </a:p>
          <a:p>
            <a:pPr lvl="1"/>
            <a:r>
              <a:rPr lang="nb-NO" sz="2000"/>
              <a:t>organisering av samarbeidstiltaket </a:t>
            </a:r>
          </a:p>
          <a:p>
            <a:pPr lvl="1"/>
            <a:r>
              <a:rPr lang="nb-NO" sz="2000"/>
              <a:t>museenes behov </a:t>
            </a:r>
          </a:p>
          <a:p>
            <a:pPr lvl="1"/>
            <a:r>
              <a:rPr lang="nb-NO" sz="2000"/>
              <a:t>de økonomiske konsekvensene </a:t>
            </a:r>
          </a:p>
          <a:p>
            <a:pPr lvl="1"/>
            <a:endParaRPr lang="nb-NO" sz="2000"/>
          </a:p>
          <a:p>
            <a:r>
              <a:rPr lang="nb-NO" sz="2400"/>
              <a:t>For begge løsningene antas en økning i totale kostander og behov for investeringskostnader</a:t>
            </a:r>
          </a:p>
          <a:p>
            <a:r>
              <a:rPr lang="nb-NO" sz="2400"/>
              <a:t>Per dags dato er det vanskelig å beregne hvor mye dette vil være før forprosjektet er gjennomført. </a:t>
            </a:r>
          </a:p>
          <a:p>
            <a:pPr marL="0" indent="0">
              <a:buNone/>
            </a:pPr>
            <a:endParaRPr lang="nb-NO"/>
          </a:p>
        </p:txBody>
      </p:sp>
    </p:spTree>
    <p:extLst>
      <p:ext uri="{BB962C8B-B14F-4D97-AF65-F5344CB8AC3E}">
        <p14:creationId xmlns:p14="http://schemas.microsoft.com/office/powerpoint/2010/main" val="195378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316"/>
            <a:ext cx="10515600" cy="950496"/>
          </a:xfrm>
        </p:spPr>
        <p:txBody>
          <a:bodyPr>
            <a:normAutofit/>
          </a:bodyPr>
          <a:lstStyle/>
          <a:p>
            <a:pPr algn="ctr"/>
            <a:r>
              <a:rPr lang="nb-NO" sz="2800" b="1">
                <a:solidFill>
                  <a:srgbClr val="0070C0"/>
                </a:solidFill>
              </a:rPr>
              <a:t>Forslag til styringsmodell for samarbeidet i 2021 under </a:t>
            </a:r>
            <a:br>
              <a:rPr lang="nb-NO" sz="2800" b="1">
                <a:solidFill>
                  <a:srgbClr val="0070C0"/>
                </a:solidFill>
              </a:rPr>
            </a:br>
            <a:r>
              <a:rPr lang="nb-NO" sz="2800" b="1">
                <a:solidFill>
                  <a:srgbClr val="0070C0"/>
                </a:solidFill>
              </a:rPr>
              <a:t>forprosjekt-alternativ 2</a:t>
            </a:r>
          </a:p>
        </p:txBody>
      </p:sp>
      <p:sp>
        <p:nvSpPr>
          <p:cNvPr id="3" name="Content Placeholder 2"/>
          <p:cNvSpPr>
            <a:spLocks noGrp="1"/>
          </p:cNvSpPr>
          <p:nvPr>
            <p:ph idx="1"/>
          </p:nvPr>
        </p:nvSpPr>
        <p:spPr>
          <a:xfrm>
            <a:off x="838200" y="890338"/>
            <a:ext cx="10515600" cy="5554006"/>
          </a:xfrm>
        </p:spPr>
        <p:txBody>
          <a:bodyPr>
            <a:normAutofit/>
          </a:bodyPr>
          <a:lstStyle/>
          <a:p>
            <a:r>
              <a:rPr lang="nb-NO" sz="2400"/>
              <a:t>I forbindelse med omleggingen knyttet til MUSIT er det behov for å se på dagens styringsstruktur for samarbeidet.</a:t>
            </a:r>
          </a:p>
          <a:p>
            <a:endParaRPr lang="nb-NO"/>
          </a:p>
          <a:p>
            <a:endParaRPr lang="nb-NO"/>
          </a:p>
          <a:p>
            <a:pPr marL="0" indent="0">
              <a:buNone/>
            </a:pPr>
            <a:endParaRPr lang="nb-NO"/>
          </a:p>
        </p:txBody>
      </p:sp>
      <p:pic>
        <p:nvPicPr>
          <p:cNvPr id="6" name="Picture 5"/>
          <p:cNvPicPr>
            <a:picLocks noChangeAspect="1"/>
          </p:cNvPicPr>
          <p:nvPr/>
        </p:nvPicPr>
        <p:blipFill>
          <a:blip r:embed="rId3"/>
          <a:stretch>
            <a:fillRect/>
          </a:stretch>
        </p:blipFill>
        <p:spPr>
          <a:xfrm>
            <a:off x="2970902" y="1600201"/>
            <a:ext cx="6353571" cy="5052008"/>
          </a:xfrm>
          <a:prstGeom prst="rect">
            <a:avLst/>
          </a:prstGeom>
        </p:spPr>
      </p:pic>
    </p:spTree>
    <p:extLst>
      <p:ext uri="{BB962C8B-B14F-4D97-AF65-F5344CB8AC3E}">
        <p14:creationId xmlns:p14="http://schemas.microsoft.com/office/powerpoint/2010/main" val="380565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581548"/>
          </a:xfrm>
        </p:spPr>
        <p:txBody>
          <a:bodyPr>
            <a:normAutofit/>
          </a:bodyPr>
          <a:lstStyle/>
          <a:p>
            <a:pPr algn="ctr"/>
            <a:r>
              <a:rPr lang="nb-NO" sz="3200" b="1">
                <a:solidFill>
                  <a:schemeClr val="accent1">
                    <a:lumMod val="75000"/>
                  </a:schemeClr>
                </a:solidFill>
              </a:rPr>
              <a:t>Forslag til styringsmodell – forprosjekt alt 2</a:t>
            </a:r>
          </a:p>
        </p:txBody>
      </p:sp>
      <p:sp>
        <p:nvSpPr>
          <p:cNvPr id="4" name="Content Placeholder 3"/>
          <p:cNvSpPr>
            <a:spLocks noGrp="1"/>
          </p:cNvSpPr>
          <p:nvPr>
            <p:ph sz="half" idx="2"/>
          </p:nvPr>
        </p:nvSpPr>
        <p:spPr>
          <a:xfrm>
            <a:off x="823995" y="814937"/>
            <a:ext cx="4791497" cy="5854804"/>
          </a:xfrm>
        </p:spPr>
        <p:txBody>
          <a:bodyPr/>
          <a:lstStyle/>
          <a:p>
            <a:pPr marL="0" indent="0">
              <a:buNone/>
            </a:pPr>
            <a:endParaRPr lang="nb-NO"/>
          </a:p>
        </p:txBody>
      </p:sp>
      <p:sp>
        <p:nvSpPr>
          <p:cNvPr id="6" name="Content Placeholder 5"/>
          <p:cNvSpPr>
            <a:spLocks noGrp="1"/>
          </p:cNvSpPr>
          <p:nvPr>
            <p:ph sz="quarter" idx="4"/>
          </p:nvPr>
        </p:nvSpPr>
        <p:spPr>
          <a:xfrm>
            <a:off x="6066620" y="1065007"/>
            <a:ext cx="4239206" cy="5124656"/>
          </a:xfrm>
        </p:spPr>
        <p:txBody>
          <a:bodyPr/>
          <a:lstStyle/>
          <a:p>
            <a:r>
              <a:rPr lang="nb-NO"/>
              <a:t>Styringsgruppe for forprosjektet reporteres til museumsdirektørene</a:t>
            </a:r>
          </a:p>
          <a:p>
            <a:endParaRPr lang="nb-NO"/>
          </a:p>
          <a:p>
            <a:r>
              <a:rPr lang="nb-NO"/>
              <a:t>Museumsdirektørene behandler og legge frem forprosjektets anbefalinger for eierne ved prosjektets slutt </a:t>
            </a:r>
          </a:p>
        </p:txBody>
      </p:sp>
      <p:sp>
        <p:nvSpPr>
          <p:cNvPr id="7" name="Rectangle 6"/>
          <p:cNvSpPr/>
          <p:nvPr/>
        </p:nvSpPr>
        <p:spPr>
          <a:xfrm>
            <a:off x="1209025" y="1235881"/>
            <a:ext cx="4055633" cy="674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panose="020F0502020204030204"/>
                <a:ea typeface="+mn-ea"/>
                <a:cs typeface="+mn-cs"/>
              </a:rPr>
              <a:t>UiB-UiO-UiT-</a:t>
            </a:r>
            <a:r>
              <a:rPr kumimoji="0" lang="nb-NO" sz="1800" b="0" i="0" u="none" strike="noStrike" kern="1200" cap="none" spc="0" normalizeH="0" baseline="0" noProof="0" err="1">
                <a:ln>
                  <a:noFill/>
                </a:ln>
                <a:solidFill>
                  <a:prstClr val="white"/>
                </a:solidFill>
                <a:effectLst/>
                <a:uLnTx/>
                <a:uFillTx/>
                <a:latin typeface="Calibri" panose="020F0502020204030204"/>
                <a:ea typeface="+mn-ea"/>
                <a:cs typeface="+mn-cs"/>
              </a:rPr>
              <a:t>UiS</a:t>
            </a:r>
            <a:r>
              <a:rPr kumimoji="0" lang="nb-NO" sz="1800" b="0" i="0" u="none" strike="noStrike" kern="1200" cap="none" spc="0" normalizeH="0" baseline="0" noProof="0">
                <a:ln>
                  <a:noFill/>
                </a:ln>
                <a:solidFill>
                  <a:prstClr val="white"/>
                </a:solidFill>
                <a:effectLst/>
                <a:uLnTx/>
                <a:uFillTx/>
                <a:latin typeface="Calibri" panose="020F0502020204030204"/>
                <a:ea typeface="+mn-ea"/>
                <a:cs typeface="+mn-cs"/>
              </a:rPr>
              <a:t>-NTNU</a:t>
            </a:r>
          </a:p>
        </p:txBody>
      </p:sp>
      <p:sp>
        <p:nvSpPr>
          <p:cNvPr id="8" name="Rectangle 7"/>
          <p:cNvSpPr/>
          <p:nvPr/>
        </p:nvSpPr>
        <p:spPr>
          <a:xfrm>
            <a:off x="1768941" y="2467980"/>
            <a:ext cx="2850776" cy="6454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panose="020F0502020204030204"/>
                <a:ea typeface="+mn-ea"/>
                <a:cs typeface="+mn-cs"/>
              </a:rPr>
              <a:t>Museumsdirektørene</a:t>
            </a:r>
          </a:p>
        </p:txBody>
      </p:sp>
      <p:sp>
        <p:nvSpPr>
          <p:cNvPr id="9" name="Rectangle 8"/>
          <p:cNvSpPr/>
          <p:nvPr/>
        </p:nvSpPr>
        <p:spPr>
          <a:xfrm>
            <a:off x="1537434" y="3744562"/>
            <a:ext cx="3571539" cy="4184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panose="020F0502020204030204"/>
                <a:ea typeface="+mn-ea"/>
                <a:cs typeface="+mn-cs"/>
              </a:rPr>
              <a:t>Styringsgruppe Natur</a:t>
            </a:r>
          </a:p>
        </p:txBody>
      </p:sp>
      <p:sp>
        <p:nvSpPr>
          <p:cNvPr id="10" name="Rectangle 9"/>
          <p:cNvSpPr/>
          <p:nvPr/>
        </p:nvSpPr>
        <p:spPr>
          <a:xfrm>
            <a:off x="1750358" y="5220272"/>
            <a:ext cx="3171090" cy="54634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Forprosjekt: Anskaffelse natur</a:t>
            </a:r>
          </a:p>
        </p:txBody>
      </p:sp>
      <p:sp>
        <p:nvSpPr>
          <p:cNvPr id="11" name="Down Arrow 10"/>
          <p:cNvSpPr/>
          <p:nvPr/>
        </p:nvSpPr>
        <p:spPr>
          <a:xfrm flipV="1">
            <a:off x="2898493" y="4432151"/>
            <a:ext cx="676698" cy="614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own Arrow 11"/>
          <p:cNvSpPr/>
          <p:nvPr/>
        </p:nvSpPr>
        <p:spPr>
          <a:xfrm flipV="1">
            <a:off x="2898493" y="3178002"/>
            <a:ext cx="591671" cy="494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Down Arrow 12"/>
          <p:cNvSpPr/>
          <p:nvPr/>
        </p:nvSpPr>
        <p:spPr>
          <a:xfrm flipV="1">
            <a:off x="2874633" y="1964565"/>
            <a:ext cx="639389" cy="395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1749679" y="5824058"/>
            <a:ext cx="3171769" cy="53094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Referansegruppe</a:t>
            </a:r>
          </a:p>
        </p:txBody>
      </p:sp>
    </p:spTree>
    <p:extLst>
      <p:ext uri="{BB962C8B-B14F-4D97-AF65-F5344CB8AC3E}">
        <p14:creationId xmlns:p14="http://schemas.microsoft.com/office/powerpoint/2010/main" val="1793797148"/>
      </p:ext>
    </p:extLst>
  </p:cSld>
  <p:clrMapOvr>
    <a:masterClrMapping/>
  </p:clrMapOvr>
</p:sld>
</file>

<file path=ppt/theme/theme1.xml><?xml version="1.0" encoding="utf-8"?>
<a:theme xmlns:a="http://schemas.openxmlformats.org/drawingml/2006/main" name="Lys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 PowerPoint bokmål.potx" id="{EADD4404-A47A-4AC3-B5A9-49F0715B15A4}" vid="{85BAD49A-8357-45C0-A36E-A755C9F794CB}"/>
    </a:ext>
  </a:extLst>
</a:theme>
</file>

<file path=ppt/theme/theme2.xml><?xml version="1.0" encoding="utf-8"?>
<a:theme xmlns:a="http://schemas.openxmlformats.org/drawingml/2006/main" name="Lys uten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 PowerPoint bokmål.potx" id="{EADD4404-A47A-4AC3-B5A9-49F0715B15A4}" vid="{EEA90934-389D-4B81-A1D9-645F8A619D99}"/>
    </a:ext>
  </a:extLst>
</a:theme>
</file>

<file path=ppt/theme/theme3.xml><?xml version="1.0" encoding="utf-8"?>
<a:theme xmlns:a="http://schemas.openxmlformats.org/drawingml/2006/main" name="Mørk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 PowerPoint bokmål.potx" id="{EADD4404-A47A-4AC3-B5A9-49F0715B15A4}" vid="{DE14CD14-3CD4-4134-8C2C-D16B8AF28894}"/>
    </a:ext>
  </a:extLst>
</a:theme>
</file>

<file path=ppt/theme/theme4.xml><?xml version="1.0" encoding="utf-8"?>
<a:theme xmlns:a="http://schemas.openxmlformats.org/drawingml/2006/main" name="Mørk uten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 PowerPoint bokmål.potx" id="{EADD4404-A47A-4AC3-B5A9-49F0715B15A4}" vid="{4A84149A-1A83-4246-BA91-369DCE31AF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9716D25852B4468F6398439C840FE8" ma:contentTypeVersion="13" ma:contentTypeDescription="Create a new document." ma:contentTypeScope="" ma:versionID="4ed7d77ebe084e662421041eaded3b9a">
  <xsd:schema xmlns:xsd="http://www.w3.org/2001/XMLSchema" xmlns:xs="http://www.w3.org/2001/XMLSchema" xmlns:p="http://schemas.microsoft.com/office/2006/metadata/properties" xmlns:ns3="af1a2554-1c60-4865-9de1-92c7350f1afb" xmlns:ns4="de6ed0c5-2d20-4ff2-ab0c-0360e6aef2ad" targetNamespace="http://schemas.microsoft.com/office/2006/metadata/properties" ma:root="true" ma:fieldsID="0f7c22be06483170f218ab5d12442704" ns3:_="" ns4:_="">
    <xsd:import namespace="af1a2554-1c60-4865-9de1-92c7350f1afb"/>
    <xsd:import namespace="de6ed0c5-2d20-4ff2-ab0c-0360e6aef2a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2554-1c60-4865-9de1-92c7350f1a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6ed0c5-2d20-4ff2-ab0c-0360e6aef2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B8CE85-5F1D-42BF-8415-06CA0A4ECE67}">
  <ds:schemaRefs>
    <ds:schemaRef ds:uri="http://schemas.microsoft.com/office/infopath/2007/PartnerControls"/>
    <ds:schemaRef ds:uri="af1a2554-1c60-4865-9de1-92c7350f1afb"/>
    <ds:schemaRef ds:uri="http://purl.org/dc/elements/1.1/"/>
    <ds:schemaRef ds:uri="http://schemas.microsoft.com/office/2006/metadata/properties"/>
    <ds:schemaRef ds:uri="de6ed0c5-2d20-4ff2-ab0c-0360e6aef2ad"/>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A58F411D-BF60-4E79-BF91-5A60CD5CD666}">
  <ds:schemaRefs>
    <ds:schemaRef ds:uri="af1a2554-1c60-4865-9de1-92c7350f1afb"/>
    <ds:schemaRef ds:uri="de6ed0c5-2d20-4ff2-ab0c-0360e6aef2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012518E-665B-4845-8B5B-0C9337B780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UiT PowerPoint bokmål</Template>
  <TotalTime>0</TotalTime>
  <Words>770</Words>
  <Application>Microsoft Office PowerPoint</Application>
  <PresentationFormat>Widescreen</PresentationFormat>
  <Paragraphs>86</Paragraphs>
  <Slides>9</Slides>
  <Notes>7</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9</vt:i4>
      </vt:variant>
    </vt:vector>
  </HeadingPairs>
  <TitlesOfParts>
    <vt:vector size="17" baseType="lpstr">
      <vt:lpstr>Arial</vt:lpstr>
      <vt:lpstr>Calibri</vt:lpstr>
      <vt:lpstr>Calibri Light</vt:lpstr>
      <vt:lpstr>Lys med mønster</vt:lpstr>
      <vt:lpstr>Lys uten mønster</vt:lpstr>
      <vt:lpstr>Mørk med mønster</vt:lpstr>
      <vt:lpstr>Mørk uten mønster</vt:lpstr>
      <vt:lpstr>Office Theme</vt:lpstr>
      <vt:lpstr>MUSIT</vt:lpstr>
      <vt:lpstr>Eiermøte 27. november</vt:lpstr>
      <vt:lpstr>Økonomimodellene for 2021:   Forprosjekt-alternativ 2 og  Kulturhistorie-alternativ 5</vt:lpstr>
      <vt:lpstr>Styrets anbefaling</vt:lpstr>
      <vt:lpstr>   Forprosjekt – alternativ 2   </vt:lpstr>
      <vt:lpstr>  Organisering av forprosjekt-alternativ 2 og kulturhistorie-alternativ 5 i 2021  </vt:lpstr>
      <vt:lpstr>Etter ferdigstilling av forprosjektet</vt:lpstr>
      <vt:lpstr>Forslag til styringsmodell for samarbeidet i 2021 under  forprosjekt-alternativ 2</vt:lpstr>
      <vt:lpstr>Forslag til styringsmodell – forprosjekt alt 2</vt:lpstr>
    </vt:vector>
  </TitlesOfParts>
  <Company>UiT Norges arktiske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MUSIT</dc:title>
  <dc:creator>Gøril Heitmann</dc:creator>
  <cp:lastModifiedBy>Susan Matland</cp:lastModifiedBy>
  <cp:revision>1</cp:revision>
  <dcterms:created xsi:type="dcterms:W3CDTF">2020-04-22T15:04:36Z</dcterms:created>
  <dcterms:modified xsi:type="dcterms:W3CDTF">2020-12-16T08:46:15Z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0x010100459716D25852B4468F6398439C840FE8</vt:lpwstr>
  </property>
</Properties>
</file>