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removePersonalInfoOnSave="1" strictFirstAndLastChars="0" saveSubsetFonts="1" autoCompressPictures="0">
  <p:sldMasterIdLst>
    <p:sldMasterId id="2147483648" r:id="rId4"/>
    <p:sldMasterId id="2147483798" r:id="rId5"/>
  </p:sldMasterIdLst>
  <p:notesMasterIdLst>
    <p:notesMasterId r:id="rId22"/>
  </p:notesMasterIdLst>
  <p:handoutMasterIdLst>
    <p:handoutMasterId r:id="rId23"/>
  </p:handoutMasterIdLst>
  <p:sldIdLst>
    <p:sldId id="264" r:id="rId6"/>
    <p:sldId id="265" r:id="rId7"/>
    <p:sldId id="266" r:id="rId8"/>
    <p:sldId id="269" r:id="rId9"/>
    <p:sldId id="267" r:id="rId10"/>
    <p:sldId id="270" r:id="rId11"/>
    <p:sldId id="258" r:id="rId12"/>
    <p:sldId id="259" r:id="rId13"/>
    <p:sldId id="260" r:id="rId14"/>
    <p:sldId id="262" r:id="rId15"/>
    <p:sldId id="261" r:id="rId16"/>
    <p:sldId id="263" r:id="rId17"/>
    <p:sldId id="268" r:id="rId18"/>
    <p:sldId id="272" r:id="rId19"/>
    <p:sldId id="273" r:id="rId20"/>
    <p:sldId id="274" r:id="rId21"/>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9563" autoAdjust="0"/>
  </p:normalViewPr>
  <p:slideViewPr>
    <p:cSldViewPr>
      <p:cViewPr>
        <p:scale>
          <a:sx n="100" d="100"/>
          <a:sy n="100" d="100"/>
        </p:scale>
        <p:origin x="1483" y="-115"/>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C20BEA7F-5DCB-452C-9A52-9654306E1942}" type="datetime1">
              <a:rPr lang="nb-NO" altLang="nb-NO"/>
              <a:pPr>
                <a:defRPr/>
              </a:pPr>
              <a:t>20.02.2020</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C38AC24-8B74-4414-8D5B-98D73C68B740}" type="slidenum">
              <a:rPr lang="nb-NO" altLang="nb-NO"/>
              <a:pPr>
                <a:defRPr/>
              </a:pPr>
              <a:t>‹#›</a:t>
            </a:fld>
            <a:endParaRPr lang="nb-NO" altLang="nb-NO"/>
          </a:p>
        </p:txBody>
      </p:sp>
    </p:spTree>
    <p:extLst>
      <p:ext uri="{BB962C8B-B14F-4D97-AF65-F5344CB8AC3E}">
        <p14:creationId xmlns:p14="http://schemas.microsoft.com/office/powerpoint/2010/main" val="3771169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47D8288-D216-40A1-9922-D05B4ED4CD14}" type="slidenum">
              <a:rPr lang="en-US" altLang="nb-NO"/>
              <a:pPr>
                <a:defRPr/>
              </a:pPr>
              <a:t>‹#›</a:t>
            </a:fld>
            <a:endParaRPr lang="en-US" altLang="nb-NO"/>
          </a:p>
        </p:txBody>
      </p:sp>
    </p:spTree>
    <p:extLst>
      <p:ext uri="{BB962C8B-B14F-4D97-AF65-F5344CB8AC3E}">
        <p14:creationId xmlns:p14="http://schemas.microsoft.com/office/powerpoint/2010/main" val="32557071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08AE6-FAE2-4B02-8E88-856C0FA7116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85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dirty="0"/>
              <a:t>Produkteierrollen bør helst (må?) gå på omgang, slik at hvert museum får anledning</a:t>
            </a:r>
            <a:r>
              <a:rPr lang="nb-NO" baseline="0" dirty="0"/>
              <a:t> til å ha direktekontakt med utviklergruppen/prosjektleder over en periode, gjerne i forbindelse med et utviklingsløp (utvikling av en modul). Således vil hvert museum måtte ta ansvar, avsette ressurser, men også få en hånd på rattet i en periode.</a:t>
            </a:r>
          </a:p>
          <a:p>
            <a:pPr marL="171450" indent="-171450">
              <a:buFont typeface="Arial" panose="020B0604020202020204" pitchFamily="34" charset="0"/>
              <a:buChar char="•"/>
            </a:pPr>
            <a:r>
              <a:rPr lang="nb-NO" baseline="0" dirty="0"/>
              <a:t>Midler til produkteier, 50% stilling, og lederne av koordineringsgruppene (2 x 20% stilling) dekkes av midlene som i dag går til å lønne daglig leder.</a:t>
            </a:r>
          </a:p>
          <a:p>
            <a:pPr marL="171450" indent="-171450">
              <a:buFont typeface="Arial" panose="020B0604020202020204" pitchFamily="34" charset="0"/>
              <a:buChar char="•"/>
            </a:pPr>
            <a:r>
              <a:rPr lang="nb-NO" baseline="0" dirty="0"/>
              <a:t>Styret trenger en sekretær. Kan det arbeidet være delt mellom produkteier og tiltakseier? Kan også diskutere om lederne av koordineringsgruppene bør inngå i et sekretariat. Alle disse skal ikke delta i (alle) styremøtene, men produkteier og tiltakseier bør møte.</a:t>
            </a:r>
          </a:p>
          <a:p>
            <a:pPr marL="0" indent="0">
              <a:buFont typeface="Arial" panose="020B0604020202020204" pitchFamily="34" charset="0"/>
              <a:buNone/>
            </a:pPr>
            <a:endParaRPr lang="nb-NO" baseline="0" dirty="0" smtClean="0"/>
          </a:p>
          <a:p>
            <a:pPr marL="0" indent="0">
              <a:buNone/>
            </a:pPr>
            <a:endParaRPr lang="nb-NO"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08AE6-FAE2-4B02-8E88-856C0FA7116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0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sz="1400" baseline="0" dirty="0"/>
              <a:t>Det vil være direktekontakt mellom utviklere på USIT og bestillere ved behov, men produkteier og tiltakseier skal vite om at det skjer.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7D8288-D216-40A1-9922-D05B4ED4CD14}" type="slidenum">
              <a:rPr kumimoji="0" lang="en-US" altLang="nb-NO"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nb-NO" sz="1200" b="0" i="0" u="none" strike="noStrike" kern="1200" cap="none" spc="0" normalizeH="0" baseline="0" noProof="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19373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Angående dette med hyllevaresystem: Det er ikke så mange system der ute som kan håndtere både kultur- og naturhistorie, skulle det være et krav. Det er heller</a:t>
            </a:r>
            <a:r>
              <a:rPr lang="nb-NO" baseline="0" dirty="0"/>
              <a:t> ikke mange, om noen, som håndterer norsk arkeologi på en, sett fra museenes synspunkt, tilfredsstillende måte.</a:t>
            </a:r>
          </a:p>
          <a:p>
            <a:endParaRPr lang="nb-NO" baseline="0" dirty="0"/>
          </a:p>
          <a:p>
            <a:r>
              <a:rPr lang="nb-NO" baseline="0" dirty="0"/>
              <a:t>I 2008 testet MUSIT ut et hyllevaresystem, som ble forkastet. Dette systemet er nå en del av </a:t>
            </a:r>
            <a:r>
              <a:rPr lang="nb-NO" baseline="0" dirty="0" err="1"/>
              <a:t>Axiell</a:t>
            </a:r>
            <a:r>
              <a:rPr lang="nb-NO" baseline="0" dirty="0"/>
              <a:t>.</a:t>
            </a:r>
          </a:p>
          <a:p>
            <a:endParaRPr lang="nb-NO" baseline="0" dirty="0"/>
          </a:p>
          <a:p>
            <a:r>
              <a:rPr lang="nb-NO" baseline="0" dirty="0"/>
              <a:t>Merk også at mange av hyllevaresystemene er innrettet slik at de håndterer den totale samlingsforvaltningen, inkl. publisering, for ett og ett museum. Det vil si at du får en </a:t>
            </a:r>
            <a:r>
              <a:rPr lang="nb-NO" baseline="0" dirty="0" err="1"/>
              <a:t>webpubliseringkomponent</a:t>
            </a:r>
            <a:r>
              <a:rPr lang="nb-NO" baseline="0" dirty="0"/>
              <a:t> som del av «pakka». </a:t>
            </a:r>
          </a:p>
          <a:p>
            <a:endParaRPr lang="nb-NO" baseline="0" dirty="0"/>
          </a:p>
          <a:p>
            <a:r>
              <a:rPr lang="nb-NO" baseline="0" dirty="0" err="1"/>
              <a:t>DigitaltMuseum</a:t>
            </a:r>
            <a:r>
              <a:rPr lang="nb-NO" baseline="0" dirty="0"/>
              <a:t>/Kultur-IT publiserer gjenstandene fra alle museene de har i sin portefølje gjennom én portal.</a:t>
            </a:r>
            <a:endParaRPr lang="nb-NO" dirty="0"/>
          </a:p>
        </p:txBody>
      </p:sp>
      <p:sp>
        <p:nvSpPr>
          <p:cNvPr id="4" name="Slide Number Placeholder 3"/>
          <p:cNvSpPr>
            <a:spLocks noGrp="1"/>
          </p:cNvSpPr>
          <p:nvPr>
            <p:ph type="sldNum" sz="quarter" idx="10"/>
          </p:nvPr>
        </p:nvSpPr>
        <p:spPr/>
        <p:txBody>
          <a:bodyPr/>
          <a:lstStyle/>
          <a:p>
            <a:pPr>
              <a:defRPr/>
            </a:pPr>
            <a:fld id="{147D8288-D216-40A1-9922-D05B4ED4CD14}" type="slidenum">
              <a:rPr lang="en-US" altLang="nb-NO" smtClean="0"/>
              <a:pPr>
                <a:defRPr/>
              </a:pPr>
              <a:t>9</a:t>
            </a:fld>
            <a:endParaRPr lang="en-US" altLang="nb-NO"/>
          </a:p>
        </p:txBody>
      </p:sp>
    </p:spTree>
    <p:extLst>
      <p:ext uri="{BB962C8B-B14F-4D97-AF65-F5344CB8AC3E}">
        <p14:creationId xmlns:p14="http://schemas.microsoft.com/office/powerpoint/2010/main" val="212002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147D8288-D216-40A1-9922-D05B4ED4CD14}" type="slidenum">
              <a:rPr lang="en-US" altLang="nb-NO" smtClean="0"/>
              <a:pPr>
                <a:defRPr/>
              </a:pPr>
              <a:t>10</a:t>
            </a:fld>
            <a:endParaRPr lang="en-US" altLang="nb-NO"/>
          </a:p>
        </p:txBody>
      </p:sp>
    </p:spTree>
    <p:extLst>
      <p:ext uri="{BB962C8B-B14F-4D97-AF65-F5344CB8AC3E}">
        <p14:creationId xmlns:p14="http://schemas.microsoft.com/office/powerpoint/2010/main" val="166304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pPr>
              <a:defRPr/>
            </a:pPr>
            <a:fld id="{147D8288-D216-40A1-9922-D05B4ED4CD14}" type="slidenum">
              <a:rPr lang="en-US" altLang="nb-NO" smtClean="0"/>
              <a:pPr>
                <a:defRPr/>
              </a:pPr>
              <a:t>13</a:t>
            </a:fld>
            <a:endParaRPr lang="en-US" altLang="nb-NO"/>
          </a:p>
        </p:txBody>
      </p:sp>
    </p:spTree>
    <p:extLst>
      <p:ext uri="{BB962C8B-B14F-4D97-AF65-F5344CB8AC3E}">
        <p14:creationId xmlns:p14="http://schemas.microsoft.com/office/powerpoint/2010/main" val="68379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Veikart sett fra USIT, hva kan estimeres,</a:t>
            </a:r>
            <a:r>
              <a:rPr lang="nb-NO" baseline="0" dirty="0"/>
              <a:t> hva kan kjøpes, versjon 1, hva er det? Museene,</a:t>
            </a:r>
          </a:p>
          <a:p>
            <a:r>
              <a:rPr lang="nb-NO" baseline="0" dirty="0"/>
              <a:t>Styring via produkteier</a:t>
            </a:r>
          </a:p>
          <a:p>
            <a:r>
              <a:rPr lang="nb-NO" baseline="0" dirty="0"/>
              <a:t>Brukeropplevelse</a:t>
            </a:r>
          </a:p>
          <a:p>
            <a:r>
              <a:rPr lang="nb-NO" baseline="0" dirty="0"/>
              <a:t>Veikart</a:t>
            </a:r>
          </a:p>
          <a:p>
            <a:r>
              <a:rPr lang="nb-NO" baseline="0" dirty="0"/>
              <a:t>Leveranseplaner</a:t>
            </a:r>
          </a:p>
          <a:p>
            <a:r>
              <a:rPr lang="nb-NO" baseline="0" dirty="0"/>
              <a:t>Forsert tidsplan</a:t>
            </a:r>
          </a:p>
          <a:p>
            <a:endParaRPr lang="nb-NO" dirty="0"/>
          </a:p>
        </p:txBody>
      </p:sp>
      <p:sp>
        <p:nvSpPr>
          <p:cNvPr id="4" name="Slide Number Placeholder 3"/>
          <p:cNvSpPr>
            <a:spLocks noGrp="1"/>
          </p:cNvSpPr>
          <p:nvPr>
            <p:ph type="sldNum" sz="quarter" idx="10"/>
          </p:nvPr>
        </p:nvSpPr>
        <p:spPr/>
        <p:txBody>
          <a:bodyPr/>
          <a:lstStyle/>
          <a:p>
            <a:pPr>
              <a:defRPr/>
            </a:pPr>
            <a:fld id="{147D8288-D216-40A1-9922-D05B4ED4CD14}" type="slidenum">
              <a:rPr lang="en-US" altLang="nb-NO" smtClean="0"/>
              <a:pPr>
                <a:defRPr/>
              </a:pPr>
              <a:t>14</a:t>
            </a:fld>
            <a:endParaRPr lang="en-US" altLang="nb-NO"/>
          </a:p>
        </p:txBody>
      </p:sp>
    </p:spTree>
    <p:extLst>
      <p:ext uri="{BB962C8B-B14F-4D97-AF65-F5344CB8AC3E}">
        <p14:creationId xmlns:p14="http://schemas.microsoft.com/office/powerpoint/2010/main" val="330410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a:t>Click to edit Master subtitle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 y="0"/>
            <a:ext cx="9138197" cy="5715000"/>
          </a:xfrm>
          <a:prstGeom prst="rect">
            <a:avLst/>
          </a:prstGeom>
        </p:spPr>
      </p:pic>
    </p:spTree>
    <p:extLst>
      <p:ext uri="{BB962C8B-B14F-4D97-AF65-F5344CB8AC3E}">
        <p14:creationId xmlns:p14="http://schemas.microsoft.com/office/powerpoint/2010/main" val="348655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98994C5F-6B3D-4DD1-89F4-191A8AB193DE}" type="datetime1">
              <a:rPr lang="nb-NO" altLang="nb-NO"/>
              <a:pPr>
                <a:defRPr/>
              </a:pPr>
              <a:t>20.02.2020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0F14A0CB-4A16-4F04-9DA9-88D9D3900A14}" type="slidenum">
              <a:rPr lang="en-US" altLang="nb-NO"/>
              <a:pPr>
                <a:defRPr/>
              </a:pPr>
              <a:t>‹#›</a:t>
            </a:fld>
            <a:endParaRPr lang="en-US" altLang="nb-NO"/>
          </a:p>
        </p:txBody>
      </p:sp>
    </p:spTree>
    <p:extLst>
      <p:ext uri="{BB962C8B-B14F-4D97-AF65-F5344CB8AC3E}">
        <p14:creationId xmlns:p14="http://schemas.microsoft.com/office/powerpoint/2010/main" val="78993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1" y="698500"/>
            <a:ext cx="1924050" cy="43815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1" y="698500"/>
            <a:ext cx="561975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52B8CD8D-F530-46A2-88EB-E27C53C00749}" type="datetime1">
              <a:rPr lang="nb-NO" altLang="nb-NO"/>
              <a:pPr>
                <a:defRPr/>
              </a:pPr>
              <a:t>20.02.2020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8580A2AA-D256-48EE-8413-AF73DDEC0EBA}" type="slidenum">
              <a:rPr lang="en-US" altLang="nb-NO"/>
              <a:pPr>
                <a:defRPr/>
              </a:pPr>
              <a:t>‹#›</a:t>
            </a:fld>
            <a:endParaRPr lang="en-US" altLang="nb-NO"/>
          </a:p>
        </p:txBody>
      </p:sp>
    </p:spTree>
    <p:extLst>
      <p:ext uri="{BB962C8B-B14F-4D97-AF65-F5344CB8AC3E}">
        <p14:creationId xmlns:p14="http://schemas.microsoft.com/office/powerpoint/2010/main" val="225435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nb-NO"/>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9743FED7-C0BD-4A3E-B5F8-684543B50A12}" type="datetimeFigureOut">
              <a:rPr lang="nb-NO" smtClean="0"/>
              <a:t>20.02.2020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61438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743FED7-C0BD-4A3E-B5F8-684543B50A12}" type="datetimeFigureOut">
              <a:rPr lang="nb-NO" smtClean="0"/>
              <a:t>20.02.2020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240743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nb-NO"/>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43FED7-C0BD-4A3E-B5F8-684543B50A12}" type="datetimeFigureOut">
              <a:rPr lang="nb-NO" smtClean="0"/>
              <a:t>20.02.2020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416916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9743FED7-C0BD-4A3E-B5F8-684543B50A12}" type="datetimeFigureOut">
              <a:rPr lang="nb-NO" smtClean="0"/>
              <a:t>20.02.2020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57573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nb-NO"/>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9743FED7-C0BD-4A3E-B5F8-684543B50A12}" type="datetimeFigureOut">
              <a:rPr lang="nb-NO" smtClean="0"/>
              <a:t>20.02.2020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390712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9743FED7-C0BD-4A3E-B5F8-684543B50A12}" type="datetimeFigureOut">
              <a:rPr lang="nb-NO" smtClean="0"/>
              <a:t>20.02.2020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187560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3FED7-C0BD-4A3E-B5F8-684543B50A12}" type="datetimeFigureOut">
              <a:rPr lang="nb-NO" smtClean="0"/>
              <a:t>20.02.2020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4213428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nb-NO"/>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743FED7-C0BD-4A3E-B5F8-684543B50A12}" type="datetimeFigureOut">
              <a:rPr lang="nb-NO" smtClean="0"/>
              <a:t>20.02.2020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1666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lvl4pPr>
              <a:buSzPct val="80000"/>
              <a:defRPr sz="15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Rectangle 10"/>
          <p:cNvSpPr>
            <a:spLocks noGrp="1" noChangeArrowheads="1"/>
          </p:cNvSpPr>
          <p:nvPr>
            <p:ph type="dt" sz="half" idx="10"/>
          </p:nvPr>
        </p:nvSpPr>
        <p:spPr>
          <a:ln/>
        </p:spPr>
        <p:txBody>
          <a:bodyPr/>
          <a:lstStyle>
            <a:lvl1pPr>
              <a:defRPr/>
            </a:lvl1pPr>
          </a:lstStyle>
          <a:p>
            <a:pPr>
              <a:defRPr/>
            </a:pPr>
            <a:fld id="{BE50FE72-2DBB-427C-A6A6-B04EC9CDF915}" type="datetime1">
              <a:rPr lang="nb-NO" altLang="nb-NO"/>
              <a:pPr>
                <a:defRPr/>
              </a:pPr>
              <a:t>20.02.2020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12CF76B7-9E9B-4344-8FCE-B8D1DA942B90}" type="slidenum">
              <a:rPr lang="en-US" altLang="nb-NO"/>
              <a:pPr>
                <a:defRPr/>
              </a:pPr>
              <a:t>‹#›</a:t>
            </a:fld>
            <a:endParaRPr lang="en-US" altLang="nb-NO"/>
          </a:p>
        </p:txBody>
      </p:sp>
    </p:spTree>
    <p:extLst>
      <p:ext uri="{BB962C8B-B14F-4D97-AF65-F5344CB8AC3E}">
        <p14:creationId xmlns:p14="http://schemas.microsoft.com/office/powerpoint/2010/main" val="937367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nb-NO"/>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743FED7-C0BD-4A3E-B5F8-684543B50A12}" type="datetimeFigureOut">
              <a:rPr lang="nb-NO" smtClean="0"/>
              <a:t>20.02.2020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344890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743FED7-C0BD-4A3E-B5F8-684543B50A12}" type="datetimeFigureOut">
              <a:rPr lang="nb-NO" smtClean="0"/>
              <a:t>20.02.2020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94315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9743FED7-C0BD-4A3E-B5F8-684543B50A12}" type="datetimeFigureOut">
              <a:rPr lang="nb-NO" smtClean="0"/>
              <a:t>20.02.2020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AF72927-1EC0-47B6-8AEA-81C124DDC10C}" type="slidenum">
              <a:rPr lang="nb-NO" smtClean="0"/>
              <a:t>‹#›</a:t>
            </a:fld>
            <a:endParaRPr lang="nb-NO"/>
          </a:p>
        </p:txBody>
      </p:sp>
    </p:spTree>
    <p:extLst>
      <p:ext uri="{BB962C8B-B14F-4D97-AF65-F5344CB8AC3E}">
        <p14:creationId xmlns:p14="http://schemas.microsoft.com/office/powerpoint/2010/main" val="142595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B9D2F50C-C3D3-4EF5-B3AF-BA17127D566F}" type="datetime1">
              <a:rPr lang="nb-NO" altLang="nb-NO"/>
              <a:pPr>
                <a:defRPr/>
              </a:pPr>
              <a:t>20.02.2020</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95544E1E-1AA9-4B3B-9020-8643E29C80AB}" type="slidenum">
              <a:rPr lang="en-US" altLang="nb-NO"/>
              <a:pPr>
                <a:defRPr/>
              </a:pPr>
              <a:t>‹#›</a:t>
            </a:fld>
            <a:endParaRPr lang="en-US" altLang="nb-NO"/>
          </a:p>
        </p:txBody>
      </p:sp>
    </p:spTree>
    <p:extLst>
      <p:ext uri="{BB962C8B-B14F-4D97-AF65-F5344CB8AC3E}">
        <p14:creationId xmlns:p14="http://schemas.microsoft.com/office/powerpoint/2010/main" val="250950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01777DDC-EF36-4983-8E51-B98AD01FBA12}" type="datetime1">
              <a:rPr lang="nb-NO" altLang="nb-NO"/>
              <a:pPr>
                <a:defRPr/>
              </a:pPr>
              <a:t>20.02.2020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179C3D39-69C5-4A63-B70E-E209F3880F70}" type="slidenum">
              <a:rPr lang="en-US" altLang="nb-NO"/>
              <a:pPr>
                <a:defRPr/>
              </a:pPr>
              <a:t>‹#›</a:t>
            </a:fld>
            <a:endParaRPr lang="en-US" altLang="nb-NO"/>
          </a:p>
        </p:txBody>
      </p:sp>
    </p:spTree>
    <p:extLst>
      <p:ext uri="{BB962C8B-B14F-4D97-AF65-F5344CB8AC3E}">
        <p14:creationId xmlns:p14="http://schemas.microsoft.com/office/powerpoint/2010/main" val="345597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FF7447AF-10A8-4DBC-8916-6D3BCB746EC7}" type="datetime1">
              <a:rPr lang="nb-NO" altLang="nb-NO"/>
              <a:pPr>
                <a:defRPr/>
              </a:pPr>
              <a:t>20.02.2020</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D2DCF89C-FF9A-4241-8E8E-78C30C672CB8}" type="slidenum">
              <a:rPr lang="en-US" altLang="nb-NO"/>
              <a:pPr>
                <a:defRPr/>
              </a:pPr>
              <a:t>‹#›</a:t>
            </a:fld>
            <a:endParaRPr lang="en-US" altLang="nb-NO"/>
          </a:p>
        </p:txBody>
      </p:sp>
    </p:spTree>
    <p:extLst>
      <p:ext uri="{BB962C8B-B14F-4D97-AF65-F5344CB8AC3E}">
        <p14:creationId xmlns:p14="http://schemas.microsoft.com/office/powerpoint/2010/main" val="104071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D3572C32-4FE5-409C-A726-32CB5FD54ED4}" type="datetime1">
              <a:rPr lang="nb-NO" altLang="nb-NO"/>
              <a:pPr>
                <a:defRPr/>
              </a:pPr>
              <a:t>20.02.2020</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8FC271DA-B727-459F-A9D4-3F237D57052B}" type="slidenum">
              <a:rPr lang="en-US" altLang="nb-NO"/>
              <a:pPr>
                <a:defRPr/>
              </a:pPr>
              <a:t>‹#›</a:t>
            </a:fld>
            <a:endParaRPr lang="en-US" altLang="nb-NO"/>
          </a:p>
        </p:txBody>
      </p:sp>
    </p:spTree>
    <p:extLst>
      <p:ext uri="{BB962C8B-B14F-4D97-AF65-F5344CB8AC3E}">
        <p14:creationId xmlns:p14="http://schemas.microsoft.com/office/powerpoint/2010/main" val="250220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92195311-6A92-4A61-BDB8-C1B46246F1B8}" type="datetime1">
              <a:rPr lang="nb-NO" altLang="nb-NO"/>
              <a:pPr>
                <a:defRPr/>
              </a:pPr>
              <a:t>20.02.2020</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AA529AC5-407C-4B69-BEF6-C1DC0F2FF271}" type="slidenum">
              <a:rPr lang="en-US" altLang="nb-NO"/>
              <a:pPr>
                <a:defRPr/>
              </a:pPr>
              <a:t>‹#›</a:t>
            </a:fld>
            <a:endParaRPr lang="en-US" altLang="nb-NO"/>
          </a:p>
        </p:txBody>
      </p:sp>
    </p:spTree>
    <p:extLst>
      <p:ext uri="{BB962C8B-B14F-4D97-AF65-F5344CB8AC3E}">
        <p14:creationId xmlns:p14="http://schemas.microsoft.com/office/powerpoint/2010/main" val="26234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2764B630-26CF-456B-9C94-326AFD116F1D}" type="datetime1">
              <a:rPr lang="nb-NO" altLang="nb-NO"/>
              <a:pPr>
                <a:defRPr/>
              </a:pPr>
              <a:t>20.02.2020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2E9765F8-E1D0-4E41-96CD-566C75A60AD2}" type="slidenum">
              <a:rPr lang="en-US" altLang="nb-NO"/>
              <a:pPr>
                <a:defRPr/>
              </a:pPr>
              <a:t>‹#›</a:t>
            </a:fld>
            <a:endParaRPr lang="en-US" altLang="nb-NO"/>
          </a:p>
        </p:txBody>
      </p:sp>
    </p:spTree>
    <p:extLst>
      <p:ext uri="{BB962C8B-B14F-4D97-AF65-F5344CB8AC3E}">
        <p14:creationId xmlns:p14="http://schemas.microsoft.com/office/powerpoint/2010/main" val="199406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DC21735A-10A6-4259-8C02-09E387E8947F}" type="datetime1">
              <a:rPr lang="nb-NO" altLang="nb-NO"/>
              <a:pPr>
                <a:defRPr/>
              </a:pPr>
              <a:t>20.02.2020</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EF642EB4-135F-40DC-A8DD-915691631EBC}" type="slidenum">
              <a:rPr lang="en-US" altLang="nb-NO"/>
              <a:pPr>
                <a:defRPr/>
              </a:pPr>
              <a:t>‹#›</a:t>
            </a:fld>
            <a:endParaRPr lang="en-US" altLang="nb-NO"/>
          </a:p>
        </p:txBody>
      </p:sp>
    </p:spTree>
    <p:extLst>
      <p:ext uri="{BB962C8B-B14F-4D97-AF65-F5344CB8AC3E}">
        <p14:creationId xmlns:p14="http://schemas.microsoft.com/office/powerpoint/2010/main" val="399681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smtClean="0">
                <a:solidFill>
                  <a:schemeClr val="bg2"/>
                </a:solidFill>
              </a:defRPr>
            </a:lvl1pPr>
          </a:lstStyle>
          <a:p>
            <a:pPr>
              <a:defRPr/>
            </a:pPr>
            <a:fld id="{CF52FC21-4817-43B4-BB64-1AADD7F278F1}" type="datetime1">
              <a:rPr lang="nb-NO" altLang="nb-NO"/>
              <a:pPr>
                <a:defRPr/>
              </a:pPr>
              <a:t>20.02.2020</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smtClean="0">
                <a:solidFill>
                  <a:schemeClr val="bg2"/>
                </a:solidFill>
              </a:defRPr>
            </a:lvl1pPr>
          </a:lstStyle>
          <a:p>
            <a:pPr>
              <a:defRPr/>
            </a:pPr>
            <a:fld id="{A74041AF-5E17-4E2F-8E33-800FF7773B4B}" type="slidenum">
              <a:rPr lang="en-US" altLang="nb-NO"/>
              <a:pPr>
                <a:defRPr/>
              </a:pPr>
              <a:t>‹#›</a:t>
            </a:fld>
            <a:endParaRPr lang="en-US" altLang="nb-NO"/>
          </a:p>
        </p:txBody>
      </p:sp>
      <p:pic>
        <p:nvPicPr>
          <p:cNvPr id="1030"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07950"/>
            <a:ext cx="10810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743FED7-C0BD-4A3E-B5F8-684543B50A12}" type="datetimeFigureOut">
              <a:rPr lang="nb-NO" smtClean="0"/>
              <a:t>20.02.2020</a:t>
            </a:fld>
            <a:endParaRPr lang="nb-NO"/>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AF72927-1EC0-47B6-8AEA-81C124DDC10C}" type="slidenum">
              <a:rPr lang="nb-NO" smtClean="0"/>
              <a:t>‹#›</a:t>
            </a:fld>
            <a:endParaRPr lang="nb-NO"/>
          </a:p>
        </p:txBody>
      </p:sp>
    </p:spTree>
    <p:extLst>
      <p:ext uri="{BB962C8B-B14F-4D97-AF65-F5344CB8AC3E}">
        <p14:creationId xmlns:p14="http://schemas.microsoft.com/office/powerpoint/2010/main" val="202941315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123728" y="2353444"/>
            <a:ext cx="4536504" cy="1440160"/>
          </a:xfrm>
        </p:spPr>
        <p:txBody>
          <a:bodyPr/>
          <a:lstStyle/>
          <a:p>
            <a:pPr marL="457200" indent="-457200">
              <a:buAutoNum type="arabicPeriod"/>
            </a:pPr>
            <a:r>
              <a:rPr lang="nb-NO" dirty="0"/>
              <a:t>Styringsmodell MUSIT-USIT</a:t>
            </a:r>
          </a:p>
          <a:p>
            <a:pPr marL="457200" indent="-457200">
              <a:buAutoNum type="arabicPeriod"/>
            </a:pPr>
            <a:r>
              <a:rPr lang="nb-NO" dirty="0"/>
              <a:t>Alternative leveransemodeller</a:t>
            </a:r>
          </a:p>
          <a:p>
            <a:pPr marL="457200" indent="-457200">
              <a:buAutoNum type="arabicPeriod"/>
            </a:pPr>
            <a:r>
              <a:rPr lang="nb-NO" dirty="0"/>
              <a:t>Veivalg og veikart</a:t>
            </a:r>
          </a:p>
        </p:txBody>
      </p:sp>
    </p:spTree>
    <p:extLst>
      <p:ext uri="{BB962C8B-B14F-4D97-AF65-F5344CB8AC3E}">
        <p14:creationId xmlns:p14="http://schemas.microsoft.com/office/powerpoint/2010/main" val="126000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11</a:t>
            </a:fld>
            <a:endParaRPr lang="en-US" altLang="nb-NO"/>
          </a:p>
        </p:txBody>
      </p:sp>
      <p:sp>
        <p:nvSpPr>
          <p:cNvPr id="6" name="TextBox 5"/>
          <p:cNvSpPr txBox="1"/>
          <p:nvPr/>
        </p:nvSpPr>
        <p:spPr>
          <a:xfrm>
            <a:off x="107504" y="769268"/>
            <a:ext cx="8424936" cy="461665"/>
          </a:xfrm>
          <a:prstGeom prst="rect">
            <a:avLst/>
          </a:prstGeom>
          <a:noFill/>
        </p:spPr>
        <p:txBody>
          <a:bodyPr wrap="square" rtlCol="0">
            <a:spAutoFit/>
          </a:bodyPr>
          <a:lstStyle/>
          <a:p>
            <a:pPr algn="r"/>
            <a:r>
              <a:rPr lang="nb-NO" sz="2400" dirty="0"/>
              <a:t>Nytt system: Hvilke museer benytter hvilke moduler i dag</a:t>
            </a:r>
          </a:p>
        </p:txBody>
      </p:sp>
      <p:graphicFrame>
        <p:nvGraphicFramePr>
          <p:cNvPr id="2" name="Table 1"/>
          <p:cNvGraphicFramePr>
            <a:graphicFrameLocks noGrp="1"/>
          </p:cNvGraphicFramePr>
          <p:nvPr>
            <p:extLst>
              <p:ext uri="{D42A27DB-BD31-4B8C-83A1-F6EECF244321}">
                <p14:modId xmlns:p14="http://schemas.microsoft.com/office/powerpoint/2010/main" val="4247087409"/>
              </p:ext>
            </p:extLst>
          </p:nvPr>
        </p:nvGraphicFramePr>
        <p:xfrm>
          <a:off x="899592" y="1777380"/>
          <a:ext cx="7992888" cy="1643262"/>
        </p:xfrm>
        <a:graphic>
          <a:graphicData uri="http://schemas.openxmlformats.org/drawingml/2006/table">
            <a:tbl>
              <a:tblPr firstRow="1" bandRow="1">
                <a:tableStyleId>{5C22544A-7EE6-4342-B048-85BDC9FD1C3A}</a:tableStyleId>
              </a:tblPr>
              <a:tblGrid>
                <a:gridCol w="1316144">
                  <a:extLst>
                    <a:ext uri="{9D8B030D-6E8A-4147-A177-3AD203B41FA5}">
                      <a16:colId xmlns:a16="http://schemas.microsoft.com/office/drawing/2014/main" val="3953325968"/>
                    </a:ext>
                  </a:extLst>
                </a:gridCol>
                <a:gridCol w="3004336">
                  <a:extLst>
                    <a:ext uri="{9D8B030D-6E8A-4147-A177-3AD203B41FA5}">
                      <a16:colId xmlns:a16="http://schemas.microsoft.com/office/drawing/2014/main" val="2442523159"/>
                    </a:ext>
                  </a:extLst>
                </a:gridCol>
                <a:gridCol w="3672408">
                  <a:extLst>
                    <a:ext uri="{9D8B030D-6E8A-4147-A177-3AD203B41FA5}">
                      <a16:colId xmlns:a16="http://schemas.microsoft.com/office/drawing/2014/main" val="2909355227"/>
                    </a:ext>
                  </a:extLst>
                </a:gridCol>
              </a:tblGrid>
              <a:tr h="530742">
                <a:tc gridSpan="2">
                  <a:txBody>
                    <a:bodyPr/>
                    <a:lstStyle/>
                    <a:p>
                      <a:pPr marL="0" marR="0" lvl="0" indent="0" algn="ctr" defTabSz="362925" rtl="0" eaLnBrk="1" fontAlgn="auto" latinLnBrk="0" hangingPunct="1">
                        <a:lnSpc>
                          <a:spcPct val="100000"/>
                        </a:lnSpc>
                        <a:spcBef>
                          <a:spcPts val="0"/>
                        </a:spcBef>
                        <a:spcAft>
                          <a:spcPts val="0"/>
                        </a:spcAft>
                        <a:buClrTx/>
                        <a:buSzTx/>
                        <a:buFontTx/>
                        <a:buNone/>
                        <a:tabLst/>
                        <a:defRPr/>
                      </a:pPr>
                      <a:r>
                        <a:rPr lang="nb-NO" sz="1400" dirty="0">
                          <a:solidFill>
                            <a:schemeClr val="tx1"/>
                          </a:solidFill>
                        </a:rPr>
                        <a:t>Kulturhistorie</a:t>
                      </a:r>
                    </a:p>
                    <a:p>
                      <a:endParaRPr lang="nb-NO" dirty="0"/>
                    </a:p>
                  </a:txBody>
                  <a:tcPr>
                    <a:lnR w="12700" cap="flat" cmpd="sng" algn="ctr">
                      <a:solidFill>
                        <a:schemeClr val="tx1"/>
                      </a:solidFill>
                      <a:prstDash val="solid"/>
                      <a:round/>
                      <a:headEnd type="none" w="med" len="med"/>
                      <a:tailEnd type="none" w="med" len="med"/>
                    </a:lnR>
                  </a:tcPr>
                </a:tc>
                <a:tc hMerge="1">
                  <a:txBody>
                    <a:bodyPr/>
                    <a:lstStyle/>
                    <a:p>
                      <a:endParaRPr lang="nb-NO" dirty="0"/>
                    </a:p>
                  </a:txBody>
                  <a:tcPr/>
                </a:tc>
                <a:tc>
                  <a:txBody>
                    <a:bodyPr/>
                    <a:lstStyle/>
                    <a:p>
                      <a:pPr algn="ctr"/>
                      <a:r>
                        <a:rPr lang="nb-NO" dirty="0">
                          <a:solidFill>
                            <a:schemeClr val="tx1"/>
                          </a:solidFill>
                        </a:rPr>
                        <a:t>Naturhistorie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46855729"/>
                  </a:ext>
                </a:extLst>
              </a:tr>
              <a:tr h="370840">
                <a:tc>
                  <a:txBody>
                    <a:bodyPr/>
                    <a:lstStyle/>
                    <a:p>
                      <a:r>
                        <a:rPr lang="nb-NO" dirty="0"/>
                        <a:t>Analyse</a:t>
                      </a:r>
                    </a:p>
                  </a:txBody>
                  <a:tcPr/>
                </a:tc>
                <a:tc>
                  <a:txBody>
                    <a:bodyPr/>
                    <a:lstStyle/>
                    <a:p>
                      <a:pPr algn="r"/>
                      <a:r>
                        <a:rPr lang="nb-NO" dirty="0"/>
                        <a:t>AM </a:t>
                      </a:r>
                      <a:r>
                        <a:rPr lang="nb-NO" sz="1100" dirty="0"/>
                        <a:t>(2)</a:t>
                      </a:r>
                      <a:r>
                        <a:rPr lang="nb-NO" dirty="0"/>
                        <a:t>, KHM, TMU</a:t>
                      </a:r>
                    </a:p>
                  </a:txBody>
                  <a:tcPr>
                    <a:lnR w="12700" cap="flat" cmpd="sng" algn="ctr">
                      <a:solidFill>
                        <a:schemeClr val="tx1"/>
                      </a:solidFill>
                      <a:prstDash val="solid"/>
                      <a:round/>
                      <a:headEnd type="none" w="med" len="med"/>
                      <a:tailEnd type="none" w="med" len="med"/>
                    </a:lnR>
                  </a:tcPr>
                </a:tc>
                <a:tc>
                  <a:txBody>
                    <a:bodyPr/>
                    <a:lstStyle/>
                    <a:p>
                      <a:pPr algn="r"/>
                      <a:r>
                        <a:rPr lang="nb-NO"/>
                        <a:t>NHM</a:t>
                      </a:r>
                      <a:endParaRPr lang="nb-NO"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7004913"/>
                  </a:ext>
                </a:extLst>
              </a:tr>
              <a:tr h="370840">
                <a:tc>
                  <a:txBody>
                    <a:bodyPr/>
                    <a:lstStyle/>
                    <a:p>
                      <a:r>
                        <a:rPr lang="nb-NO" dirty="0"/>
                        <a:t>Konservering</a:t>
                      </a:r>
                    </a:p>
                  </a:txBody>
                  <a:tcPr/>
                </a:tc>
                <a:tc>
                  <a:txBody>
                    <a:bodyPr/>
                    <a:lstStyle/>
                    <a:p>
                      <a:pPr algn="r"/>
                      <a:r>
                        <a:rPr lang="nb-NO" dirty="0"/>
                        <a:t>KHM</a:t>
                      </a:r>
                    </a:p>
                  </a:txBody>
                  <a:tcPr>
                    <a:lnR w="12700" cap="flat" cmpd="sng" algn="ctr">
                      <a:solidFill>
                        <a:schemeClr val="tx1"/>
                      </a:solidFill>
                      <a:prstDash val="solid"/>
                      <a:round/>
                      <a:headEnd type="none" w="med" len="med"/>
                      <a:tailEnd type="none" w="med" len="med"/>
                    </a:lnR>
                  </a:tcPr>
                </a:tc>
                <a:tc>
                  <a:txBody>
                    <a:bodyPr/>
                    <a:lstStyle/>
                    <a:p>
                      <a:pPr algn="r"/>
                      <a:endParaRPr lang="nb-NO"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499997"/>
                  </a:ext>
                </a:extLst>
              </a:tr>
              <a:tr h="370840">
                <a:tc>
                  <a:txBody>
                    <a:bodyPr/>
                    <a:lstStyle/>
                    <a:p>
                      <a:r>
                        <a:rPr lang="nb-NO" dirty="0"/>
                        <a:t>Magasin</a:t>
                      </a:r>
                    </a:p>
                  </a:txBody>
                  <a:tcPr/>
                </a:tc>
                <a:tc>
                  <a:txBody>
                    <a:bodyPr/>
                    <a:lstStyle/>
                    <a:p>
                      <a:pPr algn="r"/>
                      <a:r>
                        <a:rPr lang="nb-NO" dirty="0"/>
                        <a:t>AM, KHM, TMU, UM, VM</a:t>
                      </a:r>
                    </a:p>
                  </a:txBody>
                  <a:tcPr>
                    <a:lnR w="12700" cap="flat" cmpd="sng" algn="ctr">
                      <a:solidFill>
                        <a:schemeClr val="tx1"/>
                      </a:solidFill>
                      <a:prstDash val="solid"/>
                      <a:round/>
                      <a:headEnd type="none" w="med" len="med"/>
                      <a:tailEnd type="none" w="med" len="med"/>
                    </a:lnR>
                  </a:tcPr>
                </a:tc>
                <a:tc>
                  <a:txBody>
                    <a:bodyPr/>
                    <a:lstStyle/>
                    <a:p>
                      <a:pPr algn="r"/>
                      <a:r>
                        <a:rPr lang="nb-NO" dirty="0"/>
                        <a:t>NHM, TMU, UM</a:t>
                      </a:r>
                      <a:r>
                        <a:rPr lang="nb-NO" baseline="0" dirty="0"/>
                        <a:t> </a:t>
                      </a:r>
                      <a:endParaRPr lang="nb-NO"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93769222"/>
                  </a:ext>
                </a:extLst>
              </a:tr>
            </a:tbl>
          </a:graphicData>
        </a:graphic>
      </p:graphicFrame>
      <p:sp>
        <p:nvSpPr>
          <p:cNvPr id="7" name="TextBox 6"/>
          <p:cNvSpPr txBox="1"/>
          <p:nvPr/>
        </p:nvSpPr>
        <p:spPr>
          <a:xfrm>
            <a:off x="899592" y="4311370"/>
            <a:ext cx="8208912" cy="646331"/>
          </a:xfrm>
          <a:prstGeom prst="rect">
            <a:avLst/>
          </a:prstGeom>
          <a:noFill/>
        </p:spPr>
        <p:txBody>
          <a:bodyPr wrap="square" rtlCol="0">
            <a:spAutoFit/>
          </a:bodyPr>
          <a:lstStyle/>
          <a:p>
            <a:r>
              <a:rPr lang="nb-NO" sz="1200" b="1" u="sng" dirty="0"/>
              <a:t>AM</a:t>
            </a:r>
            <a:r>
              <a:rPr lang="nb-NO" sz="1200" dirty="0"/>
              <a:t> (Arkeologisk museum, </a:t>
            </a:r>
            <a:r>
              <a:rPr lang="nb-NO" sz="1200" dirty="0" err="1"/>
              <a:t>UiS</a:t>
            </a:r>
            <a:r>
              <a:rPr lang="nb-NO" sz="1200" dirty="0"/>
              <a:t>), </a:t>
            </a:r>
            <a:r>
              <a:rPr lang="nb-NO" sz="1200" b="1" u="sng" dirty="0"/>
              <a:t>KHM</a:t>
            </a:r>
            <a:r>
              <a:rPr lang="nb-NO" sz="1200" dirty="0"/>
              <a:t> (Kulturhistorisk museum, UiO), </a:t>
            </a:r>
            <a:r>
              <a:rPr lang="nb-NO" sz="1200" b="1" i="1" dirty="0"/>
              <a:t>KMN</a:t>
            </a:r>
            <a:r>
              <a:rPr lang="nb-NO" sz="1200" dirty="0"/>
              <a:t> (Naturmuseum og botanisk hage, </a:t>
            </a:r>
            <a:r>
              <a:rPr lang="nb-NO" sz="1200" dirty="0" err="1"/>
              <a:t>UiA</a:t>
            </a:r>
            <a:r>
              <a:rPr lang="nb-NO" sz="1200" dirty="0"/>
              <a:t>), </a:t>
            </a:r>
            <a:r>
              <a:rPr lang="nb-NO" sz="1200" b="1" i="1" dirty="0"/>
              <a:t>NHM</a:t>
            </a:r>
            <a:r>
              <a:rPr lang="nb-NO" sz="1200" dirty="0"/>
              <a:t> (Naturhistorisk museum, UiO), </a:t>
            </a:r>
            <a:r>
              <a:rPr lang="nb-NO" sz="1200" b="1" dirty="0"/>
              <a:t>TMU</a:t>
            </a:r>
            <a:r>
              <a:rPr lang="nb-NO" sz="1200" dirty="0"/>
              <a:t> (Norges arktiske universitetsmuseum, UiT), </a:t>
            </a:r>
            <a:r>
              <a:rPr lang="nb-NO" sz="1200" b="1" dirty="0"/>
              <a:t>UM</a:t>
            </a:r>
            <a:r>
              <a:rPr lang="nb-NO" sz="1200" dirty="0"/>
              <a:t> (Universitetsmuseet, UiB), </a:t>
            </a:r>
            <a:r>
              <a:rPr lang="nb-NO" sz="1200" b="1" dirty="0"/>
              <a:t>VM</a:t>
            </a:r>
            <a:r>
              <a:rPr lang="nb-NO" sz="1200" dirty="0"/>
              <a:t> (NTNU Vitenskapsmuseet)</a:t>
            </a:r>
          </a:p>
        </p:txBody>
      </p:sp>
      <p:sp>
        <p:nvSpPr>
          <p:cNvPr id="8" name="TextBox 7"/>
          <p:cNvSpPr txBox="1"/>
          <p:nvPr/>
        </p:nvSpPr>
        <p:spPr>
          <a:xfrm>
            <a:off x="932736" y="3499788"/>
            <a:ext cx="8027850" cy="415498"/>
          </a:xfrm>
          <a:prstGeom prst="rect">
            <a:avLst/>
          </a:prstGeom>
          <a:noFill/>
        </p:spPr>
        <p:txBody>
          <a:bodyPr wrap="square" rtlCol="0">
            <a:spAutoFit/>
          </a:bodyPr>
          <a:lstStyle/>
          <a:p>
            <a:r>
              <a:rPr lang="nb-NO" sz="1050" dirty="0"/>
              <a:t>Viktig å få en oppdatert oversikt over hvilke samlingstyper som dekkes av de nye modulene, og ev. hvorfor de ikke er tatt i bruk ved alle museene/ for alle relevante samlinger.</a:t>
            </a:r>
          </a:p>
        </p:txBody>
      </p:sp>
    </p:spTree>
    <p:extLst>
      <p:ext uri="{BB962C8B-B14F-4D97-AF65-F5344CB8AC3E}">
        <p14:creationId xmlns:p14="http://schemas.microsoft.com/office/powerpoint/2010/main" val="10397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12</a:t>
            </a:fld>
            <a:endParaRPr lang="en-US" altLang="nb-NO"/>
          </a:p>
        </p:txBody>
      </p:sp>
      <p:sp>
        <p:nvSpPr>
          <p:cNvPr id="6" name="TextBox 5"/>
          <p:cNvSpPr txBox="1"/>
          <p:nvPr/>
        </p:nvSpPr>
        <p:spPr>
          <a:xfrm>
            <a:off x="184734" y="687675"/>
            <a:ext cx="8424936" cy="4339650"/>
          </a:xfrm>
          <a:prstGeom prst="rect">
            <a:avLst/>
          </a:prstGeom>
          <a:noFill/>
        </p:spPr>
        <p:txBody>
          <a:bodyPr wrap="square" rtlCol="0">
            <a:spAutoFit/>
          </a:bodyPr>
          <a:lstStyle/>
          <a:p>
            <a:r>
              <a:rPr lang="nb-NO" sz="2000" dirty="0"/>
              <a:t>Forutsetninger/spørsmål til museene for videre prioritering </a:t>
            </a:r>
            <a:r>
              <a:rPr lang="nb-NO" sz="2000"/>
              <a:t>av arbeid</a:t>
            </a:r>
            <a:endParaRPr lang="nb-NO" sz="2000" dirty="0"/>
          </a:p>
          <a:p>
            <a:pPr algn="r"/>
            <a:endParaRPr lang="nb-NO" dirty="0"/>
          </a:p>
          <a:p>
            <a:endParaRPr lang="nb-NO" dirty="0"/>
          </a:p>
          <a:p>
            <a:pPr marL="285750" indent="-285750">
              <a:buFont typeface="Arial" panose="020B0604020202020204" pitchFamily="34" charset="0"/>
              <a:buChar char="•"/>
            </a:pPr>
            <a:r>
              <a:rPr lang="nb-NO" dirty="0"/>
              <a:t>Kun fortsette å utvikle/drifte moduler som benyttes av minst </a:t>
            </a:r>
            <a:r>
              <a:rPr lang="nb-NO" dirty="0" err="1"/>
              <a:t>X</a:t>
            </a:r>
            <a:r>
              <a:rPr lang="nb-NO" dirty="0"/>
              <a:t> antall museer?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Kun fortsette å utvikle/drifte moduler som forvalter samlinger som har høy vitenskapelig verdi?</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Kun fortsette å utvikle/drifte moduler som forvalter samlinger med et visst omfang av gjenstander/objekter?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Prioritere å utvikle moduler for samlinger som per i dag ikke er dekket/ er dårlig dekket (fisk, fugl, pattedyr, geologi, paleontologi, evertebrater)?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Prioritere å </a:t>
            </a:r>
            <a:r>
              <a:rPr lang="nb-NO" u="sng" dirty="0"/>
              <a:t>migrere</a:t>
            </a:r>
            <a:r>
              <a:rPr lang="nb-NO" dirty="0"/>
              <a:t> samlinger som er dekket av moduler som er i produksjon/ drift, f.eks. flere evertebratsamlinger?</a:t>
            </a:r>
          </a:p>
          <a:p>
            <a:pPr marL="285750" indent="-285750">
              <a:buFont typeface="Arial" panose="020B0604020202020204" pitchFamily="34" charset="0"/>
              <a:buChar char="•"/>
            </a:pPr>
            <a:endParaRPr lang="nb-NO" b="1" dirty="0">
              <a:solidFill>
                <a:srgbClr val="0070C0"/>
              </a:solidFill>
            </a:endParaRPr>
          </a:p>
        </p:txBody>
      </p:sp>
    </p:spTree>
    <p:extLst>
      <p:ext uri="{BB962C8B-B14F-4D97-AF65-F5344CB8AC3E}">
        <p14:creationId xmlns:p14="http://schemas.microsoft.com/office/powerpoint/2010/main" val="420845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25888452"/>
              </p:ext>
            </p:extLst>
          </p:nvPr>
        </p:nvGraphicFramePr>
        <p:xfrm>
          <a:off x="273118" y="381004"/>
          <a:ext cx="3600400" cy="4968240"/>
        </p:xfrm>
        <a:graphic>
          <a:graphicData uri="http://schemas.openxmlformats.org/drawingml/2006/table">
            <a:tbl>
              <a:tblPr firstRow="1" bandRow="1">
                <a:tableStyleId>{D7AC3CCA-C797-4891-BE02-D94E43425B78}</a:tableStyleId>
              </a:tblPr>
              <a:tblGrid>
                <a:gridCol w="2592288">
                  <a:extLst>
                    <a:ext uri="{9D8B030D-6E8A-4147-A177-3AD203B41FA5}">
                      <a16:colId xmlns:a16="http://schemas.microsoft.com/office/drawing/2014/main" val="339613928"/>
                    </a:ext>
                  </a:extLst>
                </a:gridCol>
                <a:gridCol w="1008112">
                  <a:extLst>
                    <a:ext uri="{9D8B030D-6E8A-4147-A177-3AD203B41FA5}">
                      <a16:colId xmlns:a16="http://schemas.microsoft.com/office/drawing/2014/main" val="3355460534"/>
                    </a:ext>
                  </a:extLst>
                </a:gridCol>
              </a:tblGrid>
              <a:tr h="370840">
                <a:tc gridSpan="2">
                  <a:txBody>
                    <a:bodyPr/>
                    <a:lstStyle/>
                    <a:p>
                      <a:pPr algn="ctr"/>
                      <a:r>
                        <a:rPr lang="nb-NO" sz="1400" dirty="0"/>
                        <a:t>Kulturhistorie</a:t>
                      </a:r>
                    </a:p>
                  </a:txBody>
                  <a:tcPr marL="45720" marR="45720" anchor="ctr"/>
                </a:tc>
                <a:tc hMerge="1">
                  <a:txBody>
                    <a:bodyPr/>
                    <a:lstStyle/>
                    <a:p>
                      <a:pPr algn="r"/>
                      <a:endParaRPr lang="nb-NO" sz="1400" dirty="0"/>
                    </a:p>
                  </a:txBody>
                  <a:tcPr marL="45720" marR="45720"/>
                </a:tc>
                <a:extLst>
                  <a:ext uri="{0D108BD9-81ED-4DB2-BD59-A6C34878D82A}">
                    <a16:rowId xmlns:a16="http://schemas.microsoft.com/office/drawing/2014/main" val="1874316200"/>
                  </a:ext>
                </a:extLst>
              </a:tr>
              <a:tr h="370840">
                <a:tc>
                  <a:txBody>
                    <a:bodyPr/>
                    <a:lstStyle/>
                    <a:p>
                      <a:pPr algn="l"/>
                      <a:r>
                        <a:rPr lang="nb-NO" sz="1400" dirty="0"/>
                        <a:t>Arkeologi</a:t>
                      </a:r>
                    </a:p>
                  </a:txBody>
                  <a:tcPr marL="45720" marR="45720" anchor="ctr"/>
                </a:tc>
                <a:tc>
                  <a:txBody>
                    <a:bodyPr/>
                    <a:lstStyle/>
                    <a:p>
                      <a:pPr algn="r"/>
                      <a:r>
                        <a:rPr lang="nb-NO" sz="1400" dirty="0"/>
                        <a:t>2 273 846</a:t>
                      </a:r>
                    </a:p>
                  </a:txBody>
                  <a:tcPr marL="45720" marR="45720" anchor="ctr"/>
                </a:tc>
                <a:extLst>
                  <a:ext uri="{0D108BD9-81ED-4DB2-BD59-A6C34878D82A}">
                    <a16:rowId xmlns:a16="http://schemas.microsoft.com/office/drawing/2014/main" val="1826256797"/>
                  </a:ext>
                </a:extLst>
              </a:tr>
              <a:tr h="370840">
                <a:tc>
                  <a:txBody>
                    <a:bodyPr/>
                    <a:lstStyle/>
                    <a:p>
                      <a:pPr marL="0" marR="0" lvl="0" indent="0" algn="l" defTabSz="362925" rtl="0" eaLnBrk="1" fontAlgn="auto" latinLnBrk="0" hangingPunct="1">
                        <a:lnSpc>
                          <a:spcPct val="100000"/>
                        </a:lnSpc>
                        <a:spcBef>
                          <a:spcPts val="0"/>
                        </a:spcBef>
                        <a:spcAft>
                          <a:spcPts val="0"/>
                        </a:spcAft>
                        <a:buClrTx/>
                        <a:buSzTx/>
                        <a:buFontTx/>
                        <a:buNone/>
                        <a:tabLst/>
                        <a:defRPr/>
                      </a:pPr>
                      <a:r>
                        <a:rPr lang="nb-NO" sz="1400" dirty="0"/>
                        <a:t>Etnografi/Nyere</a:t>
                      </a:r>
                      <a:r>
                        <a:rPr lang="nb-NO" sz="1400" baseline="0" dirty="0"/>
                        <a:t> kulturhistorie</a:t>
                      </a:r>
                      <a:endParaRPr lang="nb-NO" sz="1400" dirty="0"/>
                    </a:p>
                  </a:txBody>
                  <a:tcPr marL="45720" marR="45720" anchor="ctr"/>
                </a:tc>
                <a:tc>
                  <a:txBody>
                    <a:bodyPr/>
                    <a:lstStyle/>
                    <a:p>
                      <a:pPr algn="r"/>
                      <a:r>
                        <a:rPr lang="nb-NO" sz="1400" dirty="0"/>
                        <a:t>135 804</a:t>
                      </a:r>
                    </a:p>
                  </a:txBody>
                  <a:tcPr marL="45720" marR="45720" anchor="ctr"/>
                </a:tc>
                <a:extLst>
                  <a:ext uri="{0D108BD9-81ED-4DB2-BD59-A6C34878D82A}">
                    <a16:rowId xmlns:a16="http://schemas.microsoft.com/office/drawing/2014/main" val="4008097485"/>
                  </a:ext>
                </a:extLst>
              </a:tr>
              <a:tr h="370840">
                <a:tc>
                  <a:txBody>
                    <a:bodyPr/>
                    <a:lstStyle/>
                    <a:p>
                      <a:pPr algn="l"/>
                      <a:r>
                        <a:rPr lang="nb-NO" sz="1400" dirty="0"/>
                        <a:t>Numismatikk</a:t>
                      </a:r>
                    </a:p>
                  </a:txBody>
                  <a:tcPr marL="45720" marR="45720" anchor="ctr"/>
                </a:tc>
                <a:tc>
                  <a:txBody>
                    <a:bodyPr/>
                    <a:lstStyle/>
                    <a:p>
                      <a:pPr algn="r"/>
                      <a:r>
                        <a:rPr lang="nb-NO" sz="1400" dirty="0"/>
                        <a:t>143 163</a:t>
                      </a:r>
                    </a:p>
                  </a:txBody>
                  <a:tcPr marL="45720" marR="45720" anchor="ctr"/>
                </a:tc>
                <a:extLst>
                  <a:ext uri="{0D108BD9-81ED-4DB2-BD59-A6C34878D82A}">
                    <a16:rowId xmlns:a16="http://schemas.microsoft.com/office/drawing/2014/main" val="920712787"/>
                  </a:ext>
                </a:extLst>
              </a:tr>
              <a:tr h="370840">
                <a:tc>
                  <a:txBody>
                    <a:bodyPr/>
                    <a:lstStyle/>
                    <a:p>
                      <a:pPr marL="0" marR="0" lvl="0" indent="0" algn="l" defTabSz="362925" rtl="0" eaLnBrk="1" fontAlgn="auto" latinLnBrk="0" hangingPunct="1">
                        <a:lnSpc>
                          <a:spcPct val="100000"/>
                        </a:lnSpc>
                        <a:spcBef>
                          <a:spcPts val="0"/>
                        </a:spcBef>
                        <a:spcAft>
                          <a:spcPts val="0"/>
                        </a:spcAft>
                        <a:buClrTx/>
                        <a:buSzTx/>
                        <a:buFontTx/>
                        <a:buNone/>
                        <a:tabLst/>
                        <a:defRPr/>
                      </a:pPr>
                      <a:r>
                        <a:rPr lang="nb-NO" sz="1400" dirty="0"/>
                        <a:t>Topografisk arkiv*</a:t>
                      </a:r>
                    </a:p>
                  </a:txBody>
                  <a:tcPr marL="45720" marR="45720" anchor="ctr"/>
                </a:tc>
                <a:tc>
                  <a:txBody>
                    <a:bodyPr/>
                    <a:lstStyle/>
                    <a:p>
                      <a:pPr algn="r"/>
                      <a:r>
                        <a:rPr lang="nb-NO" sz="1400" dirty="0"/>
                        <a:t>129 016 / 442 595</a:t>
                      </a:r>
                    </a:p>
                  </a:txBody>
                  <a:tcPr marL="45720" marR="45720" anchor="ctr"/>
                </a:tc>
                <a:extLst>
                  <a:ext uri="{0D108BD9-81ED-4DB2-BD59-A6C34878D82A}">
                    <a16:rowId xmlns:a16="http://schemas.microsoft.com/office/drawing/2014/main" val="2949154846"/>
                  </a:ext>
                </a:extLst>
              </a:tr>
              <a:tr h="370840">
                <a:tc gridSpan="2">
                  <a:txBody>
                    <a:bodyPr/>
                    <a:lstStyle/>
                    <a:p>
                      <a:pPr algn="ctr"/>
                      <a:r>
                        <a:rPr lang="nb-NO" sz="1400" b="1" dirty="0"/>
                        <a:t>Naturhistorie</a:t>
                      </a:r>
                    </a:p>
                  </a:txBody>
                  <a:tcPr marL="45720" marR="45720" anchor="ctr"/>
                </a:tc>
                <a:tc hMerge="1">
                  <a:txBody>
                    <a:bodyPr/>
                    <a:lstStyle/>
                    <a:p>
                      <a:pPr algn="r"/>
                      <a:endParaRPr lang="nb-NO" sz="1400" dirty="0"/>
                    </a:p>
                  </a:txBody>
                  <a:tcPr marL="45720" marR="45720"/>
                </a:tc>
                <a:extLst>
                  <a:ext uri="{0D108BD9-81ED-4DB2-BD59-A6C34878D82A}">
                    <a16:rowId xmlns:a16="http://schemas.microsoft.com/office/drawing/2014/main" val="2719408655"/>
                  </a:ext>
                </a:extLst>
              </a:tr>
              <a:tr h="370840">
                <a:tc>
                  <a:txBody>
                    <a:bodyPr/>
                    <a:lstStyle/>
                    <a:p>
                      <a:pPr algn="l"/>
                      <a:r>
                        <a:rPr lang="nb-NO" sz="1400" dirty="0"/>
                        <a:t>Alge</a:t>
                      </a:r>
                    </a:p>
                  </a:txBody>
                  <a:tcPr marL="45720" marR="45720" anchor="ctr"/>
                </a:tc>
                <a:tc>
                  <a:txBody>
                    <a:bodyPr/>
                    <a:lstStyle/>
                    <a:p>
                      <a:pPr algn="r"/>
                      <a:r>
                        <a:rPr lang="nb-NO" sz="1400" dirty="0"/>
                        <a:t>19 707</a:t>
                      </a:r>
                    </a:p>
                  </a:txBody>
                  <a:tcPr marL="45720" marR="45720" anchor="ctr"/>
                </a:tc>
                <a:extLst>
                  <a:ext uri="{0D108BD9-81ED-4DB2-BD59-A6C34878D82A}">
                    <a16:rowId xmlns:a16="http://schemas.microsoft.com/office/drawing/2014/main" val="913432863"/>
                  </a:ext>
                </a:extLst>
              </a:tr>
              <a:tr h="370840">
                <a:tc>
                  <a:txBody>
                    <a:bodyPr/>
                    <a:lstStyle/>
                    <a:p>
                      <a:pPr algn="l"/>
                      <a:r>
                        <a:rPr lang="nb-NO" sz="1400" dirty="0"/>
                        <a:t>Sopp</a:t>
                      </a:r>
                    </a:p>
                  </a:txBody>
                  <a:tcPr marL="45720" marR="45720" anchor="ctr"/>
                </a:tc>
                <a:tc>
                  <a:txBody>
                    <a:bodyPr/>
                    <a:lstStyle/>
                    <a:p>
                      <a:pPr algn="r"/>
                      <a:r>
                        <a:rPr lang="nb-NO" sz="1400" dirty="0"/>
                        <a:t>283 657</a:t>
                      </a:r>
                    </a:p>
                  </a:txBody>
                  <a:tcPr marL="45720" marR="45720" anchor="ctr"/>
                </a:tc>
                <a:extLst>
                  <a:ext uri="{0D108BD9-81ED-4DB2-BD59-A6C34878D82A}">
                    <a16:rowId xmlns:a16="http://schemas.microsoft.com/office/drawing/2014/main" val="412878813"/>
                  </a:ext>
                </a:extLst>
              </a:tr>
              <a:tr h="370840">
                <a:tc>
                  <a:txBody>
                    <a:bodyPr/>
                    <a:lstStyle/>
                    <a:p>
                      <a:pPr algn="l"/>
                      <a:r>
                        <a:rPr lang="nb-NO" sz="1400" dirty="0"/>
                        <a:t>Mose</a:t>
                      </a:r>
                    </a:p>
                  </a:txBody>
                  <a:tcPr marL="45720" marR="45720" anchor="ctr"/>
                </a:tc>
                <a:tc>
                  <a:txBody>
                    <a:bodyPr/>
                    <a:lstStyle/>
                    <a:p>
                      <a:pPr algn="r"/>
                      <a:r>
                        <a:rPr lang="nb-NO" sz="1400" dirty="0"/>
                        <a:t>315 482</a:t>
                      </a:r>
                    </a:p>
                  </a:txBody>
                  <a:tcPr marL="45720" marR="45720" anchor="ctr"/>
                </a:tc>
                <a:extLst>
                  <a:ext uri="{0D108BD9-81ED-4DB2-BD59-A6C34878D82A}">
                    <a16:rowId xmlns:a16="http://schemas.microsoft.com/office/drawing/2014/main" val="2396917340"/>
                  </a:ext>
                </a:extLst>
              </a:tr>
              <a:tr h="370840">
                <a:tc>
                  <a:txBody>
                    <a:bodyPr/>
                    <a:lstStyle/>
                    <a:p>
                      <a:pPr algn="l"/>
                      <a:r>
                        <a:rPr lang="nb-NO" sz="1400" dirty="0"/>
                        <a:t>Lav</a:t>
                      </a:r>
                    </a:p>
                  </a:txBody>
                  <a:tcPr marL="45720" marR="45720" anchor="ctr"/>
                </a:tc>
                <a:tc>
                  <a:txBody>
                    <a:bodyPr/>
                    <a:lstStyle/>
                    <a:p>
                      <a:pPr algn="r"/>
                      <a:r>
                        <a:rPr lang="nb-NO" sz="1400" dirty="0"/>
                        <a:t>372 977</a:t>
                      </a:r>
                    </a:p>
                  </a:txBody>
                  <a:tcPr marL="45720" marR="45720" anchor="ctr"/>
                </a:tc>
                <a:extLst>
                  <a:ext uri="{0D108BD9-81ED-4DB2-BD59-A6C34878D82A}">
                    <a16:rowId xmlns:a16="http://schemas.microsoft.com/office/drawing/2014/main" val="1106429250"/>
                  </a:ext>
                </a:extLst>
              </a:tr>
              <a:tr h="370840">
                <a:tc>
                  <a:txBody>
                    <a:bodyPr/>
                    <a:lstStyle/>
                    <a:p>
                      <a:pPr algn="l"/>
                      <a:r>
                        <a:rPr lang="nb-NO" sz="1400" dirty="0"/>
                        <a:t>Karplanter</a:t>
                      </a:r>
                    </a:p>
                  </a:txBody>
                  <a:tcPr marL="45720" marR="45720" anchor="ctr"/>
                </a:tc>
                <a:tc>
                  <a:txBody>
                    <a:bodyPr/>
                    <a:lstStyle/>
                    <a:p>
                      <a:pPr algn="r"/>
                      <a:r>
                        <a:rPr lang="nb-NO" sz="1400" dirty="0"/>
                        <a:t>1 986 458</a:t>
                      </a:r>
                    </a:p>
                  </a:txBody>
                  <a:tcPr marL="45720" marR="45720" anchor="ctr"/>
                </a:tc>
                <a:extLst>
                  <a:ext uri="{0D108BD9-81ED-4DB2-BD59-A6C34878D82A}">
                    <a16:rowId xmlns:a16="http://schemas.microsoft.com/office/drawing/2014/main" val="2807659210"/>
                  </a:ext>
                </a:extLst>
              </a:tr>
              <a:tr h="370840">
                <a:tc>
                  <a:txBody>
                    <a:bodyPr/>
                    <a:lstStyle/>
                    <a:p>
                      <a:pPr algn="l"/>
                      <a:r>
                        <a:rPr lang="nb-NO" sz="1400" dirty="0"/>
                        <a:t>Entomologi (insekter)</a:t>
                      </a:r>
                    </a:p>
                  </a:txBody>
                  <a:tcPr marL="45720" marR="45720" anchor="ctr"/>
                </a:tc>
                <a:tc>
                  <a:txBody>
                    <a:bodyPr/>
                    <a:lstStyle/>
                    <a:p>
                      <a:pPr algn="r"/>
                      <a:r>
                        <a:rPr lang="nb-NO" sz="1400" dirty="0"/>
                        <a:t>1 170 936</a:t>
                      </a:r>
                    </a:p>
                  </a:txBody>
                  <a:tcPr marL="45720" marR="45720" anchor="ctr"/>
                </a:tc>
                <a:extLst>
                  <a:ext uri="{0D108BD9-81ED-4DB2-BD59-A6C34878D82A}">
                    <a16:rowId xmlns:a16="http://schemas.microsoft.com/office/drawing/2014/main" val="3361188090"/>
                  </a:ext>
                </a:extLst>
              </a:tr>
              <a:tr h="370840">
                <a:tc>
                  <a:txBody>
                    <a:bodyPr/>
                    <a:lstStyle/>
                    <a:p>
                      <a:pPr algn="l"/>
                      <a:r>
                        <a:rPr lang="nb-NO" sz="1400" dirty="0"/>
                        <a:t>Evertebrater (bløtdyr)</a:t>
                      </a:r>
                    </a:p>
                  </a:txBody>
                  <a:tcPr marL="45720" marR="45720" anchor="ctr"/>
                </a:tc>
                <a:tc>
                  <a:txBody>
                    <a:bodyPr/>
                    <a:lstStyle/>
                    <a:p>
                      <a:pPr algn="r"/>
                      <a:r>
                        <a:rPr lang="nb-NO" sz="1400" dirty="0"/>
                        <a:t>113 531</a:t>
                      </a:r>
                    </a:p>
                  </a:txBody>
                  <a:tcPr marL="45720" marR="45720" anchor="ctr"/>
                </a:tc>
                <a:extLst>
                  <a:ext uri="{0D108BD9-81ED-4DB2-BD59-A6C34878D82A}">
                    <a16:rowId xmlns:a16="http://schemas.microsoft.com/office/drawing/2014/main" val="3916547565"/>
                  </a:ext>
                </a:extLst>
              </a:tr>
            </a:tbl>
          </a:graphicData>
        </a:graphic>
      </p:graphicFrame>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13</a:t>
            </a:fld>
            <a:endParaRPr lang="en-US" altLang="nb-NO"/>
          </a:p>
        </p:txBody>
      </p:sp>
      <p:sp>
        <p:nvSpPr>
          <p:cNvPr id="6" name="TextBox 5"/>
          <p:cNvSpPr txBox="1"/>
          <p:nvPr/>
        </p:nvSpPr>
        <p:spPr>
          <a:xfrm>
            <a:off x="4211960" y="0"/>
            <a:ext cx="4932040" cy="307777"/>
          </a:xfrm>
          <a:prstGeom prst="rect">
            <a:avLst/>
          </a:prstGeom>
          <a:noFill/>
          <a:ln w="12700">
            <a:solidFill>
              <a:schemeClr val="tx1"/>
            </a:solidFill>
          </a:ln>
        </p:spPr>
        <p:txBody>
          <a:bodyPr wrap="square" rtlCol="0">
            <a:spAutoFit/>
          </a:bodyPr>
          <a:lstStyle/>
          <a:p>
            <a:r>
              <a:rPr lang="nb-NO" sz="1400" dirty="0"/>
              <a:t>Oversikt over antall objekter/gjenstander/bilder i januar 2020</a:t>
            </a:r>
          </a:p>
        </p:txBody>
      </p:sp>
      <p:sp>
        <p:nvSpPr>
          <p:cNvPr id="9" name="TextBox 8"/>
          <p:cNvSpPr txBox="1"/>
          <p:nvPr/>
        </p:nvSpPr>
        <p:spPr>
          <a:xfrm>
            <a:off x="4743823" y="1849388"/>
            <a:ext cx="3960440" cy="1569660"/>
          </a:xfrm>
          <a:prstGeom prst="rect">
            <a:avLst/>
          </a:prstGeom>
          <a:noFill/>
        </p:spPr>
        <p:txBody>
          <a:bodyPr wrap="square" rtlCol="0">
            <a:spAutoFit/>
          </a:bodyPr>
          <a:lstStyle/>
          <a:p>
            <a:r>
              <a:rPr lang="nb-NO" dirty="0"/>
              <a:t>Medieobjekter (foto):	2 915 390</a:t>
            </a:r>
          </a:p>
          <a:p>
            <a:r>
              <a:rPr lang="nb-NO" dirty="0"/>
              <a:t>Kulturhistorie: 		1 518 332</a:t>
            </a:r>
          </a:p>
          <a:p>
            <a:r>
              <a:rPr lang="nb-NO" dirty="0"/>
              <a:t>Naturhistorie: 		1 397 058</a:t>
            </a:r>
          </a:p>
          <a:p>
            <a:endParaRPr lang="nb-NO" dirty="0"/>
          </a:p>
          <a:p>
            <a:r>
              <a:rPr lang="nb-NO" dirty="0"/>
              <a:t>Tilgjengelige (API):		2 263 506</a:t>
            </a:r>
          </a:p>
          <a:p>
            <a:r>
              <a:rPr lang="nb-NO" dirty="0"/>
              <a:t>I Fotoportalen (unimus.no):	   962 088</a:t>
            </a:r>
          </a:p>
        </p:txBody>
      </p:sp>
      <p:sp>
        <p:nvSpPr>
          <p:cNvPr id="2" name="TextBox 1"/>
          <p:cNvSpPr txBox="1"/>
          <p:nvPr/>
        </p:nvSpPr>
        <p:spPr>
          <a:xfrm>
            <a:off x="4850248" y="4264146"/>
            <a:ext cx="3888433" cy="261610"/>
          </a:xfrm>
          <a:prstGeom prst="rect">
            <a:avLst/>
          </a:prstGeom>
          <a:noFill/>
        </p:spPr>
        <p:txBody>
          <a:bodyPr wrap="square" rtlCol="0">
            <a:spAutoFit/>
          </a:bodyPr>
          <a:lstStyle/>
          <a:p>
            <a:r>
              <a:rPr lang="nb-NO" sz="1100" dirty="0"/>
              <a:t>*Tallene for top.ark.er antall dokument / antall sider skannet</a:t>
            </a:r>
          </a:p>
        </p:txBody>
      </p:sp>
      <p:sp>
        <p:nvSpPr>
          <p:cNvPr id="10" name="TextBox 9"/>
          <p:cNvSpPr txBox="1"/>
          <p:nvPr/>
        </p:nvSpPr>
        <p:spPr>
          <a:xfrm>
            <a:off x="4853521" y="4733836"/>
            <a:ext cx="3960439" cy="600164"/>
          </a:xfrm>
          <a:prstGeom prst="rect">
            <a:avLst/>
          </a:prstGeom>
          <a:noFill/>
        </p:spPr>
        <p:txBody>
          <a:bodyPr wrap="square" rtlCol="0">
            <a:spAutoFit/>
          </a:bodyPr>
          <a:lstStyle/>
          <a:p>
            <a:r>
              <a:rPr lang="nb-NO" sz="1100" dirty="0"/>
              <a:t>Tabellen gjenspeiler at man for naturhistorie først utviklet støtte/applikasjoner for store deler av botanikken, så (en del av) insektene, og først i det siste bløtdyrene.</a:t>
            </a:r>
          </a:p>
        </p:txBody>
      </p:sp>
    </p:spTree>
    <p:extLst>
      <p:ext uri="{BB962C8B-B14F-4D97-AF65-F5344CB8AC3E}">
        <p14:creationId xmlns:p14="http://schemas.microsoft.com/office/powerpoint/2010/main" val="411814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14</a:t>
            </a:fld>
            <a:endParaRPr lang="en-US" altLang="nb-NO"/>
          </a:p>
        </p:txBody>
      </p:sp>
      <p:sp>
        <p:nvSpPr>
          <p:cNvPr id="6" name="TextBox 5"/>
          <p:cNvSpPr txBox="1"/>
          <p:nvPr/>
        </p:nvSpPr>
        <p:spPr>
          <a:xfrm>
            <a:off x="442554" y="287565"/>
            <a:ext cx="7729846" cy="5109091"/>
          </a:xfrm>
          <a:prstGeom prst="rect">
            <a:avLst/>
          </a:prstGeom>
          <a:noFill/>
        </p:spPr>
        <p:txBody>
          <a:bodyPr wrap="square" rtlCol="0">
            <a:spAutoFit/>
          </a:bodyPr>
          <a:lstStyle/>
          <a:p>
            <a:pPr algn="ctr"/>
            <a:r>
              <a:rPr lang="nb-NO" sz="1800" b="1" dirty="0"/>
              <a:t>Alternative leveringsmodeller</a:t>
            </a:r>
          </a:p>
          <a:p>
            <a:endParaRPr lang="nb-NO" dirty="0"/>
          </a:p>
          <a:p>
            <a:pPr marL="342900" indent="-342900">
              <a:buFont typeface="+mj-lt"/>
              <a:buAutoNum type="alphaLcPeriod"/>
            </a:pPr>
            <a:r>
              <a:rPr lang="nb-NO" i="1" dirty="0"/>
              <a:t>Er det moduler/funksjonalitet som kan anskaffes eller oppfylles av andre løsninger universitetene har anskaffet?</a:t>
            </a:r>
          </a:p>
          <a:p>
            <a:pPr marL="704850" lvl="1" indent="-342900">
              <a:spcBef>
                <a:spcPts val="600"/>
              </a:spcBef>
              <a:spcAft>
                <a:spcPts val="600"/>
              </a:spcAft>
              <a:buFont typeface="Arial" panose="020B0604020202020204" pitchFamily="34" charset="0"/>
              <a:buChar char="•"/>
            </a:pPr>
            <a:r>
              <a:rPr lang="nb-NO" dirty="0"/>
              <a:t>Se på muligheter for samarbeid (ADB) og deling av utviklingskostnader</a:t>
            </a:r>
          </a:p>
          <a:p>
            <a:pPr marL="704850" lvl="1" indent="-342900">
              <a:spcAft>
                <a:spcPts val="600"/>
              </a:spcAft>
              <a:buFont typeface="Arial" panose="020B0604020202020204" pitchFamily="34" charset="0"/>
              <a:buChar char="•"/>
            </a:pPr>
            <a:r>
              <a:rPr lang="nb-NO" dirty="0"/>
              <a:t>Anskaffe hyllevare for samlingsforvaltning i snever forstand</a:t>
            </a:r>
          </a:p>
          <a:p>
            <a:pPr marL="704850" lvl="1" indent="-342900">
              <a:spcAft>
                <a:spcPts val="600"/>
              </a:spcAft>
              <a:buFont typeface="Arial" panose="020B0604020202020204" pitchFamily="34" charset="0"/>
              <a:buChar char="•"/>
            </a:pPr>
            <a:r>
              <a:rPr lang="nb-NO" dirty="0"/>
              <a:t>La andre initiativ, f.eks. ADED, ta seg av den vitenskapelige </a:t>
            </a:r>
            <a:r>
              <a:rPr lang="nb-NO" dirty="0" err="1"/>
              <a:t>kurateringen</a:t>
            </a:r>
            <a:r>
              <a:rPr lang="nb-NO" dirty="0"/>
              <a:t> </a:t>
            </a:r>
            <a:r>
              <a:rPr lang="nb-NO" sz="1400" dirty="0"/>
              <a:t>(for visse deler av samlingsforvaltning, f.eks. </a:t>
            </a:r>
            <a:r>
              <a:rPr lang="nb-NO" sz="1400" dirty="0" err="1"/>
              <a:t>top.ark</a:t>
            </a:r>
            <a:r>
              <a:rPr lang="nb-NO" sz="1400" dirty="0"/>
              <a:t>.)</a:t>
            </a:r>
          </a:p>
          <a:p>
            <a:pPr marL="704850" lvl="1" indent="-342900">
              <a:spcAft>
                <a:spcPts val="600"/>
              </a:spcAft>
              <a:buFont typeface="Arial" panose="020B0604020202020204" pitchFamily="34" charset="0"/>
              <a:buChar char="•"/>
            </a:pPr>
            <a:r>
              <a:rPr lang="nb-NO" dirty="0"/>
              <a:t>Anskaffe (og drifte) et «digital </a:t>
            </a:r>
            <a:r>
              <a:rPr lang="nb-NO" dirty="0" err="1"/>
              <a:t>asset</a:t>
            </a:r>
            <a:r>
              <a:rPr lang="nb-NO" dirty="0"/>
              <a:t> management system» (DAM-system) for medieobjekter (bilder, video etc.) </a:t>
            </a:r>
            <a:r>
              <a:rPr lang="nb-NO" sz="1400" dirty="0"/>
              <a:t>(Hva benytter UB/NB/Riksarkivet? Kan Alma benyttes/integreres?)</a:t>
            </a:r>
          </a:p>
          <a:p>
            <a:pPr marL="704850" lvl="1" indent="-342900">
              <a:spcAft>
                <a:spcPts val="600"/>
              </a:spcAft>
              <a:buFont typeface="Arial" panose="020B0604020202020204" pitchFamily="34" charset="0"/>
              <a:buChar char="•"/>
            </a:pPr>
            <a:r>
              <a:rPr lang="nb-NO" dirty="0"/>
              <a:t>Vurdere å fase ut støtte til de modulene/løsningene som kun understøtter få museer/ samlinger </a:t>
            </a:r>
            <a:r>
              <a:rPr lang="nb-NO" sz="1400" dirty="0"/>
              <a:t>(NB! Kan være viktige samlinger for det enkelte museum.)</a:t>
            </a:r>
          </a:p>
          <a:p>
            <a:pPr marL="704850" lvl="1" indent="-342900">
              <a:spcAft>
                <a:spcPts val="600"/>
              </a:spcAft>
              <a:buFont typeface="Arial" panose="020B0604020202020204" pitchFamily="34" charset="0"/>
              <a:buChar char="•"/>
            </a:pPr>
            <a:r>
              <a:rPr lang="nb-NO" dirty="0"/>
              <a:t>La det enkelte museum ta kostanden med «moduler» (kun) de MÅ ha</a:t>
            </a:r>
          </a:p>
          <a:p>
            <a:pPr marL="342900" indent="-342900">
              <a:buFont typeface="+mj-lt"/>
              <a:buAutoNum type="alphaLcPeriod"/>
            </a:pPr>
            <a:r>
              <a:rPr lang="nb-NO" i="1" dirty="0"/>
              <a:t>Bør man kanskje igjen splitte utviklingen av kultur og naturhistorie løsningene, i alle fall på front end?</a:t>
            </a:r>
          </a:p>
          <a:p>
            <a:pPr marL="704850" lvl="1" indent="-342900">
              <a:spcBef>
                <a:spcPts val="600"/>
              </a:spcBef>
              <a:spcAft>
                <a:spcPts val="600"/>
              </a:spcAft>
              <a:buFont typeface="Arial" panose="020B0604020202020204" pitchFamily="34" charset="0"/>
              <a:buChar char="•"/>
            </a:pPr>
            <a:r>
              <a:rPr lang="nb-NO" dirty="0"/>
              <a:t>Må i så fall styrke </a:t>
            </a:r>
            <a:r>
              <a:rPr lang="nb-NO" dirty="0" err="1"/>
              <a:t>frontend</a:t>
            </a:r>
            <a:r>
              <a:rPr lang="nb-NO" dirty="0"/>
              <a:t>-utvikler-kapasiteten kraftig/ betydelig, eller anskaffe et system som fullt ut dekker enten kultur- eller naturhistorie</a:t>
            </a:r>
          </a:p>
        </p:txBody>
      </p:sp>
    </p:spTree>
    <p:extLst>
      <p:ext uri="{BB962C8B-B14F-4D97-AF65-F5344CB8AC3E}">
        <p14:creationId xmlns:p14="http://schemas.microsoft.com/office/powerpoint/2010/main" val="25273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15</a:t>
            </a:fld>
            <a:endParaRPr lang="en-US" altLang="nb-NO"/>
          </a:p>
        </p:txBody>
      </p:sp>
      <p:sp>
        <p:nvSpPr>
          <p:cNvPr id="6" name="TextBox 5"/>
          <p:cNvSpPr txBox="1"/>
          <p:nvPr/>
        </p:nvSpPr>
        <p:spPr>
          <a:xfrm>
            <a:off x="1170484" y="458467"/>
            <a:ext cx="7190879" cy="707886"/>
          </a:xfrm>
          <a:prstGeom prst="rect">
            <a:avLst/>
          </a:prstGeom>
          <a:noFill/>
          <a:ln w="22225">
            <a:solidFill>
              <a:schemeClr val="accent1">
                <a:shade val="50000"/>
              </a:schemeClr>
            </a:solidFill>
          </a:ln>
        </p:spPr>
        <p:txBody>
          <a:bodyPr wrap="square" rtlCol="0">
            <a:spAutoFit/>
          </a:bodyPr>
          <a:lstStyle/>
          <a:p>
            <a:r>
              <a:rPr lang="nb-NO" sz="2000" dirty="0"/>
              <a:t>3. Veikart og veivalg for utvikling og anskaffelse av løsninger:</a:t>
            </a:r>
          </a:p>
          <a:p>
            <a:pPr algn="ctr"/>
            <a:r>
              <a:rPr lang="nb-NO" sz="2000" b="1" dirty="0">
                <a:solidFill>
                  <a:schemeClr val="accent6">
                    <a:lumMod val="75000"/>
                  </a:schemeClr>
                </a:solidFill>
              </a:rPr>
              <a:t>Forutsetninger</a:t>
            </a:r>
          </a:p>
        </p:txBody>
      </p:sp>
      <p:sp>
        <p:nvSpPr>
          <p:cNvPr id="10" name="TextBox 9"/>
          <p:cNvSpPr txBox="1"/>
          <p:nvPr/>
        </p:nvSpPr>
        <p:spPr>
          <a:xfrm>
            <a:off x="955638" y="3023000"/>
            <a:ext cx="6912768" cy="830997"/>
          </a:xfrm>
          <a:prstGeom prst="rect">
            <a:avLst/>
          </a:prstGeom>
          <a:noFill/>
        </p:spPr>
        <p:txBody>
          <a:bodyPr wrap="square" rtlCol="0">
            <a:spAutoFit/>
          </a:bodyPr>
          <a:lstStyle/>
          <a:p>
            <a:pPr marL="177800" indent="-177800"/>
            <a:r>
              <a:rPr lang="nb-NO" dirty="0"/>
              <a:t>4. Spesialbehov/ønsker fra ett museum vil ikke bli implementert i en første versjon av løsningen, så lenge et flertall av museene kan klare seg uten spesialbehovet/ønsket</a:t>
            </a:r>
          </a:p>
        </p:txBody>
      </p:sp>
      <p:sp>
        <p:nvSpPr>
          <p:cNvPr id="11" name="TextBox 10"/>
          <p:cNvSpPr txBox="1"/>
          <p:nvPr/>
        </p:nvSpPr>
        <p:spPr>
          <a:xfrm>
            <a:off x="955638" y="4623793"/>
            <a:ext cx="6912768" cy="584775"/>
          </a:xfrm>
          <a:prstGeom prst="rect">
            <a:avLst/>
          </a:prstGeom>
          <a:noFill/>
        </p:spPr>
        <p:txBody>
          <a:bodyPr wrap="square" rtlCol="0">
            <a:spAutoFit/>
          </a:bodyPr>
          <a:lstStyle/>
          <a:p>
            <a:pPr marL="177800" indent="-177800"/>
            <a:r>
              <a:rPr lang="nb-NO" dirty="0"/>
              <a:t>6. Museumsledelsen ved det enkelte museum har ansvar for at punktene over følges opp</a:t>
            </a:r>
          </a:p>
        </p:txBody>
      </p:sp>
      <p:sp>
        <p:nvSpPr>
          <p:cNvPr id="14" name="TextBox 13"/>
          <p:cNvSpPr txBox="1"/>
          <p:nvPr/>
        </p:nvSpPr>
        <p:spPr>
          <a:xfrm>
            <a:off x="971600" y="1201316"/>
            <a:ext cx="6912768" cy="338554"/>
          </a:xfrm>
          <a:prstGeom prst="rect">
            <a:avLst/>
          </a:prstGeom>
          <a:noFill/>
        </p:spPr>
        <p:txBody>
          <a:bodyPr wrap="square" rtlCol="0">
            <a:spAutoFit/>
          </a:bodyPr>
          <a:lstStyle/>
          <a:p>
            <a:r>
              <a:rPr lang="nb-NO" dirty="0"/>
              <a:t>1. Behovet for løsningen(e) må være forankret i et flertall av museene</a:t>
            </a:r>
          </a:p>
        </p:txBody>
      </p:sp>
      <p:sp>
        <p:nvSpPr>
          <p:cNvPr id="15" name="TextBox 14"/>
          <p:cNvSpPr txBox="1"/>
          <p:nvPr/>
        </p:nvSpPr>
        <p:spPr>
          <a:xfrm>
            <a:off x="971600" y="1665302"/>
            <a:ext cx="7046862" cy="584775"/>
          </a:xfrm>
          <a:prstGeom prst="rect">
            <a:avLst/>
          </a:prstGeom>
          <a:noFill/>
        </p:spPr>
        <p:txBody>
          <a:bodyPr wrap="square" rtlCol="0">
            <a:spAutoFit/>
          </a:bodyPr>
          <a:lstStyle/>
          <a:p>
            <a:pPr marL="271463" indent="-271463"/>
            <a:r>
              <a:rPr lang="nb-NO" dirty="0"/>
              <a:t>2. Behovet for løsningen(e) må dekke behovet i sentrale samlinger hos et flertall av museene</a:t>
            </a:r>
          </a:p>
        </p:txBody>
      </p:sp>
      <p:sp>
        <p:nvSpPr>
          <p:cNvPr id="16" name="TextBox 15"/>
          <p:cNvSpPr txBox="1"/>
          <p:nvPr/>
        </p:nvSpPr>
        <p:spPr>
          <a:xfrm>
            <a:off x="971600" y="2340360"/>
            <a:ext cx="6912768" cy="584775"/>
          </a:xfrm>
          <a:prstGeom prst="rect">
            <a:avLst/>
          </a:prstGeom>
          <a:noFill/>
        </p:spPr>
        <p:txBody>
          <a:bodyPr wrap="square" rtlCol="0">
            <a:spAutoFit/>
          </a:bodyPr>
          <a:lstStyle/>
          <a:p>
            <a:pPr marL="177800" indent="-177800"/>
            <a:r>
              <a:rPr lang="nb-NO" dirty="0"/>
              <a:t>3. Et flertall av museene må forplikte seg til å ta løsningen(e) i bruk innen en angitt periode etter at løsningen er satt i produksjon/ anskaffet</a:t>
            </a:r>
          </a:p>
        </p:txBody>
      </p:sp>
      <p:sp>
        <p:nvSpPr>
          <p:cNvPr id="17" name="TextBox 16"/>
          <p:cNvSpPr txBox="1"/>
          <p:nvPr/>
        </p:nvSpPr>
        <p:spPr>
          <a:xfrm>
            <a:off x="955638" y="3936009"/>
            <a:ext cx="6912768" cy="584775"/>
          </a:xfrm>
          <a:prstGeom prst="rect">
            <a:avLst/>
          </a:prstGeom>
          <a:noFill/>
        </p:spPr>
        <p:txBody>
          <a:bodyPr wrap="square" rtlCol="0">
            <a:spAutoFit/>
          </a:bodyPr>
          <a:lstStyle/>
          <a:p>
            <a:pPr marL="177800" indent="-177800"/>
            <a:r>
              <a:rPr lang="nb-NO" dirty="0"/>
              <a:t>5. Enkeltmuseer står fritt til anskaffe løsninger som dekker deres (spesial)behov og få disse integrert med </a:t>
            </a:r>
            <a:r>
              <a:rPr lang="nb-NO" dirty="0" err="1"/>
              <a:t>MUSITs</a:t>
            </a:r>
            <a:r>
              <a:rPr lang="nb-NO" dirty="0"/>
              <a:t> fellesløsning via </a:t>
            </a:r>
            <a:r>
              <a:rPr lang="nb-NO" dirty="0" err="1"/>
              <a:t>APIer</a:t>
            </a:r>
            <a:endParaRPr lang="nb-NO" dirty="0"/>
          </a:p>
        </p:txBody>
      </p:sp>
    </p:spTree>
    <p:extLst>
      <p:ext uri="{BB962C8B-B14F-4D97-AF65-F5344CB8AC3E}">
        <p14:creationId xmlns:p14="http://schemas.microsoft.com/office/powerpoint/2010/main" val="4463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16</a:t>
            </a:fld>
            <a:endParaRPr lang="en-US" altLang="nb-NO"/>
          </a:p>
        </p:txBody>
      </p:sp>
      <p:sp>
        <p:nvSpPr>
          <p:cNvPr id="6" name="TextBox 5"/>
          <p:cNvSpPr txBox="1"/>
          <p:nvPr/>
        </p:nvSpPr>
        <p:spPr>
          <a:xfrm>
            <a:off x="1691680" y="48353"/>
            <a:ext cx="7334895" cy="707886"/>
          </a:xfrm>
          <a:prstGeom prst="rect">
            <a:avLst/>
          </a:prstGeom>
          <a:noFill/>
          <a:ln w="22225">
            <a:solidFill>
              <a:schemeClr val="accent1">
                <a:shade val="50000"/>
              </a:schemeClr>
            </a:solidFill>
          </a:ln>
        </p:spPr>
        <p:txBody>
          <a:bodyPr wrap="square" rtlCol="0">
            <a:spAutoFit/>
          </a:bodyPr>
          <a:lstStyle/>
          <a:p>
            <a:pPr algn="ctr"/>
            <a:r>
              <a:rPr lang="nb-NO" sz="2000" dirty="0"/>
              <a:t>3. Veikart og veivalg for utvikling og anskaffelse av løsninger:</a:t>
            </a:r>
          </a:p>
          <a:p>
            <a:pPr algn="ctr"/>
            <a:r>
              <a:rPr lang="nb-NO" sz="2000" b="1" dirty="0">
                <a:solidFill>
                  <a:schemeClr val="accent6">
                    <a:lumMod val="75000"/>
                  </a:schemeClr>
                </a:solidFill>
              </a:rPr>
              <a:t>Prioriteringer/Krav</a:t>
            </a:r>
          </a:p>
        </p:txBody>
      </p:sp>
      <p:sp>
        <p:nvSpPr>
          <p:cNvPr id="10" name="TextBox 9"/>
          <p:cNvSpPr txBox="1"/>
          <p:nvPr/>
        </p:nvSpPr>
        <p:spPr>
          <a:xfrm>
            <a:off x="955638" y="3537227"/>
            <a:ext cx="7288770" cy="1077218"/>
          </a:xfrm>
          <a:prstGeom prst="rect">
            <a:avLst/>
          </a:prstGeom>
          <a:noFill/>
        </p:spPr>
        <p:txBody>
          <a:bodyPr wrap="square" rtlCol="0">
            <a:spAutoFit/>
          </a:bodyPr>
          <a:lstStyle/>
          <a:p>
            <a:pPr marL="177800" indent="-177800"/>
            <a:r>
              <a:rPr lang="nb-NO" dirty="0"/>
              <a:t>4. MUSIT og museene bør vurdere å forsere migreringen av alle dagens samlinger fra Oracle til </a:t>
            </a:r>
            <a:r>
              <a:rPr lang="nb-NO" dirty="0" err="1"/>
              <a:t>PostgreSQL</a:t>
            </a:r>
            <a:r>
              <a:rPr lang="nb-NO" dirty="0"/>
              <a:t>, og å få på plass et åpent API til samlingene, slik at museene og andre enkelt kan søke i, og hente ut materiale</a:t>
            </a:r>
          </a:p>
        </p:txBody>
      </p:sp>
      <p:sp>
        <p:nvSpPr>
          <p:cNvPr id="14" name="TextBox 13"/>
          <p:cNvSpPr txBox="1"/>
          <p:nvPr/>
        </p:nvSpPr>
        <p:spPr>
          <a:xfrm>
            <a:off x="955638" y="818581"/>
            <a:ext cx="7288770" cy="830997"/>
          </a:xfrm>
          <a:prstGeom prst="rect">
            <a:avLst/>
          </a:prstGeom>
          <a:noFill/>
        </p:spPr>
        <p:txBody>
          <a:bodyPr wrap="square" rtlCol="0">
            <a:spAutoFit/>
          </a:bodyPr>
          <a:lstStyle/>
          <a:p>
            <a:pPr marL="177800" indent="-177800"/>
            <a:r>
              <a:rPr lang="nb-NO" dirty="0"/>
              <a:t>1. MUSIT og museene må raskt komme til en enighet om hvilke av dagens løsninger/moduler som kan avvikles, ved at disse enten fases ut, driftes / videreutvikles av andre / museene selv</a:t>
            </a:r>
          </a:p>
        </p:txBody>
      </p:sp>
      <p:sp>
        <p:nvSpPr>
          <p:cNvPr id="15" name="TextBox 14"/>
          <p:cNvSpPr txBox="1"/>
          <p:nvPr/>
        </p:nvSpPr>
        <p:spPr>
          <a:xfrm>
            <a:off x="955638" y="1719896"/>
            <a:ext cx="7288770" cy="830997"/>
          </a:xfrm>
          <a:prstGeom prst="rect">
            <a:avLst/>
          </a:prstGeom>
          <a:noFill/>
        </p:spPr>
        <p:txBody>
          <a:bodyPr wrap="square" rtlCol="0">
            <a:spAutoFit/>
          </a:bodyPr>
          <a:lstStyle/>
          <a:p>
            <a:pPr marL="271463" indent="-271463"/>
            <a:r>
              <a:rPr lang="nb-NO" dirty="0"/>
              <a:t>2. MUSIT bør erstatte dagens fotomodul og anskaffe en løsning som dekker behovet for lagring og lenking av museenes bilde-, lyd- og videomateriale, når disse avbilder/dokumenterer objektene/gjenstandene</a:t>
            </a:r>
          </a:p>
        </p:txBody>
      </p:sp>
      <p:sp>
        <p:nvSpPr>
          <p:cNvPr id="16" name="TextBox 15"/>
          <p:cNvSpPr txBox="1"/>
          <p:nvPr/>
        </p:nvSpPr>
        <p:spPr>
          <a:xfrm>
            <a:off x="955638" y="2624744"/>
            <a:ext cx="7288770" cy="830997"/>
          </a:xfrm>
          <a:prstGeom prst="rect">
            <a:avLst/>
          </a:prstGeom>
          <a:noFill/>
        </p:spPr>
        <p:txBody>
          <a:bodyPr wrap="square" rtlCol="0">
            <a:spAutoFit/>
          </a:bodyPr>
          <a:lstStyle/>
          <a:p>
            <a:pPr marL="177800" indent="-177800"/>
            <a:r>
              <a:rPr lang="nb-NO" dirty="0"/>
              <a:t>3. MUSIT og museene bør undersøke muligheten for å anskaffe og drifte separate (interims)løsninger for samlinger det vil ta 3-5 år å få implementert gjennom egen (videre)utvikling</a:t>
            </a:r>
          </a:p>
        </p:txBody>
      </p:sp>
      <p:sp>
        <p:nvSpPr>
          <p:cNvPr id="12" name="TextBox 11"/>
          <p:cNvSpPr txBox="1"/>
          <p:nvPr/>
        </p:nvSpPr>
        <p:spPr>
          <a:xfrm>
            <a:off x="955638" y="4616995"/>
            <a:ext cx="7288770" cy="830997"/>
          </a:xfrm>
          <a:prstGeom prst="rect">
            <a:avLst/>
          </a:prstGeom>
          <a:noFill/>
        </p:spPr>
        <p:txBody>
          <a:bodyPr wrap="square" rtlCol="0">
            <a:spAutoFit/>
          </a:bodyPr>
          <a:lstStyle/>
          <a:p>
            <a:pPr marL="177800" indent="-177800"/>
            <a:r>
              <a:rPr lang="nb-NO" dirty="0"/>
              <a:t>5. MUSIT og museene bør vurdere å forsere arbeidet med masseimport av nye objekter/gjenstander uten først å utvikle et detaljert brukergrensesnitt for redigering </a:t>
            </a:r>
          </a:p>
        </p:txBody>
      </p:sp>
    </p:spTree>
    <p:extLst>
      <p:ext uri="{BB962C8B-B14F-4D97-AF65-F5344CB8AC3E}">
        <p14:creationId xmlns:p14="http://schemas.microsoft.com/office/powerpoint/2010/main" val="23708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17</a:t>
            </a:fld>
            <a:endParaRPr lang="en-US" altLang="nb-NO"/>
          </a:p>
        </p:txBody>
      </p:sp>
      <p:sp>
        <p:nvSpPr>
          <p:cNvPr id="6" name="TextBox 5"/>
          <p:cNvSpPr txBox="1"/>
          <p:nvPr/>
        </p:nvSpPr>
        <p:spPr>
          <a:xfrm>
            <a:off x="1763688" y="48353"/>
            <a:ext cx="7262887" cy="707886"/>
          </a:xfrm>
          <a:prstGeom prst="rect">
            <a:avLst/>
          </a:prstGeom>
          <a:noFill/>
          <a:ln w="22225">
            <a:solidFill>
              <a:schemeClr val="accent1">
                <a:shade val="50000"/>
              </a:schemeClr>
            </a:solidFill>
          </a:ln>
        </p:spPr>
        <p:txBody>
          <a:bodyPr wrap="square" rtlCol="0">
            <a:spAutoFit/>
          </a:bodyPr>
          <a:lstStyle/>
          <a:p>
            <a:pPr algn="ctr"/>
            <a:r>
              <a:rPr lang="nb-NO" sz="2000" dirty="0"/>
              <a:t>3. Veikart og veivalg for utvikling og anskaffelse av løsninger:</a:t>
            </a:r>
          </a:p>
          <a:p>
            <a:pPr algn="ctr"/>
            <a:r>
              <a:rPr lang="nb-NO" sz="2000" b="1" dirty="0">
                <a:solidFill>
                  <a:schemeClr val="accent6">
                    <a:lumMod val="75000"/>
                  </a:schemeClr>
                </a:solidFill>
              </a:rPr>
              <a:t>Leveranseplaner, USIT</a:t>
            </a:r>
          </a:p>
        </p:txBody>
      </p:sp>
      <p:sp>
        <p:nvSpPr>
          <p:cNvPr id="10" name="TextBox 9"/>
          <p:cNvSpPr txBox="1"/>
          <p:nvPr/>
        </p:nvSpPr>
        <p:spPr>
          <a:xfrm>
            <a:off x="955638" y="3221924"/>
            <a:ext cx="7288770" cy="338554"/>
          </a:xfrm>
          <a:prstGeom prst="rect">
            <a:avLst/>
          </a:prstGeom>
          <a:noFill/>
        </p:spPr>
        <p:txBody>
          <a:bodyPr wrap="square" rtlCol="0">
            <a:spAutoFit/>
          </a:bodyPr>
          <a:lstStyle/>
          <a:p>
            <a:pPr marL="177800" indent="-177800"/>
            <a:r>
              <a:rPr lang="nb-NO" dirty="0"/>
              <a:t>4. Migrere data og få på plass åpne </a:t>
            </a:r>
            <a:r>
              <a:rPr lang="nb-NO" dirty="0" err="1"/>
              <a:t>APIer</a:t>
            </a:r>
            <a:r>
              <a:rPr lang="nb-NO" dirty="0"/>
              <a:t> til alle samlinger</a:t>
            </a:r>
          </a:p>
        </p:txBody>
      </p:sp>
      <p:sp>
        <p:nvSpPr>
          <p:cNvPr id="14" name="TextBox 13"/>
          <p:cNvSpPr txBox="1"/>
          <p:nvPr/>
        </p:nvSpPr>
        <p:spPr>
          <a:xfrm>
            <a:off x="955638" y="955959"/>
            <a:ext cx="7288770" cy="830997"/>
          </a:xfrm>
          <a:prstGeom prst="rect">
            <a:avLst/>
          </a:prstGeom>
          <a:noFill/>
        </p:spPr>
        <p:txBody>
          <a:bodyPr wrap="square" rtlCol="0">
            <a:spAutoFit/>
          </a:bodyPr>
          <a:lstStyle/>
          <a:p>
            <a:pPr marL="177800" indent="-177800"/>
            <a:r>
              <a:rPr lang="nb-NO" dirty="0"/>
              <a:t>1. Prioritere arbeidet med å bli kvitt teknisk gjeld opparbeidet under Ny IT-arkitekturprosjektet, bl.a. Scala-kode, Oracle-avhengigheter og gammel, </a:t>
            </a:r>
            <a:r>
              <a:rPr lang="nb-NO" dirty="0" err="1"/>
              <a:t>ikkestøttet</a:t>
            </a:r>
            <a:r>
              <a:rPr lang="nb-NO" dirty="0"/>
              <a:t> </a:t>
            </a:r>
            <a:r>
              <a:rPr lang="nb-NO" dirty="0" err="1"/>
              <a:t>Elasticsearch</a:t>
            </a:r>
            <a:r>
              <a:rPr lang="nb-NO" dirty="0"/>
              <a:t>-modul</a:t>
            </a:r>
          </a:p>
        </p:txBody>
      </p:sp>
      <p:sp>
        <p:nvSpPr>
          <p:cNvPr id="15" name="TextBox 14"/>
          <p:cNvSpPr txBox="1"/>
          <p:nvPr/>
        </p:nvSpPr>
        <p:spPr>
          <a:xfrm>
            <a:off x="955638" y="1840914"/>
            <a:ext cx="7288770" cy="584775"/>
          </a:xfrm>
          <a:prstGeom prst="rect">
            <a:avLst/>
          </a:prstGeom>
          <a:noFill/>
        </p:spPr>
        <p:txBody>
          <a:bodyPr wrap="square" rtlCol="0">
            <a:spAutoFit/>
          </a:bodyPr>
          <a:lstStyle/>
          <a:p>
            <a:pPr marL="271463" indent="-271463"/>
            <a:r>
              <a:rPr lang="nb-NO" dirty="0"/>
              <a:t>2. Migrere alle VMs evertebrater fra Oracle til </a:t>
            </a:r>
            <a:r>
              <a:rPr lang="nb-NO" dirty="0" err="1"/>
              <a:t>PostgreSQL</a:t>
            </a:r>
            <a:r>
              <a:rPr lang="nb-NO" dirty="0"/>
              <a:t> før alle redigerings-funksjoner (all «skreddersøm») er på plass</a:t>
            </a:r>
          </a:p>
        </p:txBody>
      </p:sp>
      <p:sp>
        <p:nvSpPr>
          <p:cNvPr id="16" name="TextBox 15"/>
          <p:cNvSpPr txBox="1"/>
          <p:nvPr/>
        </p:nvSpPr>
        <p:spPr>
          <a:xfrm>
            <a:off x="959740" y="2565959"/>
            <a:ext cx="7288770" cy="584775"/>
          </a:xfrm>
          <a:prstGeom prst="rect">
            <a:avLst/>
          </a:prstGeom>
          <a:noFill/>
        </p:spPr>
        <p:txBody>
          <a:bodyPr wrap="square" rtlCol="0">
            <a:spAutoFit/>
          </a:bodyPr>
          <a:lstStyle/>
          <a:p>
            <a:pPr marL="177800" indent="-177800"/>
            <a:r>
              <a:rPr lang="nb-NO" dirty="0"/>
              <a:t>3. Migrere evertebratsamlinger fra andre museer via ny løsning for masseimport</a:t>
            </a:r>
          </a:p>
        </p:txBody>
      </p:sp>
      <p:sp>
        <p:nvSpPr>
          <p:cNvPr id="11" name="TextBox 10"/>
          <p:cNvSpPr txBox="1"/>
          <p:nvPr/>
        </p:nvSpPr>
        <p:spPr>
          <a:xfrm>
            <a:off x="955638" y="3749229"/>
            <a:ext cx="7288770" cy="338554"/>
          </a:xfrm>
          <a:prstGeom prst="rect">
            <a:avLst/>
          </a:prstGeom>
          <a:noFill/>
        </p:spPr>
        <p:txBody>
          <a:bodyPr wrap="square" rtlCol="0">
            <a:spAutoFit/>
          </a:bodyPr>
          <a:lstStyle/>
          <a:p>
            <a:pPr marL="177800" indent="-177800"/>
            <a:r>
              <a:rPr lang="nb-NO" dirty="0"/>
              <a:t>5. Dokumentere </a:t>
            </a:r>
            <a:r>
              <a:rPr lang="nb-NO" dirty="0" err="1"/>
              <a:t>MUSITs</a:t>
            </a:r>
            <a:r>
              <a:rPr lang="nb-NO" dirty="0"/>
              <a:t> åpne API </a:t>
            </a:r>
          </a:p>
        </p:txBody>
      </p:sp>
      <p:sp>
        <p:nvSpPr>
          <p:cNvPr id="13" name="TextBox 12"/>
          <p:cNvSpPr txBox="1"/>
          <p:nvPr/>
        </p:nvSpPr>
        <p:spPr>
          <a:xfrm>
            <a:off x="955638" y="4437886"/>
            <a:ext cx="7288770" cy="584775"/>
          </a:xfrm>
          <a:prstGeom prst="rect">
            <a:avLst/>
          </a:prstGeom>
          <a:noFill/>
        </p:spPr>
        <p:txBody>
          <a:bodyPr wrap="square" rtlCol="0">
            <a:spAutoFit/>
          </a:bodyPr>
          <a:lstStyle/>
          <a:p>
            <a:pPr marL="177800" indent="-177800"/>
            <a:r>
              <a:rPr lang="nb-NO" dirty="0"/>
              <a:t>X. Kan vente/Skyves på: Lånemodul, GBIF-dump, Etiketter</a:t>
            </a:r>
            <a:r>
              <a:rPr lang="nb-NO"/>
              <a:t>, Masse-oppdateringer</a:t>
            </a:r>
            <a:r>
              <a:rPr lang="nb-NO" dirty="0"/>
              <a:t>?</a:t>
            </a:r>
          </a:p>
        </p:txBody>
      </p:sp>
    </p:spTree>
    <p:extLst>
      <p:ext uri="{BB962C8B-B14F-4D97-AF65-F5344CB8AC3E}">
        <p14:creationId xmlns:p14="http://schemas.microsoft.com/office/powerpoint/2010/main" val="36317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3</a:t>
            </a:fld>
            <a:endParaRPr lang="en-US" altLang="nb-NO"/>
          </a:p>
        </p:txBody>
      </p:sp>
      <p:sp>
        <p:nvSpPr>
          <p:cNvPr id="6" name="TextBox 5"/>
          <p:cNvSpPr txBox="1"/>
          <p:nvPr/>
        </p:nvSpPr>
        <p:spPr>
          <a:xfrm>
            <a:off x="323528" y="409228"/>
            <a:ext cx="8640960" cy="2985433"/>
          </a:xfrm>
          <a:prstGeom prst="rect">
            <a:avLst/>
          </a:prstGeom>
          <a:noFill/>
        </p:spPr>
        <p:txBody>
          <a:bodyPr wrap="square" rtlCol="0">
            <a:spAutoFit/>
          </a:bodyPr>
          <a:lstStyle/>
          <a:p>
            <a:r>
              <a:rPr lang="nb-NO" dirty="0"/>
              <a:t>1.	Styringsmodell MUSIT-USIT</a:t>
            </a:r>
          </a:p>
          <a:p>
            <a:r>
              <a:rPr lang="nb-NO" dirty="0"/>
              <a:t> </a:t>
            </a:r>
          </a:p>
          <a:p>
            <a:r>
              <a:rPr lang="nb-NO" sz="1400" dirty="0">
                <a:solidFill>
                  <a:srgbClr val="7030A0"/>
                </a:solidFill>
              </a:rPr>
              <a:t>Styret skriver</a:t>
            </a:r>
            <a:r>
              <a:rPr lang="nb-NO" sz="1400" dirty="0"/>
              <a:t>: «I lys av Deloitte-rapporten ble USIT sin rolle som leverandør diskutert, ikke minst i hvilken grad USIT kunne operere som en «profesjonell» leverandør. Det ble sagt at MUSIT ikke kan forvente det samme av USIT som en vanlig kommersiell aktør i markedet. Det ble likevel sagt at USIT kunne «sette på en leder som ansvarlig for leveranser, kontakt mm.». Det ble derfor avtalt å se på en revidert styringsmodell for MUSIT-USIT. Det var enighet om at dette arbeidet ikke burde ta lang tid.</a:t>
            </a:r>
          </a:p>
          <a:p>
            <a:endParaRPr lang="nb-NO" dirty="0"/>
          </a:p>
          <a:p>
            <a:r>
              <a:rPr lang="nb-NO" sz="1400" dirty="0"/>
              <a:t>Sjur Bjerke har utarbeidet et utkast til en revidert modell, men USIT har så langt ikke respondert på denne.</a:t>
            </a:r>
          </a:p>
          <a:p>
            <a:endParaRPr lang="nb-NO" sz="1400" dirty="0"/>
          </a:p>
          <a:p>
            <a:r>
              <a:rPr lang="nb-NO" sz="1400" dirty="0"/>
              <a:t>Styret ber nå formelt om at USIT presenterer en (revidert) styringsmodell de tror kan fungere fremover så snart som mulig. Det er viktig at personer tiltenkt nøkkelroller, med formell kontakt mot MUSIT, er identifisert.»</a:t>
            </a:r>
          </a:p>
        </p:txBody>
      </p:sp>
      <p:sp>
        <p:nvSpPr>
          <p:cNvPr id="2" name="TextBox 1"/>
          <p:cNvSpPr txBox="1"/>
          <p:nvPr/>
        </p:nvSpPr>
        <p:spPr>
          <a:xfrm>
            <a:off x="395536" y="3999736"/>
            <a:ext cx="8496944" cy="830997"/>
          </a:xfrm>
          <a:prstGeom prst="rect">
            <a:avLst/>
          </a:prstGeom>
          <a:noFill/>
          <a:ln w="25400">
            <a:solidFill>
              <a:schemeClr val="tx1"/>
            </a:solidFill>
          </a:ln>
        </p:spPr>
        <p:txBody>
          <a:bodyPr wrap="square" rtlCol="0">
            <a:spAutoFit/>
          </a:bodyPr>
          <a:lstStyle/>
          <a:p>
            <a:r>
              <a:rPr lang="nb-NO" dirty="0"/>
              <a:t>Det neste lysarket presenterer først Sjurs/styrets utkast til revidert modell.</a:t>
            </a:r>
          </a:p>
          <a:p>
            <a:endParaRPr lang="nb-NO" dirty="0"/>
          </a:p>
          <a:p>
            <a:r>
              <a:rPr lang="nb-NO" dirty="0"/>
              <a:t>De påfølgende lysarkene presenterer USITs forslag til styringsmodell.</a:t>
            </a:r>
          </a:p>
        </p:txBody>
      </p:sp>
    </p:spTree>
    <p:extLst>
      <p:ext uri="{BB962C8B-B14F-4D97-AF65-F5344CB8AC3E}">
        <p14:creationId xmlns:p14="http://schemas.microsoft.com/office/powerpoint/2010/main" val="15536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27"/>
          <p:cNvSpPr/>
          <p:nvPr/>
        </p:nvSpPr>
        <p:spPr>
          <a:xfrm>
            <a:off x="3467405" y="3451836"/>
            <a:ext cx="5117922" cy="1694863"/>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defTabSz="685800" fontAlgn="auto">
              <a:spcBef>
                <a:spcPts val="0"/>
              </a:spcBef>
              <a:spcAft>
                <a:spcPts val="0"/>
              </a:spcAft>
            </a:pPr>
            <a:endParaRPr lang="nb-NO" sz="825" dirty="0">
              <a:solidFill>
                <a:prstClr val="black"/>
              </a:solidFill>
              <a:latin typeface="Calibri" panose="020F0502020204030204"/>
            </a:endParaRPr>
          </a:p>
        </p:txBody>
      </p:sp>
      <p:sp>
        <p:nvSpPr>
          <p:cNvPr id="2" name="Title 1">
            <a:extLst>
              <a:ext uri="{FF2B5EF4-FFF2-40B4-BE49-F238E27FC236}">
                <a16:creationId xmlns:a16="http://schemas.microsoft.com/office/drawing/2014/main" id="{A37EC773-AF86-48FE-A4B0-1A2F1B57C7F9}"/>
              </a:ext>
            </a:extLst>
          </p:cNvPr>
          <p:cNvSpPr>
            <a:spLocks noGrp="1"/>
          </p:cNvSpPr>
          <p:nvPr>
            <p:ph type="title"/>
          </p:nvPr>
        </p:nvSpPr>
        <p:spPr>
          <a:xfrm>
            <a:off x="777303" y="442623"/>
            <a:ext cx="7886700" cy="470572"/>
          </a:xfrm>
        </p:spPr>
        <p:txBody>
          <a:bodyPr>
            <a:normAutofit/>
          </a:bodyPr>
          <a:lstStyle/>
          <a:p>
            <a:r>
              <a:rPr lang="nb-NO" sz="2400" b="1" dirty="0">
                <a:cs typeface="Calibri Light"/>
              </a:rPr>
              <a:t>Revidert MUSIT – USIT styringsmodell </a:t>
            </a:r>
            <a:r>
              <a:rPr lang="nb-NO" sz="1350" b="1" dirty="0">
                <a:cs typeface="Calibri Light"/>
              </a:rPr>
              <a:t>(utkast v1b)</a:t>
            </a:r>
            <a:endParaRPr lang="nb-NO" sz="1350" b="1" dirty="0"/>
          </a:p>
        </p:txBody>
      </p:sp>
      <p:sp>
        <p:nvSpPr>
          <p:cNvPr id="5" name="Rounded Rectangle 4"/>
          <p:cNvSpPr/>
          <p:nvPr/>
        </p:nvSpPr>
        <p:spPr>
          <a:xfrm>
            <a:off x="2789296" y="994079"/>
            <a:ext cx="1004354" cy="37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Årsmøte</a:t>
            </a:r>
          </a:p>
          <a:p>
            <a:pPr algn="ctr" defTabSz="685800" fontAlgn="auto">
              <a:spcBef>
                <a:spcPts val="0"/>
              </a:spcBef>
              <a:spcAft>
                <a:spcPts val="0"/>
              </a:spcAft>
            </a:pPr>
            <a:r>
              <a:rPr lang="nb-NO" sz="825" dirty="0">
                <a:solidFill>
                  <a:prstClr val="white"/>
                </a:solidFill>
                <a:latin typeface="Calibri" panose="020F0502020204030204"/>
              </a:rPr>
              <a:t>(eierne)</a:t>
            </a:r>
          </a:p>
        </p:txBody>
      </p:sp>
      <p:sp>
        <p:nvSpPr>
          <p:cNvPr id="6" name="Rounded Rectangle 5"/>
          <p:cNvSpPr/>
          <p:nvPr/>
        </p:nvSpPr>
        <p:spPr>
          <a:xfrm>
            <a:off x="2789297" y="1718020"/>
            <a:ext cx="1004354" cy="37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Styre</a:t>
            </a:r>
          </a:p>
        </p:txBody>
      </p:sp>
      <p:sp>
        <p:nvSpPr>
          <p:cNvPr id="7" name="Rounded Rectangle 6"/>
          <p:cNvSpPr/>
          <p:nvPr/>
        </p:nvSpPr>
        <p:spPr>
          <a:xfrm>
            <a:off x="6400838" y="2942815"/>
            <a:ext cx="1247701" cy="374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Prosjektleder</a:t>
            </a:r>
          </a:p>
          <a:p>
            <a:pPr algn="ctr" defTabSz="685800" fontAlgn="auto">
              <a:spcBef>
                <a:spcPts val="0"/>
              </a:spcBef>
              <a:spcAft>
                <a:spcPts val="0"/>
              </a:spcAft>
            </a:pPr>
            <a:r>
              <a:rPr lang="nb-NO" sz="825" dirty="0">
                <a:solidFill>
                  <a:prstClr val="white"/>
                </a:solidFill>
                <a:latin typeface="Calibri" panose="020F0502020204030204"/>
              </a:rPr>
              <a:t>(? ?)</a:t>
            </a:r>
          </a:p>
        </p:txBody>
      </p:sp>
      <p:sp>
        <p:nvSpPr>
          <p:cNvPr id="9" name="Rounded Rectangle 8"/>
          <p:cNvSpPr/>
          <p:nvPr/>
        </p:nvSpPr>
        <p:spPr>
          <a:xfrm>
            <a:off x="5125387" y="3844149"/>
            <a:ext cx="964535" cy="374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Løsningsarkitekt</a:t>
            </a:r>
          </a:p>
          <a:p>
            <a:pPr algn="ctr" defTabSz="685800" fontAlgn="auto">
              <a:spcBef>
                <a:spcPts val="0"/>
              </a:spcBef>
              <a:spcAft>
                <a:spcPts val="0"/>
              </a:spcAft>
            </a:pPr>
            <a:r>
              <a:rPr lang="nb-NO" sz="825" dirty="0">
                <a:solidFill>
                  <a:prstClr val="white"/>
                </a:solidFill>
                <a:latin typeface="Calibri" panose="020F0502020204030204"/>
              </a:rPr>
              <a:t>(? ?)</a:t>
            </a:r>
          </a:p>
        </p:txBody>
      </p:sp>
      <p:sp>
        <p:nvSpPr>
          <p:cNvPr id="10" name="Rounded Rectangle 9"/>
          <p:cNvSpPr/>
          <p:nvPr/>
        </p:nvSpPr>
        <p:spPr>
          <a:xfrm>
            <a:off x="4019269" y="3844149"/>
            <a:ext cx="964535" cy="374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Testleder</a:t>
            </a:r>
          </a:p>
          <a:p>
            <a:pPr algn="ctr" defTabSz="685800" fontAlgn="auto">
              <a:spcBef>
                <a:spcPts val="0"/>
              </a:spcBef>
              <a:spcAft>
                <a:spcPts val="0"/>
              </a:spcAft>
            </a:pPr>
            <a:r>
              <a:rPr lang="nb-NO" sz="825" dirty="0">
                <a:solidFill>
                  <a:prstClr val="white"/>
                </a:solidFill>
                <a:latin typeface="Calibri" panose="020F0502020204030204"/>
              </a:rPr>
              <a:t>(? ?)</a:t>
            </a:r>
          </a:p>
        </p:txBody>
      </p:sp>
      <p:sp>
        <p:nvSpPr>
          <p:cNvPr id="11" name="Rounded Rectangle 10"/>
          <p:cNvSpPr/>
          <p:nvPr/>
        </p:nvSpPr>
        <p:spPr>
          <a:xfrm>
            <a:off x="6140851" y="4294140"/>
            <a:ext cx="1032062" cy="6397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Leveranseteam / utviklere</a:t>
            </a:r>
          </a:p>
        </p:txBody>
      </p:sp>
      <p:sp>
        <p:nvSpPr>
          <p:cNvPr id="12" name="Rounded Rectangle 11"/>
          <p:cNvSpPr/>
          <p:nvPr/>
        </p:nvSpPr>
        <p:spPr>
          <a:xfrm>
            <a:off x="7342987" y="4294141"/>
            <a:ext cx="1032062" cy="6397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Driftsteam</a:t>
            </a:r>
          </a:p>
        </p:txBody>
      </p:sp>
      <p:sp>
        <p:nvSpPr>
          <p:cNvPr id="13" name="Rounded Rectangle 12"/>
          <p:cNvSpPr/>
          <p:nvPr/>
        </p:nvSpPr>
        <p:spPr>
          <a:xfrm>
            <a:off x="273729" y="1107151"/>
            <a:ext cx="964535" cy="37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Referansegruppe (rep fra museer)</a:t>
            </a:r>
          </a:p>
        </p:txBody>
      </p:sp>
      <p:sp>
        <p:nvSpPr>
          <p:cNvPr id="16" name="Rounded Rectangle 15"/>
          <p:cNvSpPr/>
          <p:nvPr/>
        </p:nvSpPr>
        <p:spPr>
          <a:xfrm>
            <a:off x="3309191" y="2943865"/>
            <a:ext cx="1004354" cy="37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Produkteier</a:t>
            </a:r>
          </a:p>
          <a:p>
            <a:pPr algn="ctr" defTabSz="685800" fontAlgn="auto">
              <a:spcBef>
                <a:spcPts val="0"/>
              </a:spcBef>
              <a:spcAft>
                <a:spcPts val="0"/>
              </a:spcAft>
            </a:pPr>
            <a:r>
              <a:rPr lang="nb-NO" sz="825" dirty="0">
                <a:solidFill>
                  <a:prstClr val="white"/>
                </a:solidFill>
                <a:latin typeface="Calibri" panose="020F0502020204030204"/>
              </a:rPr>
              <a:t>(E Rindal)</a:t>
            </a:r>
          </a:p>
        </p:txBody>
      </p:sp>
      <p:sp>
        <p:nvSpPr>
          <p:cNvPr id="23" name="TextBox 22"/>
          <p:cNvSpPr txBox="1"/>
          <p:nvPr/>
        </p:nvSpPr>
        <p:spPr>
          <a:xfrm>
            <a:off x="1896896" y="3418040"/>
            <a:ext cx="1838714" cy="382939"/>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Planer</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Funksjonelle krav, feil, RT saker</a:t>
            </a:r>
          </a:p>
        </p:txBody>
      </p:sp>
      <p:cxnSp>
        <p:nvCxnSpPr>
          <p:cNvPr id="27" name="Elbow Connector 26"/>
          <p:cNvCxnSpPr>
            <a:stCxn id="5" idx="2"/>
            <a:endCxn id="6" idx="0"/>
          </p:cNvCxnSpPr>
          <p:nvPr/>
        </p:nvCxnSpPr>
        <p:spPr>
          <a:xfrm rot="16200000" flipH="1">
            <a:off x="3116866" y="1543413"/>
            <a:ext cx="349214" cy="1"/>
          </a:xfrm>
          <a:prstGeom prst="bentConnector3">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53005" y="1268394"/>
            <a:ext cx="1295362" cy="501484"/>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Rammer for styret</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Saker til årsmøtet </a:t>
            </a:r>
          </a:p>
        </p:txBody>
      </p:sp>
      <p:cxnSp>
        <p:nvCxnSpPr>
          <p:cNvPr id="36" name="Elbow Connector 35"/>
          <p:cNvCxnSpPr>
            <a:stCxn id="16" idx="3"/>
            <a:endCxn id="7" idx="1"/>
          </p:cNvCxnSpPr>
          <p:nvPr/>
        </p:nvCxnSpPr>
        <p:spPr>
          <a:xfrm flipV="1">
            <a:off x="4313545" y="3130179"/>
            <a:ext cx="2087293" cy="1050"/>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0"/>
            <a:endCxn id="7" idx="2"/>
          </p:cNvCxnSpPr>
          <p:nvPr/>
        </p:nvCxnSpPr>
        <p:spPr>
          <a:xfrm rot="5400000" flipH="1" flipV="1">
            <a:off x="6052867" y="2872330"/>
            <a:ext cx="526607" cy="1417034"/>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6" idx="2"/>
            <a:endCxn id="40" idx="0"/>
          </p:cNvCxnSpPr>
          <p:nvPr/>
        </p:nvCxnSpPr>
        <p:spPr>
          <a:xfrm rot="5400000">
            <a:off x="2849714" y="1870219"/>
            <a:ext cx="219231" cy="664289"/>
          </a:xfrm>
          <a:prstGeom prst="bentConnector3">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7" idx="2"/>
            <a:endCxn id="10" idx="0"/>
          </p:cNvCxnSpPr>
          <p:nvPr/>
        </p:nvCxnSpPr>
        <p:spPr>
          <a:xfrm rot="5400000">
            <a:off x="5499809" y="2319270"/>
            <a:ext cx="526607" cy="2523152"/>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6" idx="1"/>
            <a:endCxn id="54" idx="3"/>
          </p:cNvCxnSpPr>
          <p:nvPr/>
        </p:nvCxnSpPr>
        <p:spPr>
          <a:xfrm rot="10800000" flipV="1">
            <a:off x="1781909" y="3131229"/>
            <a:ext cx="1527283" cy="261380"/>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 idx="2"/>
            <a:endCxn id="11" idx="0"/>
          </p:cNvCxnSpPr>
          <p:nvPr/>
        </p:nvCxnSpPr>
        <p:spPr>
          <a:xfrm rot="5400000">
            <a:off x="6352486" y="3621939"/>
            <a:ext cx="976598" cy="367807"/>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7" idx="2"/>
            <a:endCxn id="12" idx="0"/>
          </p:cNvCxnSpPr>
          <p:nvPr/>
        </p:nvCxnSpPr>
        <p:spPr>
          <a:xfrm rot="16200000" flipH="1">
            <a:off x="6953555" y="3388676"/>
            <a:ext cx="976598" cy="834330"/>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6" idx="0"/>
            <a:endCxn id="40" idx="2"/>
          </p:cNvCxnSpPr>
          <p:nvPr/>
        </p:nvCxnSpPr>
        <p:spPr>
          <a:xfrm rot="16200000" flipV="1">
            <a:off x="3090697" y="2223194"/>
            <a:ext cx="257159" cy="1184183"/>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274351" y="1224957"/>
            <a:ext cx="1366227" cy="310127"/>
          </a:xfrm>
          <a:prstGeom prst="rect">
            <a:avLst/>
          </a:prstGeom>
          <a:noFill/>
        </p:spPr>
        <p:txBody>
          <a:bodyPr wrap="square" lIns="0" tIns="0" rIns="0" bIns="0" rtlCol="0" anchor="ctr" anchorCtr="1">
            <a:noAutofit/>
          </a:bodyPr>
          <a:lstStyle/>
          <a:p>
            <a:pPr defTabSz="685800" fontAlgn="auto">
              <a:spcBef>
                <a:spcPts val="0"/>
              </a:spcBef>
              <a:spcAft>
                <a:spcPts val="0"/>
              </a:spcAft>
            </a:pPr>
            <a:endParaRPr lang="nb-NO" sz="825" dirty="0">
              <a:solidFill>
                <a:prstClr val="black"/>
              </a:solidFill>
              <a:latin typeface="Calibri" panose="020F0502020204030204"/>
              <a:ea typeface="+mn-ea"/>
              <a:sym typeface="Wingdings" panose="05000000000000000000" pitchFamily="2" charset="2"/>
            </a:endParaRP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Oppdrag</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Strategisk råd, oppfølgning av Deloitte rapport </a:t>
            </a:r>
          </a:p>
        </p:txBody>
      </p:sp>
      <p:sp>
        <p:nvSpPr>
          <p:cNvPr id="81" name="TextBox 80"/>
          <p:cNvSpPr txBox="1"/>
          <p:nvPr/>
        </p:nvSpPr>
        <p:spPr>
          <a:xfrm>
            <a:off x="3403112" y="2194212"/>
            <a:ext cx="1298733" cy="366832"/>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Planer, f</a:t>
            </a:r>
            <a:r>
              <a:rPr lang="nb-NO" sz="825" dirty="0">
                <a:solidFill>
                  <a:prstClr val="black"/>
                </a:solidFill>
                <a:latin typeface="Calibri" panose="020F0502020204030204"/>
                <a:ea typeface="+mn-ea"/>
              </a:rPr>
              <a:t>remdrift &amp; avvik</a:t>
            </a:r>
          </a:p>
        </p:txBody>
      </p:sp>
      <p:sp>
        <p:nvSpPr>
          <p:cNvPr id="82" name="TextBox 81"/>
          <p:cNvSpPr txBox="1"/>
          <p:nvPr/>
        </p:nvSpPr>
        <p:spPr>
          <a:xfrm>
            <a:off x="4380900" y="2725368"/>
            <a:ext cx="1915503" cy="353541"/>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Plan, fremdrift </a:t>
            </a:r>
            <a:r>
              <a:rPr lang="nb-NO" sz="825" dirty="0">
                <a:solidFill>
                  <a:prstClr val="black"/>
                </a:solidFill>
                <a:latin typeface="Calibri" panose="020F0502020204030204"/>
                <a:ea typeface="+mn-ea"/>
              </a:rPr>
              <a:t>&amp; avvik (ukentlig </a:t>
            </a:r>
            <a:r>
              <a:rPr lang="nb-NO" sz="825" dirty="0" err="1">
                <a:solidFill>
                  <a:prstClr val="black"/>
                </a:solidFill>
                <a:latin typeface="Calibri" panose="020F0502020204030204"/>
                <a:ea typeface="+mn-ea"/>
              </a:rPr>
              <a:t>rpt</a:t>
            </a:r>
            <a:r>
              <a:rPr lang="nb-NO" sz="825" dirty="0">
                <a:solidFill>
                  <a:prstClr val="black"/>
                </a:solidFill>
                <a:latin typeface="Calibri" panose="020F0502020204030204"/>
                <a:ea typeface="+mn-ea"/>
              </a:rPr>
              <a:t>.)</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Omforente k</a:t>
            </a:r>
            <a:r>
              <a:rPr lang="nb-NO" sz="825" dirty="0">
                <a:solidFill>
                  <a:prstClr val="black"/>
                </a:solidFill>
                <a:latin typeface="Calibri" panose="020F0502020204030204"/>
                <a:ea typeface="+mn-ea"/>
              </a:rPr>
              <a:t>rav og forventninger</a:t>
            </a:r>
          </a:p>
        </p:txBody>
      </p:sp>
      <p:sp>
        <p:nvSpPr>
          <p:cNvPr id="40" name="Rounded Rectangle 39"/>
          <p:cNvSpPr/>
          <p:nvPr/>
        </p:nvSpPr>
        <p:spPr>
          <a:xfrm>
            <a:off x="2125008" y="2311979"/>
            <a:ext cx="1004354" cy="374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Daglig leder</a:t>
            </a:r>
          </a:p>
          <a:p>
            <a:pPr algn="ctr" defTabSz="685800" fontAlgn="auto">
              <a:spcBef>
                <a:spcPts val="0"/>
              </a:spcBef>
              <a:spcAft>
                <a:spcPts val="0"/>
              </a:spcAft>
            </a:pPr>
            <a:r>
              <a:rPr lang="nb-NO" sz="825" dirty="0">
                <a:solidFill>
                  <a:prstClr val="white"/>
                </a:solidFill>
                <a:latin typeface="Calibri" panose="020F0502020204030204"/>
              </a:rPr>
              <a:t>(S Matland)</a:t>
            </a:r>
          </a:p>
        </p:txBody>
      </p:sp>
      <p:cxnSp>
        <p:nvCxnSpPr>
          <p:cNvPr id="41" name="Elbow Connector 40"/>
          <p:cNvCxnSpPr>
            <a:stCxn id="6" idx="1"/>
            <a:endCxn id="13" idx="2"/>
          </p:cNvCxnSpPr>
          <p:nvPr/>
        </p:nvCxnSpPr>
        <p:spPr>
          <a:xfrm rot="10800000">
            <a:off x="755998" y="1481878"/>
            <a:ext cx="2033300" cy="423506"/>
          </a:xfrm>
          <a:prstGeom prst="bentConnector2">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54283" y="2027439"/>
            <a:ext cx="1287046" cy="400679"/>
          </a:xfrm>
          <a:prstGeom prst="rect">
            <a:avLst/>
          </a:prstGeom>
          <a:noFill/>
        </p:spPr>
        <p:txBody>
          <a:bodyPr wrap="square" lIns="0" tIns="0" rIns="0" bIns="0" rtlCol="0" anchor="ctr" anchorCtr="0">
            <a:noAutofit/>
          </a:bodyPr>
          <a:lstStyle>
            <a:defPPr>
              <a:defRPr lang="nb-NO"/>
            </a:defPPr>
            <a:lvl1pPr>
              <a:defRPr sz="1100"/>
            </a:lvl1pPr>
          </a:lstStyle>
          <a:p>
            <a:pPr defTabSz="685800" fontAlgn="auto">
              <a:spcBef>
                <a:spcPts val="0"/>
              </a:spcBef>
              <a:spcAft>
                <a:spcPts val="0"/>
              </a:spcAft>
            </a:pPr>
            <a:r>
              <a:rPr lang="nb-NO" sz="825" dirty="0">
                <a:solidFill>
                  <a:prstClr val="black"/>
                </a:solidFill>
                <a:latin typeface="Calibri" panose="020F0502020204030204"/>
                <a:ea typeface="+mn-ea"/>
              </a:rPr>
              <a:t>Mål &amp; strategi, kontrakter </a:t>
            </a:r>
            <a:r>
              <a:rPr lang="nb-NO" sz="825" dirty="0">
                <a:solidFill>
                  <a:prstClr val="black"/>
                </a:solidFill>
                <a:latin typeface="Calibri" panose="020F0502020204030204"/>
                <a:ea typeface="+mn-ea"/>
                <a:sym typeface="Wingdings" panose="05000000000000000000" pitchFamily="2" charset="2"/>
              </a:rPr>
              <a:t> </a:t>
            </a:r>
            <a:endParaRPr lang="nb-NO" sz="825" dirty="0">
              <a:solidFill>
                <a:prstClr val="black"/>
              </a:solidFill>
              <a:latin typeface="Calibri" panose="020F0502020204030204"/>
              <a:ea typeface="+mn-ea"/>
            </a:endParaRP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Styrestøtte, å</a:t>
            </a:r>
            <a:r>
              <a:rPr lang="nb-NO" sz="825" dirty="0">
                <a:solidFill>
                  <a:prstClr val="black"/>
                </a:solidFill>
                <a:latin typeface="Calibri" panose="020F0502020204030204"/>
                <a:ea typeface="+mn-ea"/>
              </a:rPr>
              <a:t>rsplaner, budsjett &amp; regnskap </a:t>
            </a:r>
            <a:r>
              <a:rPr lang="nb-NO" sz="825" dirty="0">
                <a:solidFill>
                  <a:prstClr val="black"/>
                </a:solidFill>
                <a:latin typeface="Calibri" panose="020F0502020204030204"/>
                <a:ea typeface="+mn-ea"/>
                <a:sym typeface="Wingdings" panose="05000000000000000000" pitchFamily="2" charset="2"/>
              </a:rPr>
              <a:t> </a:t>
            </a:r>
            <a:endParaRPr lang="nb-NO" sz="825" dirty="0">
              <a:solidFill>
                <a:prstClr val="black"/>
              </a:solidFill>
              <a:latin typeface="Calibri" panose="020F0502020204030204"/>
              <a:ea typeface="+mn-ea"/>
            </a:endParaRPr>
          </a:p>
        </p:txBody>
      </p:sp>
      <p:sp>
        <p:nvSpPr>
          <p:cNvPr id="54" name="Rounded Rectangle 53"/>
          <p:cNvSpPr/>
          <p:nvPr/>
        </p:nvSpPr>
        <p:spPr>
          <a:xfrm>
            <a:off x="262757" y="2909161"/>
            <a:ext cx="1519151" cy="9668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defTabSz="685800" fontAlgn="auto">
              <a:spcBef>
                <a:spcPts val="0"/>
              </a:spcBef>
              <a:spcAft>
                <a:spcPts val="0"/>
              </a:spcAft>
            </a:pPr>
            <a:r>
              <a:rPr lang="nb-NO" sz="825" dirty="0">
                <a:solidFill>
                  <a:prstClr val="black"/>
                </a:solidFill>
                <a:latin typeface="Calibri" panose="020F0502020204030204"/>
              </a:rPr>
              <a:t>                                            FKG</a:t>
            </a:r>
          </a:p>
        </p:txBody>
      </p:sp>
      <p:sp>
        <p:nvSpPr>
          <p:cNvPr id="55" name="Rounded Rectangle 54"/>
          <p:cNvSpPr/>
          <p:nvPr/>
        </p:nvSpPr>
        <p:spPr>
          <a:xfrm>
            <a:off x="379092" y="2970401"/>
            <a:ext cx="964535" cy="374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Koordinerings-gruppe for naturhistorie</a:t>
            </a:r>
          </a:p>
        </p:txBody>
      </p:sp>
      <p:sp>
        <p:nvSpPr>
          <p:cNvPr id="56" name="Rounded Rectangle 55"/>
          <p:cNvSpPr/>
          <p:nvPr/>
        </p:nvSpPr>
        <p:spPr>
          <a:xfrm>
            <a:off x="361509" y="3399696"/>
            <a:ext cx="964535" cy="374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Koordinerings-gruppe for kulturhistorie</a:t>
            </a:r>
          </a:p>
        </p:txBody>
      </p:sp>
      <p:cxnSp>
        <p:nvCxnSpPr>
          <p:cNvPr id="64" name="Elbow Connector 63"/>
          <p:cNvCxnSpPr>
            <a:stCxn id="10" idx="1"/>
            <a:endCxn id="16" idx="2"/>
          </p:cNvCxnSpPr>
          <p:nvPr/>
        </p:nvCxnSpPr>
        <p:spPr>
          <a:xfrm rot="10800000">
            <a:off x="3811368" y="3318594"/>
            <a:ext cx="207902" cy="712921"/>
          </a:xfrm>
          <a:prstGeom prst="bentConnector2">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6" idx="0"/>
            <a:endCxn id="6" idx="2"/>
          </p:cNvCxnSpPr>
          <p:nvPr/>
        </p:nvCxnSpPr>
        <p:spPr>
          <a:xfrm rot="16200000" flipV="1">
            <a:off x="3125863" y="2258360"/>
            <a:ext cx="851117" cy="519894"/>
          </a:xfrm>
          <a:prstGeom prst="bentConnector3">
            <a:avLst>
              <a:gd name="adj1" fmla="val 50000"/>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400837" y="1719356"/>
            <a:ext cx="1247701" cy="374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Prosjekteier</a:t>
            </a:r>
          </a:p>
          <a:p>
            <a:pPr algn="ctr" defTabSz="685800" fontAlgn="auto">
              <a:spcBef>
                <a:spcPts val="0"/>
              </a:spcBef>
              <a:spcAft>
                <a:spcPts val="0"/>
              </a:spcAft>
            </a:pPr>
            <a:r>
              <a:rPr lang="nb-NO" sz="825" dirty="0">
                <a:solidFill>
                  <a:prstClr val="white"/>
                </a:solidFill>
                <a:latin typeface="Calibri" panose="020F0502020204030204"/>
              </a:rPr>
              <a:t>(IT-direktør)</a:t>
            </a:r>
          </a:p>
        </p:txBody>
      </p:sp>
      <p:sp>
        <p:nvSpPr>
          <p:cNvPr id="63" name="Rounded Rectangle 62"/>
          <p:cNvSpPr/>
          <p:nvPr/>
        </p:nvSpPr>
        <p:spPr>
          <a:xfrm>
            <a:off x="6400838" y="999829"/>
            <a:ext cx="1247701" cy="3747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UiO ledelse</a:t>
            </a:r>
          </a:p>
        </p:txBody>
      </p:sp>
      <p:cxnSp>
        <p:nvCxnSpPr>
          <p:cNvPr id="65" name="Elbow Connector 64"/>
          <p:cNvCxnSpPr>
            <a:stCxn id="63" idx="2"/>
            <a:endCxn id="62" idx="0"/>
          </p:cNvCxnSpPr>
          <p:nvPr/>
        </p:nvCxnSpPr>
        <p:spPr>
          <a:xfrm rot="5400000">
            <a:off x="6852289" y="1546956"/>
            <a:ext cx="344799" cy="1"/>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204728" y="1356452"/>
            <a:ext cx="1242339" cy="390822"/>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Mandat</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Eskalering</a:t>
            </a:r>
          </a:p>
        </p:txBody>
      </p:sp>
      <p:cxnSp>
        <p:nvCxnSpPr>
          <p:cNvPr id="67" name="Elbow Connector 66"/>
          <p:cNvCxnSpPr>
            <a:stCxn id="63" idx="1"/>
            <a:endCxn id="5" idx="3"/>
          </p:cNvCxnSpPr>
          <p:nvPr/>
        </p:nvCxnSpPr>
        <p:spPr>
          <a:xfrm rot="10800000">
            <a:off x="3793650" y="1181444"/>
            <a:ext cx="2607188" cy="5750"/>
          </a:xfrm>
          <a:prstGeom prst="bentConnector3">
            <a:avLst>
              <a:gd name="adj1" fmla="val 50000"/>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633952" y="992690"/>
            <a:ext cx="956756" cy="196208"/>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 </a:t>
            </a:r>
            <a:r>
              <a:rPr lang="nb-NO" sz="825" dirty="0">
                <a:solidFill>
                  <a:prstClr val="black"/>
                </a:solidFill>
                <a:latin typeface="Calibri" panose="020F0502020204030204"/>
                <a:ea typeface="+mn-ea"/>
              </a:rPr>
              <a:t>Ad-hoc</a:t>
            </a:r>
          </a:p>
        </p:txBody>
      </p:sp>
      <p:sp>
        <p:nvSpPr>
          <p:cNvPr id="73" name="Rectangle 72"/>
          <p:cNvSpPr/>
          <p:nvPr/>
        </p:nvSpPr>
        <p:spPr>
          <a:xfrm>
            <a:off x="4578328" y="2012788"/>
            <a:ext cx="1436652" cy="305003"/>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Fremdrift &amp; QA (4 per år)</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Eskalering</a:t>
            </a:r>
            <a:endParaRPr lang="nb-NO" sz="825" dirty="0">
              <a:solidFill>
                <a:prstClr val="black"/>
              </a:solidFill>
              <a:latin typeface="Calibri" panose="020F0502020204030204"/>
              <a:ea typeface="+mn-ea"/>
            </a:endParaRPr>
          </a:p>
        </p:txBody>
      </p:sp>
      <p:cxnSp>
        <p:nvCxnSpPr>
          <p:cNvPr id="76" name="Elbow Connector 75"/>
          <p:cNvCxnSpPr>
            <a:stCxn id="62" idx="2"/>
            <a:endCxn id="7" idx="0"/>
          </p:cNvCxnSpPr>
          <p:nvPr/>
        </p:nvCxnSpPr>
        <p:spPr>
          <a:xfrm rot="16200000" flipH="1">
            <a:off x="6600322" y="2518449"/>
            <a:ext cx="848732" cy="1"/>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204728" y="2298583"/>
            <a:ext cx="1242339" cy="544643"/>
          </a:xfrm>
          <a:prstGeom prst="rect">
            <a:avLst/>
          </a:prstGeom>
          <a:noFill/>
        </p:spPr>
        <p:txBody>
          <a:bodyPr wrap="square" lIns="0" tIns="0" rIns="0" bIns="0" rtlCol="0" anchor="ctr" anchorCtr="0">
            <a:noAutofit/>
          </a:bodyPr>
          <a:lstStyle/>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Mandat</a:t>
            </a:r>
          </a:p>
          <a:p>
            <a:pPr defTabSz="685800" fontAlgn="auto">
              <a:spcBef>
                <a:spcPts val="0"/>
              </a:spcBef>
              <a:spcAft>
                <a:spcPts val="0"/>
              </a:spcAft>
            </a:pPr>
            <a:r>
              <a:rPr lang="nb-NO" sz="825" dirty="0">
                <a:solidFill>
                  <a:prstClr val="black"/>
                </a:solidFill>
                <a:latin typeface="Calibri" panose="020F0502020204030204"/>
                <a:ea typeface="+mn-ea"/>
                <a:sym typeface="Wingdings" panose="05000000000000000000" pitchFamily="2" charset="2"/>
              </a:rPr>
              <a:t> </a:t>
            </a:r>
            <a:r>
              <a:rPr lang="nb-NO" sz="825" dirty="0">
                <a:solidFill>
                  <a:prstClr val="black"/>
                </a:solidFill>
                <a:latin typeface="Calibri" panose="020F0502020204030204"/>
                <a:ea typeface="+mn-ea"/>
              </a:rPr>
              <a:t>Eskalering</a:t>
            </a:r>
          </a:p>
        </p:txBody>
      </p:sp>
      <p:cxnSp>
        <p:nvCxnSpPr>
          <p:cNvPr id="110" name="Elbow Connector 109"/>
          <p:cNvCxnSpPr>
            <a:stCxn id="6" idx="3"/>
            <a:endCxn id="62" idx="1"/>
          </p:cNvCxnSpPr>
          <p:nvPr/>
        </p:nvCxnSpPr>
        <p:spPr>
          <a:xfrm>
            <a:off x="3793651" y="1905384"/>
            <a:ext cx="2607186" cy="1336"/>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586599" y="4423827"/>
            <a:ext cx="1964681" cy="577081"/>
          </a:xfrm>
          <a:prstGeom prst="rect">
            <a:avLst/>
          </a:prstGeom>
        </p:spPr>
        <p:txBody>
          <a:bodyPr wrap="square">
            <a:spAutoFit/>
          </a:bodyPr>
          <a:lstStyle/>
          <a:p>
            <a:pPr algn="ctr" defTabSz="685800" fontAlgn="auto">
              <a:spcBef>
                <a:spcPts val="0"/>
              </a:spcBef>
              <a:spcAft>
                <a:spcPts val="0"/>
              </a:spcAft>
            </a:pPr>
            <a:r>
              <a:rPr lang="nb-NO" sz="1050" dirty="0">
                <a:solidFill>
                  <a:prstClr val="black"/>
                </a:solidFill>
                <a:latin typeface="Calibri" panose="020F0502020204030204"/>
                <a:ea typeface="+mn-ea"/>
              </a:rPr>
              <a:t>NB!</a:t>
            </a:r>
          </a:p>
          <a:p>
            <a:pPr algn="ctr" defTabSz="685800" fontAlgn="auto">
              <a:spcBef>
                <a:spcPts val="0"/>
              </a:spcBef>
              <a:spcAft>
                <a:spcPts val="0"/>
              </a:spcAft>
            </a:pPr>
            <a:r>
              <a:rPr lang="nb-NO" sz="1050" dirty="0">
                <a:solidFill>
                  <a:prstClr val="black"/>
                </a:solidFill>
                <a:latin typeface="Calibri" panose="020F0502020204030204"/>
                <a:ea typeface="+mn-ea"/>
              </a:rPr>
              <a:t>Logiske roller – en person kan dekke flere roller</a:t>
            </a:r>
          </a:p>
        </p:txBody>
      </p:sp>
      <p:sp>
        <p:nvSpPr>
          <p:cNvPr id="51" name="Rounded Rectangle 50"/>
          <p:cNvSpPr/>
          <p:nvPr/>
        </p:nvSpPr>
        <p:spPr>
          <a:xfrm>
            <a:off x="379093" y="3985802"/>
            <a:ext cx="981359" cy="386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Referansegrupper</a:t>
            </a:r>
          </a:p>
        </p:txBody>
      </p:sp>
      <p:sp>
        <p:nvSpPr>
          <p:cNvPr id="52" name="Rounded Rectangle 51"/>
          <p:cNvSpPr/>
          <p:nvPr/>
        </p:nvSpPr>
        <p:spPr>
          <a:xfrm>
            <a:off x="453336" y="4040594"/>
            <a:ext cx="981359" cy="386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Referansegrupper</a:t>
            </a:r>
          </a:p>
        </p:txBody>
      </p:sp>
      <p:sp>
        <p:nvSpPr>
          <p:cNvPr id="53" name="Rounded Rectangle 52"/>
          <p:cNvSpPr/>
          <p:nvPr/>
        </p:nvSpPr>
        <p:spPr>
          <a:xfrm>
            <a:off x="527579" y="4095386"/>
            <a:ext cx="981359" cy="386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Tematiske</a:t>
            </a:r>
            <a:br>
              <a:rPr lang="nb-NO" sz="825" dirty="0">
                <a:solidFill>
                  <a:prstClr val="white"/>
                </a:solidFill>
                <a:latin typeface="Calibri" panose="020F0502020204030204"/>
              </a:rPr>
            </a:br>
            <a:r>
              <a:rPr lang="nb-NO" sz="825" dirty="0">
                <a:solidFill>
                  <a:prstClr val="white"/>
                </a:solidFill>
                <a:latin typeface="Calibri" panose="020F0502020204030204"/>
              </a:rPr>
              <a:t>referansegrupper</a:t>
            </a:r>
          </a:p>
        </p:txBody>
      </p:sp>
      <p:cxnSp>
        <p:nvCxnSpPr>
          <p:cNvPr id="58" name="Elbow Connector 57"/>
          <p:cNvCxnSpPr>
            <a:stCxn id="52" idx="0"/>
            <a:endCxn id="54" idx="2"/>
          </p:cNvCxnSpPr>
          <p:nvPr/>
        </p:nvCxnSpPr>
        <p:spPr>
          <a:xfrm rot="5400000" flipH="1" flipV="1">
            <a:off x="900905" y="3919168"/>
            <a:ext cx="164538" cy="78317"/>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83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27"/>
          <p:cNvSpPr/>
          <p:nvPr/>
        </p:nvSpPr>
        <p:spPr>
          <a:xfrm>
            <a:off x="3970122" y="4873724"/>
            <a:ext cx="5117922" cy="793402"/>
          </a:xfrm>
          <a:prstGeom prst="round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defTabSz="685800" fontAlgn="auto">
              <a:spcBef>
                <a:spcPts val="0"/>
              </a:spcBef>
              <a:spcAft>
                <a:spcPts val="0"/>
              </a:spcAft>
            </a:pPr>
            <a:endParaRPr lang="nb-NO" sz="825" dirty="0">
              <a:solidFill>
                <a:prstClr val="black"/>
              </a:solidFill>
              <a:latin typeface="Calibri" panose="020F0502020204030204"/>
            </a:endParaRPr>
          </a:p>
        </p:txBody>
      </p:sp>
      <p:sp>
        <p:nvSpPr>
          <p:cNvPr id="2" name="Title 1">
            <a:extLst>
              <a:ext uri="{FF2B5EF4-FFF2-40B4-BE49-F238E27FC236}">
                <a16:creationId xmlns:a16="http://schemas.microsoft.com/office/drawing/2014/main" id="{A37EC773-AF86-48FE-A4B0-1A2F1B57C7F9}"/>
              </a:ext>
            </a:extLst>
          </p:cNvPr>
          <p:cNvSpPr>
            <a:spLocks noGrp="1"/>
          </p:cNvSpPr>
          <p:nvPr>
            <p:ph type="title"/>
          </p:nvPr>
        </p:nvSpPr>
        <p:spPr>
          <a:xfrm>
            <a:off x="641849" y="176123"/>
            <a:ext cx="7886700" cy="470572"/>
          </a:xfrm>
        </p:spPr>
        <p:txBody>
          <a:bodyPr>
            <a:normAutofit/>
          </a:bodyPr>
          <a:lstStyle/>
          <a:p>
            <a:r>
              <a:rPr lang="nb-NO" sz="2400" b="1" dirty="0">
                <a:cs typeface="Calibri Light"/>
              </a:rPr>
              <a:t>Styringsmodell: MUSIT – USIT </a:t>
            </a:r>
            <a:r>
              <a:rPr lang="nb-NO" sz="1350" b="1" dirty="0">
                <a:cs typeface="Calibri Light"/>
              </a:rPr>
              <a:t>(USIT-utkast)</a:t>
            </a:r>
            <a:endParaRPr lang="nb-NO" sz="1350" b="1" dirty="0"/>
          </a:p>
        </p:txBody>
      </p:sp>
      <p:sp>
        <p:nvSpPr>
          <p:cNvPr id="5" name="Rounded Rectangle 4"/>
          <p:cNvSpPr/>
          <p:nvPr/>
        </p:nvSpPr>
        <p:spPr>
          <a:xfrm>
            <a:off x="4871633" y="869038"/>
            <a:ext cx="1486622" cy="742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Årsmøte</a:t>
            </a:r>
          </a:p>
          <a:p>
            <a:pPr algn="ctr" defTabSz="685800" fontAlgn="auto">
              <a:spcBef>
                <a:spcPts val="0"/>
              </a:spcBef>
              <a:spcAft>
                <a:spcPts val="0"/>
              </a:spcAft>
            </a:pPr>
            <a:r>
              <a:rPr lang="nb-NO" sz="1400" dirty="0">
                <a:solidFill>
                  <a:prstClr val="white"/>
                </a:solidFill>
                <a:latin typeface="Calibri" panose="020F0502020204030204"/>
              </a:rPr>
              <a:t>(eierne)</a:t>
            </a:r>
          </a:p>
        </p:txBody>
      </p:sp>
      <p:sp>
        <p:nvSpPr>
          <p:cNvPr id="6" name="Rounded Rectangle 5"/>
          <p:cNvSpPr/>
          <p:nvPr/>
        </p:nvSpPr>
        <p:spPr>
          <a:xfrm>
            <a:off x="3426054" y="2217328"/>
            <a:ext cx="1464095" cy="628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Styre</a:t>
            </a:r>
          </a:p>
        </p:txBody>
      </p:sp>
      <p:sp>
        <p:nvSpPr>
          <p:cNvPr id="7" name="Rounded Rectangle 6"/>
          <p:cNvSpPr/>
          <p:nvPr/>
        </p:nvSpPr>
        <p:spPr>
          <a:xfrm>
            <a:off x="5630144" y="4159748"/>
            <a:ext cx="1966192" cy="5254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Tiltakseier, USIT</a:t>
            </a:r>
          </a:p>
        </p:txBody>
      </p:sp>
      <p:sp>
        <p:nvSpPr>
          <p:cNvPr id="9" name="Rounded Rectangle 8"/>
          <p:cNvSpPr/>
          <p:nvPr/>
        </p:nvSpPr>
        <p:spPr>
          <a:xfrm>
            <a:off x="6427962" y="5210617"/>
            <a:ext cx="964535" cy="3048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Løsningsarkitekt</a:t>
            </a:r>
          </a:p>
        </p:txBody>
      </p:sp>
      <p:sp>
        <p:nvSpPr>
          <p:cNvPr id="10" name="Rounded Rectangle 9"/>
          <p:cNvSpPr/>
          <p:nvPr/>
        </p:nvSpPr>
        <p:spPr>
          <a:xfrm>
            <a:off x="5393720" y="5217244"/>
            <a:ext cx="964535" cy="29441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Testleder</a:t>
            </a:r>
          </a:p>
        </p:txBody>
      </p:sp>
      <p:sp>
        <p:nvSpPr>
          <p:cNvPr id="11" name="Rounded Rectangle 10"/>
          <p:cNvSpPr/>
          <p:nvPr/>
        </p:nvSpPr>
        <p:spPr>
          <a:xfrm>
            <a:off x="7452495" y="5210617"/>
            <a:ext cx="1520793" cy="3139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Leveranseteam / utviklere</a:t>
            </a:r>
          </a:p>
        </p:txBody>
      </p:sp>
      <p:sp>
        <p:nvSpPr>
          <p:cNvPr id="12" name="Rounded Rectangle 11"/>
          <p:cNvSpPr/>
          <p:nvPr/>
        </p:nvSpPr>
        <p:spPr>
          <a:xfrm>
            <a:off x="4251594" y="5218218"/>
            <a:ext cx="1032062" cy="29155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825" dirty="0">
                <a:solidFill>
                  <a:prstClr val="white"/>
                </a:solidFill>
                <a:latin typeface="Calibri" panose="020F0502020204030204"/>
              </a:rPr>
              <a:t>Driftsteam</a:t>
            </a:r>
          </a:p>
        </p:txBody>
      </p:sp>
      <p:sp>
        <p:nvSpPr>
          <p:cNvPr id="13" name="Rounded Rectangle 12"/>
          <p:cNvSpPr/>
          <p:nvPr/>
        </p:nvSpPr>
        <p:spPr>
          <a:xfrm>
            <a:off x="301523" y="869038"/>
            <a:ext cx="1849999" cy="742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Museumsdirektørene</a:t>
            </a:r>
          </a:p>
        </p:txBody>
      </p:sp>
      <p:sp>
        <p:nvSpPr>
          <p:cNvPr id="16" name="Rounded Rectangle 15"/>
          <p:cNvSpPr/>
          <p:nvPr/>
        </p:nvSpPr>
        <p:spPr>
          <a:xfrm>
            <a:off x="3226201" y="3548009"/>
            <a:ext cx="1863800" cy="700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Produkteier, MUSIT</a:t>
            </a:r>
          </a:p>
          <a:p>
            <a:pPr algn="ctr" defTabSz="685800" fontAlgn="auto">
              <a:spcBef>
                <a:spcPts val="0"/>
              </a:spcBef>
              <a:spcAft>
                <a:spcPts val="0"/>
              </a:spcAft>
            </a:pPr>
            <a:r>
              <a:rPr lang="nb-NO" sz="1400" dirty="0">
                <a:solidFill>
                  <a:prstClr val="white"/>
                </a:solidFill>
                <a:latin typeface="Calibri" panose="020F0502020204030204"/>
              </a:rPr>
              <a:t>(På omgang blant museene</a:t>
            </a:r>
            <a:r>
              <a:rPr lang="nb-NO" sz="825" dirty="0">
                <a:solidFill>
                  <a:prstClr val="white"/>
                </a:solidFill>
                <a:latin typeface="Calibri" panose="020F0502020204030204"/>
              </a:rPr>
              <a:t>)</a:t>
            </a:r>
          </a:p>
        </p:txBody>
      </p:sp>
      <p:sp>
        <p:nvSpPr>
          <p:cNvPr id="54" name="Rounded Rectangle 53"/>
          <p:cNvSpPr/>
          <p:nvPr/>
        </p:nvSpPr>
        <p:spPr>
          <a:xfrm>
            <a:off x="301523" y="2235814"/>
            <a:ext cx="2094022" cy="15775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defTabSz="685800" fontAlgn="auto">
              <a:spcBef>
                <a:spcPts val="0"/>
              </a:spcBef>
              <a:spcAft>
                <a:spcPts val="0"/>
              </a:spcAft>
            </a:pPr>
            <a:r>
              <a:rPr lang="nb-NO" sz="825" dirty="0">
                <a:solidFill>
                  <a:prstClr val="black"/>
                </a:solidFill>
                <a:latin typeface="Calibri" panose="020F0502020204030204"/>
              </a:rPr>
              <a:t>                                                       </a:t>
            </a:r>
            <a:r>
              <a:rPr lang="nb-NO" sz="1400" dirty="0">
                <a:solidFill>
                  <a:prstClr val="black"/>
                </a:solidFill>
                <a:latin typeface="Calibri" panose="020F0502020204030204"/>
              </a:rPr>
              <a:t>FKG</a:t>
            </a:r>
          </a:p>
        </p:txBody>
      </p:sp>
      <p:sp>
        <p:nvSpPr>
          <p:cNvPr id="55" name="Rounded Rectangle 54"/>
          <p:cNvSpPr/>
          <p:nvPr/>
        </p:nvSpPr>
        <p:spPr>
          <a:xfrm>
            <a:off x="361509" y="2366896"/>
            <a:ext cx="1330171" cy="639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200" dirty="0">
                <a:solidFill>
                  <a:prstClr val="white"/>
                </a:solidFill>
                <a:latin typeface="Calibri" panose="020F0502020204030204"/>
              </a:rPr>
              <a:t>Koordinerings-gruppe for naturhistorie</a:t>
            </a:r>
          </a:p>
        </p:txBody>
      </p:sp>
      <p:sp>
        <p:nvSpPr>
          <p:cNvPr id="56" name="Rounded Rectangle 55"/>
          <p:cNvSpPr/>
          <p:nvPr/>
        </p:nvSpPr>
        <p:spPr>
          <a:xfrm>
            <a:off x="361509" y="3073524"/>
            <a:ext cx="1330171"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200" dirty="0">
                <a:solidFill>
                  <a:prstClr val="white"/>
                </a:solidFill>
                <a:latin typeface="Calibri" panose="020F0502020204030204"/>
              </a:rPr>
              <a:t>Koordinerings-gruppe for kulturhistorie</a:t>
            </a:r>
          </a:p>
        </p:txBody>
      </p:sp>
      <p:sp>
        <p:nvSpPr>
          <p:cNvPr id="53" name="Rounded Rectangle 52"/>
          <p:cNvSpPr/>
          <p:nvPr/>
        </p:nvSpPr>
        <p:spPr>
          <a:xfrm>
            <a:off x="303683" y="4606182"/>
            <a:ext cx="1452133" cy="686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685800" fontAlgn="auto">
              <a:spcBef>
                <a:spcPts val="0"/>
              </a:spcBef>
              <a:spcAft>
                <a:spcPts val="0"/>
              </a:spcAft>
            </a:pPr>
            <a:r>
              <a:rPr lang="nb-NO" sz="1400" dirty="0">
                <a:solidFill>
                  <a:prstClr val="white"/>
                </a:solidFill>
                <a:latin typeface="Calibri" panose="020F0502020204030204"/>
              </a:rPr>
              <a:t>Tematiske</a:t>
            </a:r>
            <a:br>
              <a:rPr lang="nb-NO" sz="1400" dirty="0">
                <a:solidFill>
                  <a:prstClr val="white"/>
                </a:solidFill>
                <a:latin typeface="Calibri" panose="020F0502020204030204"/>
              </a:rPr>
            </a:br>
            <a:r>
              <a:rPr lang="nb-NO" sz="1400" dirty="0">
                <a:solidFill>
                  <a:prstClr val="white"/>
                </a:solidFill>
                <a:latin typeface="Calibri" panose="020F0502020204030204"/>
              </a:rPr>
              <a:t>ad hoc-grupper</a:t>
            </a:r>
          </a:p>
        </p:txBody>
      </p:sp>
      <p:cxnSp>
        <p:nvCxnSpPr>
          <p:cNvPr id="4" name="Straight Arrow Connector 3"/>
          <p:cNvCxnSpPr>
            <a:stCxn id="13" idx="3"/>
            <a:endCxn id="5" idx="1"/>
          </p:cNvCxnSpPr>
          <p:nvPr/>
        </p:nvCxnSpPr>
        <p:spPr>
          <a:xfrm>
            <a:off x="2151522" y="1240157"/>
            <a:ext cx="272011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flipH="1">
            <a:off x="4158102" y="1611275"/>
            <a:ext cx="1456842" cy="606053"/>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16" idx="0"/>
          </p:cNvCxnSpPr>
          <p:nvPr/>
        </p:nvCxnSpPr>
        <p:spPr>
          <a:xfrm flipH="1">
            <a:off x="4158101" y="2846018"/>
            <a:ext cx="1" cy="70199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6" idx="3"/>
            <a:endCxn id="7" idx="0"/>
          </p:cNvCxnSpPr>
          <p:nvPr/>
        </p:nvCxnSpPr>
        <p:spPr>
          <a:xfrm>
            <a:off x="5090001" y="3898460"/>
            <a:ext cx="1523239" cy="261288"/>
          </a:xfrm>
          <a:prstGeom prst="bentConnector2">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2"/>
            <a:endCxn id="128" idx="0"/>
          </p:cNvCxnSpPr>
          <p:nvPr/>
        </p:nvCxnSpPr>
        <p:spPr>
          <a:xfrm flipH="1">
            <a:off x="6529083" y="4685183"/>
            <a:ext cx="84157" cy="188541"/>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p:cNvCxnSpPr>
          <p:nvPr/>
        </p:nvCxnSpPr>
        <p:spPr>
          <a:xfrm>
            <a:off x="4158101" y="4248910"/>
            <a:ext cx="1456843" cy="624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3" idx="3"/>
          </p:cNvCxnSpPr>
          <p:nvPr/>
        </p:nvCxnSpPr>
        <p:spPr>
          <a:xfrm>
            <a:off x="1755816" y="4949614"/>
            <a:ext cx="2214306" cy="374684"/>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51522" y="4779453"/>
            <a:ext cx="1484374" cy="584775"/>
          </a:xfrm>
          <a:prstGeom prst="rect">
            <a:avLst/>
          </a:prstGeom>
          <a:noFill/>
        </p:spPr>
        <p:txBody>
          <a:bodyPr wrap="square" rtlCol="0">
            <a:spAutoFit/>
          </a:bodyPr>
          <a:lstStyle/>
          <a:p>
            <a:r>
              <a:rPr lang="nb-NO" dirty="0"/>
              <a:t>Spesifikasjon &amp; testing</a:t>
            </a:r>
          </a:p>
        </p:txBody>
      </p:sp>
      <p:sp>
        <p:nvSpPr>
          <p:cNvPr id="30" name="TextBox 29"/>
          <p:cNvSpPr txBox="1"/>
          <p:nvPr/>
        </p:nvSpPr>
        <p:spPr>
          <a:xfrm>
            <a:off x="5283656" y="3548009"/>
            <a:ext cx="2600712" cy="338554"/>
          </a:xfrm>
          <a:prstGeom prst="rect">
            <a:avLst/>
          </a:prstGeom>
          <a:noFill/>
        </p:spPr>
        <p:txBody>
          <a:bodyPr wrap="square" rtlCol="0">
            <a:spAutoFit/>
          </a:bodyPr>
          <a:lstStyle/>
          <a:p>
            <a:r>
              <a:rPr lang="nb-NO" dirty="0"/>
              <a:t>Estimering &amp; rapportering</a:t>
            </a:r>
          </a:p>
        </p:txBody>
      </p:sp>
      <p:cxnSp>
        <p:nvCxnSpPr>
          <p:cNvPr id="33" name="Straight Arrow Connector 32"/>
          <p:cNvCxnSpPr>
            <a:stCxn id="54" idx="2"/>
            <a:endCxn id="53" idx="0"/>
          </p:cNvCxnSpPr>
          <p:nvPr/>
        </p:nvCxnSpPr>
        <p:spPr>
          <a:xfrm flipH="1">
            <a:off x="1029750" y="3813378"/>
            <a:ext cx="318784" cy="792804"/>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786" y="4052236"/>
            <a:ext cx="1229472" cy="276999"/>
          </a:xfrm>
          <a:prstGeom prst="rect">
            <a:avLst/>
          </a:prstGeom>
          <a:noFill/>
        </p:spPr>
        <p:txBody>
          <a:bodyPr wrap="square" rtlCol="0">
            <a:spAutoFit/>
          </a:bodyPr>
          <a:lstStyle/>
          <a:p>
            <a:r>
              <a:rPr lang="nb-NO" sz="1200" dirty="0"/>
              <a:t>KG oppnevner</a:t>
            </a:r>
          </a:p>
        </p:txBody>
      </p:sp>
      <p:cxnSp>
        <p:nvCxnSpPr>
          <p:cNvPr id="39" name="Straight Arrow Connector 38"/>
          <p:cNvCxnSpPr>
            <a:endCxn id="6" idx="1"/>
          </p:cNvCxnSpPr>
          <p:nvPr/>
        </p:nvCxnSpPr>
        <p:spPr>
          <a:xfrm>
            <a:off x="2080582" y="1561356"/>
            <a:ext cx="1345472" cy="970317"/>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3" idx="2"/>
            <a:endCxn id="54" idx="0"/>
          </p:cNvCxnSpPr>
          <p:nvPr/>
        </p:nvCxnSpPr>
        <p:spPr>
          <a:xfrm>
            <a:off x="1226523" y="1611275"/>
            <a:ext cx="122011" cy="62453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Left-Right Arrow 60"/>
          <p:cNvSpPr/>
          <p:nvPr/>
        </p:nvSpPr>
        <p:spPr>
          <a:xfrm>
            <a:off x="2339752" y="3561386"/>
            <a:ext cx="909597" cy="2649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nb-NO" dirty="0"/>
          </a:p>
        </p:txBody>
      </p:sp>
      <p:sp>
        <p:nvSpPr>
          <p:cNvPr id="69" name="TextBox 68"/>
          <p:cNvSpPr txBox="1"/>
          <p:nvPr/>
        </p:nvSpPr>
        <p:spPr>
          <a:xfrm>
            <a:off x="2893709" y="1342060"/>
            <a:ext cx="1457481" cy="738664"/>
          </a:xfrm>
          <a:prstGeom prst="rect">
            <a:avLst/>
          </a:prstGeom>
          <a:noFill/>
        </p:spPr>
        <p:txBody>
          <a:bodyPr wrap="square" rtlCol="0">
            <a:spAutoFit/>
          </a:bodyPr>
          <a:lstStyle/>
          <a:p>
            <a:r>
              <a:rPr lang="nb-NO" sz="1400" dirty="0"/>
              <a:t>Avklare strategi og avstemme forventninger</a:t>
            </a:r>
          </a:p>
        </p:txBody>
      </p:sp>
      <p:sp>
        <p:nvSpPr>
          <p:cNvPr id="70" name="TextBox 69"/>
          <p:cNvSpPr txBox="1"/>
          <p:nvPr/>
        </p:nvSpPr>
        <p:spPr>
          <a:xfrm>
            <a:off x="6834205" y="100475"/>
            <a:ext cx="2211788" cy="2893100"/>
          </a:xfrm>
          <a:prstGeom prst="rect">
            <a:avLst/>
          </a:prstGeom>
          <a:noFill/>
        </p:spPr>
        <p:txBody>
          <a:bodyPr wrap="square" rtlCol="0">
            <a:spAutoFit/>
          </a:bodyPr>
          <a:lstStyle/>
          <a:p>
            <a:r>
              <a:rPr lang="nb-NO" sz="1300" dirty="0"/>
              <a:t>Produkteier (PE) og lederne av koordinerings-gruppene </a:t>
            </a:r>
            <a:r>
              <a:rPr lang="nb-NO" sz="1300"/>
              <a:t>(LKG) </a:t>
            </a:r>
            <a:r>
              <a:rPr lang="nb-NO" sz="1300" dirty="0"/>
              <a:t>bør ha tett kontakt («daglig»), og produkteier må både informere LKG og avklare valg han/hun tar med dem.</a:t>
            </a:r>
          </a:p>
          <a:p>
            <a:endParaRPr lang="nb-NO" sz="1300" dirty="0"/>
          </a:p>
          <a:p>
            <a:r>
              <a:rPr lang="nb-NO" sz="1300" dirty="0"/>
              <a:t>Kan PE og/eller LKG virke som sekretærer i styret?</a:t>
            </a:r>
          </a:p>
          <a:p>
            <a:endParaRPr lang="nb-NO" sz="1300" dirty="0"/>
          </a:p>
          <a:p>
            <a:r>
              <a:rPr lang="nb-NO" sz="1300" dirty="0"/>
              <a:t>Tiltakseier bør, ved behov, kunne møte i styremøtene med talerett.</a:t>
            </a:r>
          </a:p>
        </p:txBody>
      </p:sp>
      <p:sp>
        <p:nvSpPr>
          <p:cNvPr id="17" name="TextBox 16"/>
          <p:cNvSpPr txBox="1"/>
          <p:nvPr/>
        </p:nvSpPr>
        <p:spPr>
          <a:xfrm>
            <a:off x="3750819" y="4422817"/>
            <a:ext cx="1477351" cy="276999"/>
          </a:xfrm>
          <a:prstGeom prst="rect">
            <a:avLst/>
          </a:prstGeom>
          <a:noFill/>
        </p:spPr>
        <p:txBody>
          <a:bodyPr wrap="square" rtlCol="0">
            <a:spAutoFit/>
          </a:bodyPr>
          <a:lstStyle/>
          <a:p>
            <a:r>
              <a:rPr lang="nb-NO" sz="1200" dirty="0"/>
              <a:t>Akseptansetesting</a:t>
            </a:r>
          </a:p>
        </p:txBody>
      </p:sp>
      <p:sp>
        <p:nvSpPr>
          <p:cNvPr id="19" name="TextBox 18"/>
          <p:cNvSpPr txBox="1"/>
          <p:nvPr/>
        </p:nvSpPr>
        <p:spPr>
          <a:xfrm>
            <a:off x="7749152" y="4418547"/>
            <a:ext cx="1224136" cy="276999"/>
          </a:xfrm>
          <a:prstGeom prst="rect">
            <a:avLst/>
          </a:prstGeom>
          <a:noFill/>
        </p:spPr>
        <p:txBody>
          <a:bodyPr wrap="square" rtlCol="0">
            <a:spAutoFit/>
          </a:bodyPr>
          <a:lstStyle/>
          <a:p>
            <a:r>
              <a:rPr lang="nb-NO" sz="1200" dirty="0"/>
              <a:t>Se eget lysark</a:t>
            </a:r>
          </a:p>
        </p:txBody>
      </p:sp>
      <p:cxnSp>
        <p:nvCxnSpPr>
          <p:cNvPr id="36" name="Straight Arrow Connector 35"/>
          <p:cNvCxnSpPr>
            <a:endCxn id="54" idx="3"/>
          </p:cNvCxnSpPr>
          <p:nvPr/>
        </p:nvCxnSpPr>
        <p:spPr>
          <a:xfrm flipH="1">
            <a:off x="2395545" y="2821530"/>
            <a:ext cx="1058691" cy="20306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5395" y="1781436"/>
            <a:ext cx="1905722" cy="276999"/>
          </a:xfrm>
          <a:prstGeom prst="rect">
            <a:avLst/>
          </a:prstGeom>
          <a:noFill/>
        </p:spPr>
        <p:txBody>
          <a:bodyPr wrap="square" rtlCol="0">
            <a:spAutoFit/>
          </a:bodyPr>
          <a:lstStyle/>
          <a:p>
            <a:r>
              <a:rPr lang="nb-NO" sz="1200" dirty="0"/>
              <a:t>Mus. utnevner KG-repr.</a:t>
            </a:r>
          </a:p>
        </p:txBody>
      </p:sp>
    </p:spTree>
    <p:extLst>
      <p:ext uri="{BB962C8B-B14F-4D97-AF65-F5344CB8AC3E}">
        <p14:creationId xmlns:p14="http://schemas.microsoft.com/office/powerpoint/2010/main" val="176441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E50FE72-2DBB-427C-A6A6-B04EC9CDF915}" type="datetime1">
              <a:rPr kumimoji="0" lang="nb-NO" altLang="nb-NO" sz="700" b="0" i="0" u="none" strike="noStrike" kern="1200" cap="none" spc="0" normalizeH="0" baseline="0" noProof="0" smtClean="0">
                <a:ln>
                  <a:noFill/>
                </a:ln>
                <a:solidFill>
                  <a:srgbClr val="808080"/>
                </a:solidFill>
                <a:effectLst/>
                <a:uLnTx/>
                <a:uFillTx/>
                <a:latin typeface="Arial" charset="0"/>
                <a:ea typeface="ヒラギノ角ゴ Pro W3" charset="-128"/>
              </a:rPr>
              <a:pPr marL="0" marR="0" lvl="0" indent="0" algn="l" defTabSz="914400" rtl="0" eaLnBrk="0" fontAlgn="base" latinLnBrk="0" hangingPunct="0">
                <a:lnSpc>
                  <a:spcPct val="100000"/>
                </a:lnSpc>
                <a:spcBef>
                  <a:spcPct val="0"/>
                </a:spcBef>
                <a:spcAft>
                  <a:spcPct val="0"/>
                </a:spcAft>
                <a:buClrTx/>
                <a:buSzTx/>
                <a:buFontTx/>
                <a:buNone/>
                <a:tabLst/>
                <a:defRPr/>
              </a:pPr>
              <a:t>20.02.2020</a:t>
            </a:fld>
            <a:endParaRPr kumimoji="0" lang="nb-NO" alt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2CF76B7-9E9B-4344-8FCE-B8D1DA942B90}" type="slidenum">
              <a:rPr kumimoji="0" lang="en-US" altLang="nb-NO" sz="700" b="0" i="0" u="none" strike="noStrike" kern="1200" cap="none" spc="0" normalizeH="0" baseline="0" noProof="0" smtClean="0">
                <a:ln>
                  <a:noFill/>
                </a:ln>
                <a:solidFill>
                  <a:srgbClr val="808080"/>
                </a:solidFill>
                <a:effectLst/>
                <a:uLnTx/>
                <a:uFillTx/>
                <a:latin typeface="Arial"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nb-NO" sz="700" b="0" i="0" u="none" strike="noStrike" kern="1200" cap="none" spc="0" normalizeH="0" baseline="0" noProof="0">
              <a:ln>
                <a:noFill/>
              </a:ln>
              <a:solidFill>
                <a:srgbClr val="808080"/>
              </a:solidFill>
              <a:effectLst/>
              <a:uLnTx/>
              <a:uFillTx/>
              <a:latin typeface="Arial" charset="0"/>
              <a:ea typeface="ヒラギノ角ゴ Pro W3" charset="-128"/>
            </a:endParaRPr>
          </a:p>
        </p:txBody>
      </p:sp>
      <p:sp>
        <p:nvSpPr>
          <p:cNvPr id="21" name="Rounded Rectangle 20"/>
          <p:cNvSpPr/>
          <p:nvPr/>
        </p:nvSpPr>
        <p:spPr bwMode="auto">
          <a:xfrm>
            <a:off x="1044480" y="517798"/>
            <a:ext cx="7199928" cy="100878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000" b="0" i="0" u="none" strike="noStrike" kern="1200" cap="none" spc="0" normalizeH="0" baseline="0" noProof="0">
              <a:ln>
                <a:noFill/>
              </a:ln>
              <a:solidFill>
                <a:srgbClr val="000000"/>
              </a:solidFill>
              <a:effectLst/>
              <a:uLnTx/>
              <a:uFillTx/>
              <a:latin typeface="Arial" charset="0"/>
              <a:ea typeface="ヒラギノ角ゴ Pro W3" charset="-128"/>
              <a:cs typeface="ヒラギノ角ゴ Pro W3" charset="-128"/>
            </a:endParaRPr>
          </a:p>
        </p:txBody>
      </p:sp>
      <p:graphicFrame>
        <p:nvGraphicFramePr>
          <p:cNvPr id="22" name="Table 21"/>
          <p:cNvGraphicFramePr>
            <a:graphicFrameLocks noGrp="1"/>
          </p:cNvGraphicFramePr>
          <p:nvPr>
            <p:extLst>
              <p:ext uri="{D42A27DB-BD31-4B8C-83A1-F6EECF244321}">
                <p14:modId xmlns:p14="http://schemas.microsoft.com/office/powerpoint/2010/main" val="2328487974"/>
              </p:ext>
            </p:extLst>
          </p:nvPr>
        </p:nvGraphicFramePr>
        <p:xfrm>
          <a:off x="1073371" y="965397"/>
          <a:ext cx="7128795" cy="304350"/>
        </p:xfrm>
        <a:graphic>
          <a:graphicData uri="http://schemas.openxmlformats.org/drawingml/2006/table">
            <a:tbl>
              <a:tblPr firstRow="1" bandRow="1">
                <a:tableStyleId>{5C22544A-7EE6-4342-B048-85BDC9FD1C3A}</a:tableStyleId>
              </a:tblPr>
              <a:tblGrid>
                <a:gridCol w="926793">
                  <a:extLst>
                    <a:ext uri="{9D8B030D-6E8A-4147-A177-3AD203B41FA5}">
                      <a16:colId xmlns:a16="http://schemas.microsoft.com/office/drawing/2014/main" val="4273180994"/>
                    </a:ext>
                  </a:extLst>
                </a:gridCol>
                <a:gridCol w="1270265">
                  <a:extLst>
                    <a:ext uri="{9D8B030D-6E8A-4147-A177-3AD203B41FA5}">
                      <a16:colId xmlns:a16="http://schemas.microsoft.com/office/drawing/2014/main" val="821776688"/>
                    </a:ext>
                  </a:extLst>
                </a:gridCol>
                <a:gridCol w="2304256">
                  <a:extLst>
                    <a:ext uri="{9D8B030D-6E8A-4147-A177-3AD203B41FA5}">
                      <a16:colId xmlns:a16="http://schemas.microsoft.com/office/drawing/2014/main" val="2566930811"/>
                    </a:ext>
                  </a:extLst>
                </a:gridCol>
                <a:gridCol w="1080120">
                  <a:extLst>
                    <a:ext uri="{9D8B030D-6E8A-4147-A177-3AD203B41FA5}">
                      <a16:colId xmlns:a16="http://schemas.microsoft.com/office/drawing/2014/main" val="3921656331"/>
                    </a:ext>
                  </a:extLst>
                </a:gridCol>
                <a:gridCol w="1547361">
                  <a:extLst>
                    <a:ext uri="{9D8B030D-6E8A-4147-A177-3AD203B41FA5}">
                      <a16:colId xmlns:a16="http://schemas.microsoft.com/office/drawing/2014/main" val="733521229"/>
                    </a:ext>
                  </a:extLst>
                </a:gridCol>
              </a:tblGrid>
              <a:tr h="304350">
                <a:tc>
                  <a:txBody>
                    <a:bodyPr/>
                    <a:lstStyle/>
                    <a:p>
                      <a:r>
                        <a:rPr lang="nb-NO" sz="1200" dirty="0"/>
                        <a:t>  MUSIT</a:t>
                      </a:r>
                    </a:p>
                  </a:txBody>
                  <a:tcPr/>
                </a:tc>
                <a:tc>
                  <a:txBody>
                    <a:bodyPr/>
                    <a:lstStyle/>
                    <a:p>
                      <a:r>
                        <a:rPr lang="nb-NO" sz="1200" dirty="0"/>
                        <a:t>     Eksterne</a:t>
                      </a:r>
                    </a:p>
                  </a:txBody>
                  <a:tcPr/>
                </a:tc>
                <a:tc>
                  <a:txBody>
                    <a:bodyPr/>
                    <a:lstStyle/>
                    <a:p>
                      <a:r>
                        <a:rPr lang="nb-NO" sz="1200" dirty="0"/>
                        <a:t>    Koordineringsgruppene</a:t>
                      </a:r>
                    </a:p>
                  </a:txBody>
                  <a:tcPr/>
                </a:tc>
                <a:tc>
                  <a:txBody>
                    <a:bodyPr/>
                    <a:lstStyle/>
                    <a:p>
                      <a:r>
                        <a:rPr lang="nb-NO" sz="1200" dirty="0"/>
                        <a:t>  Museene</a:t>
                      </a:r>
                    </a:p>
                  </a:txBody>
                  <a:tcPr/>
                </a:tc>
                <a:tc>
                  <a:txBody>
                    <a:bodyPr/>
                    <a:lstStyle/>
                    <a:p>
                      <a:r>
                        <a:rPr lang="nb-NO" sz="1200" dirty="0"/>
                        <a:t>   Konservatorer</a:t>
                      </a:r>
                    </a:p>
                  </a:txBody>
                  <a:tcPr/>
                </a:tc>
                <a:extLst>
                  <a:ext uri="{0D108BD9-81ED-4DB2-BD59-A6C34878D82A}">
                    <a16:rowId xmlns:a16="http://schemas.microsoft.com/office/drawing/2014/main" val="2150456971"/>
                  </a:ext>
                </a:extLst>
              </a:tr>
            </a:tbl>
          </a:graphicData>
        </a:graphic>
      </p:graphicFrame>
      <p:sp>
        <p:nvSpPr>
          <p:cNvPr id="23" name="TextBox 22"/>
          <p:cNvSpPr txBox="1"/>
          <p:nvPr/>
        </p:nvSpPr>
        <p:spPr>
          <a:xfrm>
            <a:off x="2302981" y="566810"/>
            <a:ext cx="460851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Arial" charset="0"/>
                <a:ea typeface="ヒラギノ角ゴ Pro W3" charset="-128"/>
              </a:rPr>
              <a:t>Bestillinger, behov, ønsker fra</a:t>
            </a:r>
          </a:p>
        </p:txBody>
      </p:sp>
      <p:sp>
        <p:nvSpPr>
          <p:cNvPr id="24" name="Rectangle 23"/>
          <p:cNvSpPr/>
          <p:nvPr/>
        </p:nvSpPr>
        <p:spPr bwMode="auto">
          <a:xfrm>
            <a:off x="1974525" y="3272309"/>
            <a:ext cx="5265421" cy="651196"/>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000" b="0" i="0" u="none" strike="noStrike" kern="1200" cap="none" spc="0" normalizeH="0" baseline="0" noProof="0">
              <a:ln>
                <a:noFill/>
              </a:ln>
              <a:solidFill>
                <a:srgbClr val="000000"/>
              </a:solidFill>
              <a:effectLst/>
              <a:uLnTx/>
              <a:uFillTx/>
              <a:latin typeface="Arial" charset="0"/>
              <a:ea typeface="ヒラギノ角ゴ Pro W3" charset="-128"/>
              <a:cs typeface="ヒラギノ角ゴ Pro W3" charset="-128"/>
            </a:endParaRPr>
          </a:p>
        </p:txBody>
      </p:sp>
      <p:sp>
        <p:nvSpPr>
          <p:cNvPr id="25" name="TextBox 24"/>
          <p:cNvSpPr txBox="1"/>
          <p:nvPr/>
        </p:nvSpPr>
        <p:spPr>
          <a:xfrm>
            <a:off x="1763687" y="3033704"/>
            <a:ext cx="5725057"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nb-NO" dirty="0">
              <a:solidFill>
                <a:srgbClr val="000000"/>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charset="0"/>
                <a:ea typeface="ヒラギノ角ゴ Pro W3" charset="-128"/>
              </a:rPr>
              <a:t>Estimering/Rapportering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400" b="1" i="0" u="none" strike="noStrike" kern="1200" cap="none" spc="0" normalizeH="0" baseline="0" noProof="0" dirty="0">
                <a:ln>
                  <a:noFill/>
                </a:ln>
                <a:solidFill>
                  <a:srgbClr val="000000"/>
                </a:solidFill>
                <a:effectLst/>
                <a:uLnTx/>
                <a:uFillTx/>
                <a:latin typeface="Arial" charset="0"/>
                <a:ea typeface="ヒラギノ角ゴ Pro W3" charset="-128"/>
              </a:rPr>
              <a:t>Tiltakseier, USIT</a:t>
            </a:r>
            <a:endParaRPr kumimoji="0" lang="nb-NO" sz="1400" b="0" i="0" u="none" strike="noStrike" kern="1200" cap="none" spc="0" normalizeH="0" baseline="0" noProof="0" dirty="0">
              <a:ln>
                <a:noFill/>
              </a:ln>
              <a:solidFill>
                <a:srgbClr val="000000"/>
              </a:solidFill>
              <a:effectLst/>
              <a:uLnTx/>
              <a:uFillTx/>
              <a:latin typeface="Arial" charset="0"/>
              <a:ea typeface="ヒラギノ角ゴ Pro W3"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0" i="0" u="none" strike="noStrike" kern="1200" cap="none" spc="0" normalizeH="0" baseline="0" noProof="0" dirty="0">
                <a:ln>
                  <a:noFill/>
                </a:ln>
                <a:solidFill>
                  <a:srgbClr val="000000"/>
                </a:solidFill>
                <a:effectLst/>
                <a:uLnTx/>
                <a:uFillTx/>
                <a:latin typeface="Arial" charset="0"/>
                <a:ea typeface="ヒラギノ角ゴ Pro W3" charset="-128"/>
              </a:rPr>
              <a:t>Prosjektledelse/Ressursstyring</a:t>
            </a:r>
          </a:p>
        </p:txBody>
      </p:sp>
      <p:sp>
        <p:nvSpPr>
          <p:cNvPr id="31" name="Oval 30"/>
          <p:cNvSpPr/>
          <p:nvPr/>
        </p:nvSpPr>
        <p:spPr bwMode="auto">
          <a:xfrm>
            <a:off x="2302981" y="4176070"/>
            <a:ext cx="4641304" cy="1517086"/>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2000" b="0" i="0" u="none" strike="noStrike" kern="1200" cap="none" spc="0" normalizeH="0" baseline="0" noProof="0">
              <a:ln>
                <a:noFill/>
              </a:ln>
              <a:solidFill>
                <a:srgbClr val="000000"/>
              </a:solidFill>
              <a:effectLst/>
              <a:uLnTx/>
              <a:uFillTx/>
              <a:latin typeface="Arial" charset="0"/>
              <a:ea typeface="ヒラギノ角ゴ Pro W3" charset="-128"/>
              <a:cs typeface="ヒラギノ角ゴ Pro W3" charset="-128"/>
            </a:endParaRPr>
          </a:p>
        </p:txBody>
      </p:sp>
      <p:sp>
        <p:nvSpPr>
          <p:cNvPr id="32" name="Rounded Rectangle 31"/>
          <p:cNvSpPr/>
          <p:nvPr/>
        </p:nvSpPr>
        <p:spPr>
          <a:xfrm>
            <a:off x="5732070" y="4844544"/>
            <a:ext cx="902030" cy="321418"/>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cs typeface="+mn-cs"/>
              </a:rPr>
              <a:t>Driftsteam</a:t>
            </a:r>
          </a:p>
        </p:txBody>
      </p:sp>
      <p:sp>
        <p:nvSpPr>
          <p:cNvPr id="33" name="Rounded Rectangle 32"/>
          <p:cNvSpPr/>
          <p:nvPr/>
        </p:nvSpPr>
        <p:spPr>
          <a:xfrm>
            <a:off x="4628021" y="5005253"/>
            <a:ext cx="1009107" cy="478234"/>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cs typeface="+mn-cs"/>
              </a:rPr>
              <a:t>Leveranseteam / utviklere</a:t>
            </a:r>
          </a:p>
        </p:txBody>
      </p:sp>
      <p:sp>
        <p:nvSpPr>
          <p:cNvPr id="34" name="Rounded Rectangle 33"/>
          <p:cNvSpPr/>
          <p:nvPr/>
        </p:nvSpPr>
        <p:spPr>
          <a:xfrm>
            <a:off x="3566783" y="4991051"/>
            <a:ext cx="806543" cy="499637"/>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cs typeface="+mn-cs"/>
              </a:rPr>
              <a:t>Testleder</a:t>
            </a:r>
          </a:p>
        </p:txBody>
      </p:sp>
      <p:sp>
        <p:nvSpPr>
          <p:cNvPr id="35" name="Rounded Rectangle 34"/>
          <p:cNvSpPr/>
          <p:nvPr/>
        </p:nvSpPr>
        <p:spPr>
          <a:xfrm>
            <a:off x="4623633" y="4373546"/>
            <a:ext cx="1286046" cy="326331"/>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cs typeface="+mn-cs"/>
              </a:rPr>
              <a:t>Løsningsarkitekt</a:t>
            </a:r>
          </a:p>
        </p:txBody>
      </p:sp>
      <p:sp>
        <p:nvSpPr>
          <p:cNvPr id="36" name="Rounded Rectangle 35"/>
          <p:cNvSpPr/>
          <p:nvPr/>
        </p:nvSpPr>
        <p:spPr>
          <a:xfrm>
            <a:off x="3188584" y="4371962"/>
            <a:ext cx="1286046" cy="416621"/>
          </a:xfrm>
          <a:prstGeom prst="roundRect">
            <a:avLst/>
          </a:prstGeom>
          <a:solidFill>
            <a:srgbClr val="FFC000"/>
          </a:solidFill>
          <a:ln w="12700" cap="flat" cmpd="sng" algn="ctr">
            <a:solidFill>
              <a:srgbClr val="5B9BD5">
                <a:shade val="50000"/>
              </a:srgbClr>
            </a:solidFill>
            <a:prstDash val="solid"/>
            <a:miter lim="800000"/>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rPr>
              <a:t>Teamleder</a:t>
            </a:r>
            <a:endParaRPr kumimoji="0" lang="nb-NO" sz="1100" b="0" i="0" u="none" strike="noStrike" kern="0" cap="none" spc="0" normalizeH="0" baseline="0" noProof="0" dirty="0">
              <a:ln>
                <a:noFill/>
              </a:ln>
              <a:solidFill>
                <a:prstClr val="white"/>
              </a:solidFill>
              <a:effectLst/>
              <a:uLnTx/>
              <a:uFillTx/>
              <a:latin typeface="Calibri" panose="020F0502020204030204"/>
              <a:ea typeface="ヒラギノ角ゴ Pro W3"/>
              <a:cs typeface="+mn-cs"/>
            </a:endParaRPr>
          </a:p>
        </p:txBody>
      </p:sp>
      <p:sp>
        <p:nvSpPr>
          <p:cNvPr id="9" name="Høyre klammeparentes 8">
            <a:extLst>
              <a:ext uri="{FF2B5EF4-FFF2-40B4-BE49-F238E27FC236}">
                <a16:creationId xmlns:a16="http://schemas.microsoft.com/office/drawing/2014/main" id="{2F190A94-D911-444E-9F6E-C8FA96551D2A}"/>
              </a:ext>
            </a:extLst>
          </p:cNvPr>
          <p:cNvSpPr/>
          <p:nvPr/>
        </p:nvSpPr>
        <p:spPr bwMode="auto">
          <a:xfrm rot="5400000">
            <a:off x="4408201" y="2528732"/>
            <a:ext cx="459134" cy="2853916"/>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charset="0"/>
              <a:ea typeface="ヒラギノ角ゴ Pro W3" charset="-128"/>
              <a:cs typeface="ヒラギノ角ゴ Pro W3" charset="-128"/>
            </a:endParaRPr>
          </a:p>
        </p:txBody>
      </p:sp>
      <p:pic>
        <p:nvPicPr>
          <p:cNvPr id="10" name="Bilde 9">
            <a:extLst>
              <a:ext uri="{FF2B5EF4-FFF2-40B4-BE49-F238E27FC236}">
                <a16:creationId xmlns:a16="http://schemas.microsoft.com/office/drawing/2014/main" id="{270C00AD-EB79-4CB4-BB08-9806AE26FFDE}"/>
              </a:ext>
            </a:extLst>
          </p:cNvPr>
          <p:cNvPicPr>
            <a:picLocks noChangeAspect="1"/>
          </p:cNvPicPr>
          <p:nvPr/>
        </p:nvPicPr>
        <p:blipFill>
          <a:blip r:embed="rId3"/>
          <a:stretch>
            <a:fillRect/>
          </a:stretch>
        </p:blipFill>
        <p:spPr>
          <a:xfrm rot="10800000">
            <a:off x="3210810" y="3012700"/>
            <a:ext cx="2847079" cy="475529"/>
          </a:xfrm>
          <a:prstGeom prst="rect">
            <a:avLst/>
          </a:prstGeom>
        </p:spPr>
      </p:pic>
      <p:sp>
        <p:nvSpPr>
          <p:cNvPr id="26" name="Høyre klammeparentes 8">
            <a:extLst>
              <a:ext uri="{FF2B5EF4-FFF2-40B4-BE49-F238E27FC236}">
                <a16:creationId xmlns:a16="http://schemas.microsoft.com/office/drawing/2014/main" id="{2F190A94-D911-444E-9F6E-C8FA96551D2A}"/>
              </a:ext>
            </a:extLst>
          </p:cNvPr>
          <p:cNvSpPr/>
          <p:nvPr/>
        </p:nvSpPr>
        <p:spPr bwMode="auto">
          <a:xfrm rot="5400000">
            <a:off x="4396649" y="-2069306"/>
            <a:ext cx="459134" cy="7163472"/>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charset="0"/>
              <a:ea typeface="ヒラギノ角ゴ Pro W3" charset="-128"/>
              <a:cs typeface="ヒラギノ角ゴ Pro W3" charset="-128"/>
            </a:endParaRPr>
          </a:p>
        </p:txBody>
      </p:sp>
      <p:sp>
        <p:nvSpPr>
          <p:cNvPr id="3" name="Diamond 2"/>
          <p:cNvSpPr/>
          <p:nvPr/>
        </p:nvSpPr>
        <p:spPr bwMode="auto">
          <a:xfrm>
            <a:off x="2633363" y="1734342"/>
            <a:ext cx="3980540" cy="1271051"/>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44000" tIns="0" rIns="36000" bIns="0" numCol="1" rtlCol="0" anchor="t" anchorCtr="0" compatLnSpc="1">
            <a:prstTxWarp prst="textNoShape">
              <a:avLst/>
            </a:prstTxWarp>
          </a:bodyPr>
          <a:lstStyle/>
          <a:p>
            <a:pPr eaLnBrk="0" hangingPunct="0"/>
            <a:endPar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 name="TextBox 5"/>
          <p:cNvSpPr txBox="1"/>
          <p:nvPr/>
        </p:nvSpPr>
        <p:spPr>
          <a:xfrm>
            <a:off x="3821447" y="1928702"/>
            <a:ext cx="1974689" cy="830997"/>
          </a:xfrm>
          <a:prstGeom prst="rect">
            <a:avLst/>
          </a:prstGeom>
          <a:noFill/>
        </p:spPr>
        <p:txBody>
          <a:bodyPr wrap="square" rtlCol="0">
            <a:spAutoFit/>
          </a:bodyPr>
          <a:lstStyle/>
          <a:p>
            <a:r>
              <a:rPr lang="nb-NO" sz="1200" dirty="0">
                <a:cs typeface="ヒラギノ角ゴ Pro W3" charset="-128"/>
              </a:rPr>
              <a:t>Produkteier prioriterer behov og ønsker i samråd med tiltakseier og koordineringsgruppene</a:t>
            </a:r>
          </a:p>
        </p:txBody>
      </p:sp>
    </p:spTree>
    <p:extLst>
      <p:ext uri="{BB962C8B-B14F-4D97-AF65-F5344CB8AC3E}">
        <p14:creationId xmlns:p14="http://schemas.microsoft.com/office/powerpoint/2010/main" val="426677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7</a:t>
            </a:fld>
            <a:endParaRPr lang="en-US" altLang="nb-NO"/>
          </a:p>
        </p:txBody>
      </p:sp>
      <p:sp>
        <p:nvSpPr>
          <p:cNvPr id="6" name="TextBox 5"/>
          <p:cNvSpPr txBox="1"/>
          <p:nvPr/>
        </p:nvSpPr>
        <p:spPr>
          <a:xfrm>
            <a:off x="683568" y="625252"/>
            <a:ext cx="7704856" cy="4339650"/>
          </a:xfrm>
          <a:prstGeom prst="rect">
            <a:avLst/>
          </a:prstGeom>
          <a:noFill/>
        </p:spPr>
        <p:txBody>
          <a:bodyPr wrap="square" rtlCol="0">
            <a:spAutoFit/>
          </a:bodyPr>
          <a:lstStyle/>
          <a:p>
            <a:r>
              <a:rPr lang="nb-NO" sz="2000" b="1" dirty="0"/>
              <a:t>Produkteierrollen</a:t>
            </a:r>
          </a:p>
          <a:p>
            <a:endParaRPr lang="nb-NO" dirty="0"/>
          </a:p>
          <a:p>
            <a:r>
              <a:rPr lang="nb-NO" dirty="0"/>
              <a:t>USIT mener det er viktig at produkteierrollen går på omgang blant museene, slik at alle får et eierskap til det som utvikles, og kommer tett på utviklingsprosessen i en litt lengre periode. Perioden må gjerne sammenfalle med utvikling av en modul/ innføring av en funksjon eller applikasjon som produkteier har god kunnskap om, og interesse av, å få utviklet/innført.</a:t>
            </a:r>
          </a:p>
          <a:p>
            <a:endParaRPr lang="nb-NO" dirty="0"/>
          </a:p>
          <a:p>
            <a:r>
              <a:rPr lang="nb-NO" dirty="0"/>
              <a:t>I tillegg til eierskapet museet får til utviklings- og innføringsprosessen i den aktuelle perioden, bør rollen, som i dag, lønnes som en 40-50%-stilling.</a:t>
            </a:r>
          </a:p>
          <a:p>
            <a:endParaRPr lang="nb-NO" dirty="0"/>
          </a:p>
          <a:p>
            <a:r>
              <a:rPr lang="nb-NO" dirty="0"/>
              <a:t>MUSIT bør også overveie om ledelse av en koordineringsgruppe bør honoreres lik en 20%-stilling, slik at både MUSIT, produkteier og for så vidt, tiltakseier kan «kreve» oppmerksomhet/innsats fra de to lederne.</a:t>
            </a:r>
          </a:p>
          <a:p>
            <a:endParaRPr lang="nb-NO" dirty="0"/>
          </a:p>
          <a:p>
            <a:r>
              <a:rPr lang="nb-NO" dirty="0"/>
              <a:t>De tre stillingene kan finansieres ved at daglig leder-rollen bortfaller eller får et annet innhold.</a:t>
            </a:r>
          </a:p>
        </p:txBody>
      </p:sp>
    </p:spTree>
    <p:extLst>
      <p:ext uri="{BB962C8B-B14F-4D97-AF65-F5344CB8AC3E}">
        <p14:creationId xmlns:p14="http://schemas.microsoft.com/office/powerpoint/2010/main" val="420334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8</a:t>
            </a:fld>
            <a:endParaRPr lang="en-US" altLang="nb-NO"/>
          </a:p>
        </p:txBody>
      </p:sp>
      <p:sp>
        <p:nvSpPr>
          <p:cNvPr id="6" name="TextBox 5"/>
          <p:cNvSpPr txBox="1"/>
          <p:nvPr/>
        </p:nvSpPr>
        <p:spPr>
          <a:xfrm>
            <a:off x="251519" y="316917"/>
            <a:ext cx="8452743" cy="2646878"/>
          </a:xfrm>
          <a:prstGeom prst="rect">
            <a:avLst/>
          </a:prstGeom>
          <a:noFill/>
        </p:spPr>
        <p:txBody>
          <a:bodyPr wrap="square" rtlCol="0">
            <a:spAutoFit/>
          </a:bodyPr>
          <a:lstStyle/>
          <a:p>
            <a:pPr>
              <a:spcAft>
                <a:spcPts val="1200"/>
              </a:spcAft>
            </a:pPr>
            <a:r>
              <a:rPr lang="nb-NO" sz="1400" dirty="0"/>
              <a:t>2. Alternative leveransemodeller</a:t>
            </a:r>
          </a:p>
          <a:p>
            <a:pPr>
              <a:spcBef>
                <a:spcPts val="0"/>
              </a:spcBef>
              <a:spcAft>
                <a:spcPts val="1200"/>
              </a:spcAft>
            </a:pPr>
            <a:r>
              <a:rPr lang="nb-NO" sz="1400" dirty="0">
                <a:solidFill>
                  <a:srgbClr val="7030A0"/>
                </a:solidFill>
              </a:rPr>
              <a:t>Styret skriver</a:t>
            </a:r>
            <a:r>
              <a:rPr lang="nb-NO" sz="1400" dirty="0"/>
              <a:t>: «I presentasjonen fra USIT, side 8, nevnes en del andre tiltak som kan vurderes. Det nevnes at ‘MUSIT bør vurdere om tiltaket favner om (alt) for mye. Det er ekstremt ressurskrevende å utvikle skreddersøm for hvert enkelt fag/hver enkelt samling’. Det spørres så: </a:t>
            </a:r>
          </a:p>
          <a:p>
            <a:pPr marL="342900" indent="-342900">
              <a:spcBef>
                <a:spcPts val="0"/>
              </a:spcBef>
              <a:spcAft>
                <a:spcPts val="1200"/>
              </a:spcAft>
              <a:buFont typeface="+mj-lt"/>
              <a:buAutoNum type="alphaLcPeriod"/>
            </a:pPr>
            <a:r>
              <a:rPr lang="nb-NO" sz="1400" dirty="0"/>
              <a:t>Er det moduler/funksjonalitet som kan anskaffes eller oppfylles av andre løsninger universitetene har anskaffet?</a:t>
            </a:r>
          </a:p>
          <a:p>
            <a:pPr marL="342900" indent="-342900">
              <a:spcBef>
                <a:spcPts val="0"/>
              </a:spcBef>
              <a:spcAft>
                <a:spcPts val="1200"/>
              </a:spcAft>
              <a:buFont typeface="+mj-lt"/>
              <a:buAutoNum type="alphaLcPeriod"/>
            </a:pPr>
            <a:r>
              <a:rPr lang="nb-NO" sz="1400" dirty="0"/>
              <a:t>Bør man kanskje igjen splitte utviklingen av kultur og naturhistorie løsningene, i alle fall på front end?</a:t>
            </a:r>
          </a:p>
          <a:p>
            <a:pPr>
              <a:spcAft>
                <a:spcPts val="1200"/>
              </a:spcAft>
            </a:pPr>
            <a:r>
              <a:rPr lang="nb-NO" sz="1400" dirty="0"/>
              <a:t>Hvilke konkrete tiltak er det USIT faktisk vil foreslå eller har i tankene og hvordan ville disse tiltakene kunne påvirke fremdrift og økonomi?»</a:t>
            </a:r>
          </a:p>
        </p:txBody>
      </p:sp>
      <p:sp>
        <p:nvSpPr>
          <p:cNvPr id="2" name="TextBox 1"/>
          <p:cNvSpPr txBox="1"/>
          <p:nvPr/>
        </p:nvSpPr>
        <p:spPr>
          <a:xfrm>
            <a:off x="395536" y="3063281"/>
            <a:ext cx="8308726" cy="1323439"/>
          </a:xfrm>
          <a:prstGeom prst="rect">
            <a:avLst/>
          </a:prstGeom>
          <a:noFill/>
          <a:ln w="25400">
            <a:solidFill>
              <a:schemeClr val="tx1"/>
            </a:solidFill>
          </a:ln>
        </p:spPr>
        <p:txBody>
          <a:bodyPr wrap="square" rtlCol="0">
            <a:spAutoFit/>
          </a:bodyPr>
          <a:lstStyle/>
          <a:p>
            <a:r>
              <a:rPr lang="nb-NO" dirty="0"/>
              <a:t>Før man går i gang med å se på konkrete tiltak for å øke leveransetakten, f.eks. undersøke mulighetene for anskaffelse av hyllevare, konkurranseutsetting, avvikle forvaltning av visse samlingstyper </a:t>
            </a:r>
            <a:r>
              <a:rPr lang="nb-NO" dirty="0" err="1"/>
              <a:t>m.v</a:t>
            </a:r>
            <a:r>
              <a:rPr lang="nb-NO" dirty="0"/>
              <a:t>., er det noen grunnleggende forutsetninger som styret må ta stilling til/ ta inn over seg, ikke minst </a:t>
            </a:r>
            <a:r>
              <a:rPr lang="nb-NO" b="1" dirty="0"/>
              <a:t>museenes</a:t>
            </a:r>
            <a:r>
              <a:rPr lang="nb-NO" dirty="0"/>
              <a:t> </a:t>
            </a:r>
            <a:r>
              <a:rPr lang="nb-NO" b="1" dirty="0"/>
              <a:t>egenart </a:t>
            </a:r>
            <a:r>
              <a:rPr lang="nb-NO" dirty="0"/>
              <a:t>og </a:t>
            </a:r>
            <a:r>
              <a:rPr lang="nb-NO" b="1" dirty="0"/>
              <a:t>størrelse</a:t>
            </a:r>
            <a:r>
              <a:rPr lang="nb-NO" dirty="0"/>
              <a:t>,</a:t>
            </a:r>
            <a:r>
              <a:rPr lang="nb-NO" b="1" dirty="0"/>
              <a:t> samlingsportefølje</a:t>
            </a:r>
            <a:r>
              <a:rPr lang="nb-NO" dirty="0"/>
              <a:t> og </a:t>
            </a:r>
            <a:r>
              <a:rPr lang="nb-NO" b="1" dirty="0"/>
              <a:t>interne (års)planer/ prioriteringer</a:t>
            </a:r>
            <a:r>
              <a:rPr lang="nb-NO" dirty="0"/>
              <a:t>.</a:t>
            </a:r>
          </a:p>
        </p:txBody>
      </p:sp>
      <p:sp>
        <p:nvSpPr>
          <p:cNvPr id="7" name="TextBox 6"/>
          <p:cNvSpPr txBox="1"/>
          <p:nvPr/>
        </p:nvSpPr>
        <p:spPr>
          <a:xfrm>
            <a:off x="395536" y="4503003"/>
            <a:ext cx="8308726" cy="830997"/>
          </a:xfrm>
          <a:prstGeom prst="rect">
            <a:avLst/>
          </a:prstGeom>
          <a:noFill/>
          <a:ln w="25400">
            <a:solidFill>
              <a:schemeClr val="tx1"/>
            </a:solidFill>
          </a:ln>
        </p:spPr>
        <p:txBody>
          <a:bodyPr wrap="square" rtlCol="0">
            <a:spAutoFit/>
          </a:bodyPr>
          <a:lstStyle/>
          <a:p>
            <a:r>
              <a:rPr lang="nb-NO" dirty="0"/>
              <a:t>De par neste lysarkene presenterer en del statistikk og stiller noen grunnleggende spørsmål om prioriteringer, som USIT mener må legges til grunn, før USIT kan svare mer konkret, basert på erfaring, domenekunnskap og tekniske/teknologiske valg og muligheter. </a:t>
            </a:r>
          </a:p>
        </p:txBody>
      </p:sp>
    </p:spTree>
    <p:extLst>
      <p:ext uri="{BB962C8B-B14F-4D97-AF65-F5344CB8AC3E}">
        <p14:creationId xmlns:p14="http://schemas.microsoft.com/office/powerpoint/2010/main" val="33313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9</a:t>
            </a:fld>
            <a:endParaRPr lang="en-US" altLang="nb-NO"/>
          </a:p>
        </p:txBody>
      </p:sp>
      <p:sp>
        <p:nvSpPr>
          <p:cNvPr id="7" name="TextBox 6"/>
          <p:cNvSpPr txBox="1"/>
          <p:nvPr/>
        </p:nvSpPr>
        <p:spPr>
          <a:xfrm>
            <a:off x="395536" y="337220"/>
            <a:ext cx="8208912" cy="2739211"/>
          </a:xfrm>
          <a:prstGeom prst="rect">
            <a:avLst/>
          </a:prstGeom>
          <a:noFill/>
        </p:spPr>
        <p:txBody>
          <a:bodyPr wrap="square" rtlCol="0">
            <a:spAutoFit/>
          </a:bodyPr>
          <a:lstStyle/>
          <a:p>
            <a:pPr algn="ctr"/>
            <a:r>
              <a:rPr lang="nb-NO" sz="2400" dirty="0"/>
              <a:t>(Fysisk) samlingsforvaltning (i snever forstand)</a:t>
            </a:r>
          </a:p>
          <a:p>
            <a:pPr algn="ctr"/>
            <a:r>
              <a:rPr lang="nb-NO" sz="2400" dirty="0"/>
              <a:t>versus</a:t>
            </a:r>
          </a:p>
          <a:p>
            <a:pPr algn="ctr"/>
            <a:r>
              <a:rPr lang="nb-NO" sz="2400" dirty="0"/>
              <a:t>vitenskapelige </a:t>
            </a:r>
            <a:r>
              <a:rPr lang="nb-NO" sz="2400" dirty="0" err="1"/>
              <a:t>kuratering</a:t>
            </a:r>
            <a:endParaRPr lang="nb-NO" sz="2400" dirty="0"/>
          </a:p>
          <a:p>
            <a:endParaRPr lang="nb-NO" dirty="0"/>
          </a:p>
          <a:p>
            <a:r>
              <a:rPr lang="nb-NO" sz="1800" b="1" dirty="0"/>
              <a:t>Samlingsforvaltning</a:t>
            </a:r>
            <a:r>
              <a:rPr lang="nb-NO" sz="1800" dirty="0"/>
              <a:t>: Merke, konservere, lagre, flytte, låne inn/ut, repatriere </a:t>
            </a:r>
            <a:r>
              <a:rPr lang="nb-NO" sz="1400" dirty="0"/>
              <a:t>(= f.eks. Magasin-/Konservering-/Analyse-modulene)</a:t>
            </a:r>
          </a:p>
          <a:p>
            <a:endParaRPr lang="nb-NO" dirty="0"/>
          </a:p>
          <a:p>
            <a:r>
              <a:rPr lang="nb-NO" b="1" dirty="0"/>
              <a:t>(Vitenskapelig) </a:t>
            </a:r>
            <a:r>
              <a:rPr lang="nb-NO" b="1" dirty="0" err="1"/>
              <a:t>Kuratering</a:t>
            </a:r>
            <a:r>
              <a:rPr lang="nb-NO" dirty="0"/>
              <a:t>: </a:t>
            </a:r>
            <a:r>
              <a:rPr lang="nb-NO" sz="1800" dirty="0"/>
              <a:t>(Arts)Bestemme/Definere, datere, </a:t>
            </a:r>
            <a:r>
              <a:rPr lang="nb-NO" sz="1800" dirty="0" err="1"/>
              <a:t>geo</a:t>
            </a:r>
            <a:r>
              <a:rPr lang="nb-NO" sz="1800" dirty="0"/>
              <a:t>-lokalisere, sammenstille og tilgjengeliggjøre/publisere </a:t>
            </a:r>
            <a:r>
              <a:rPr lang="nb-NO" sz="1400" dirty="0"/>
              <a:t>(= f.eks. Evertebratmodulen)</a:t>
            </a:r>
          </a:p>
        </p:txBody>
      </p:sp>
      <p:sp>
        <p:nvSpPr>
          <p:cNvPr id="2" name="TextBox 1"/>
          <p:cNvSpPr txBox="1"/>
          <p:nvPr/>
        </p:nvSpPr>
        <p:spPr>
          <a:xfrm>
            <a:off x="395536" y="3433564"/>
            <a:ext cx="8308727" cy="1815882"/>
          </a:xfrm>
          <a:prstGeom prst="rect">
            <a:avLst/>
          </a:prstGeom>
          <a:noFill/>
          <a:ln w="25400">
            <a:solidFill>
              <a:schemeClr val="tx1"/>
            </a:solidFill>
          </a:ln>
        </p:spPr>
        <p:txBody>
          <a:bodyPr wrap="square" rtlCol="0">
            <a:spAutoFit/>
          </a:bodyPr>
          <a:lstStyle/>
          <a:p>
            <a:r>
              <a:rPr lang="nb-NO" dirty="0"/>
              <a:t>Hvilke «deler av» den totale forvaltningen, inkl. </a:t>
            </a:r>
            <a:r>
              <a:rPr lang="nb-NO" dirty="0" err="1"/>
              <a:t>kurateringen</a:t>
            </a:r>
            <a:r>
              <a:rPr lang="nb-NO" dirty="0"/>
              <a:t>, skal prioriteres?</a:t>
            </a:r>
          </a:p>
          <a:p>
            <a:endParaRPr lang="nb-NO" dirty="0"/>
          </a:p>
          <a:p>
            <a:r>
              <a:rPr lang="nb-NO" dirty="0"/>
              <a:t>Kan samlingsforvaltningen (i snever for stand) håndteres (bedre) av et hyllevaresystem? / Kan </a:t>
            </a:r>
            <a:r>
              <a:rPr lang="nb-NO" dirty="0" err="1"/>
              <a:t>kurateringen</a:t>
            </a:r>
            <a:r>
              <a:rPr lang="nb-NO" dirty="0"/>
              <a:t> håndteres bedre av et hyllevaresystem?</a:t>
            </a:r>
          </a:p>
          <a:p>
            <a:endParaRPr lang="nb-NO" dirty="0"/>
          </a:p>
          <a:p>
            <a:r>
              <a:rPr lang="nb-NO" dirty="0"/>
              <a:t>Bør man inngå aktivt partnerskap/samarbeid med andre institusjoner om «tilstøtende» utviklingsarbeid, f.eks. Artsdatabanken når det gjelder artsbestemmelse?</a:t>
            </a:r>
          </a:p>
        </p:txBody>
      </p:sp>
    </p:spTree>
    <p:extLst>
      <p:ext uri="{BB962C8B-B14F-4D97-AF65-F5344CB8AC3E}">
        <p14:creationId xmlns:p14="http://schemas.microsoft.com/office/powerpoint/2010/main" val="16852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E50FE72-2DBB-427C-A6A6-B04EC9CDF915}" type="datetime1">
              <a:rPr lang="nb-NO" altLang="nb-NO" smtClean="0"/>
              <a:pPr>
                <a:defRPr/>
              </a:pPr>
              <a:t>20.02.2020</a:t>
            </a:fld>
            <a:endParaRPr lang="nb-NO" altLang="nb-NO"/>
          </a:p>
        </p:txBody>
      </p:sp>
      <p:sp>
        <p:nvSpPr>
          <p:cNvPr id="5" name="Slide Number Placeholder 4"/>
          <p:cNvSpPr>
            <a:spLocks noGrp="1"/>
          </p:cNvSpPr>
          <p:nvPr>
            <p:ph type="sldNum" sz="quarter" idx="11"/>
          </p:nvPr>
        </p:nvSpPr>
        <p:spPr/>
        <p:txBody>
          <a:bodyPr/>
          <a:lstStyle/>
          <a:p>
            <a:pPr>
              <a:defRPr/>
            </a:pPr>
            <a:fld id="{12CF76B7-9E9B-4344-8FCE-B8D1DA942B90}" type="slidenum">
              <a:rPr lang="en-US" altLang="nb-NO" smtClean="0"/>
              <a:pPr>
                <a:defRPr/>
              </a:pPr>
              <a:t>10</a:t>
            </a:fld>
            <a:endParaRPr lang="en-US" altLang="nb-NO"/>
          </a:p>
        </p:txBody>
      </p:sp>
      <p:sp>
        <p:nvSpPr>
          <p:cNvPr id="6" name="TextBox 5"/>
          <p:cNvSpPr txBox="1"/>
          <p:nvPr/>
        </p:nvSpPr>
        <p:spPr>
          <a:xfrm>
            <a:off x="1043608" y="225596"/>
            <a:ext cx="7596844" cy="400110"/>
          </a:xfrm>
          <a:prstGeom prst="rect">
            <a:avLst/>
          </a:prstGeom>
          <a:noFill/>
        </p:spPr>
        <p:txBody>
          <a:bodyPr wrap="square" rtlCol="0">
            <a:spAutoFit/>
          </a:bodyPr>
          <a:lstStyle/>
          <a:p>
            <a:pPr algn="r"/>
            <a:r>
              <a:rPr lang="nb-NO" sz="2000" dirty="0"/>
              <a:t>Gammelt system: Hvilke museer benytter hvilke «moduler» i dag</a:t>
            </a:r>
          </a:p>
        </p:txBody>
      </p:sp>
      <p:graphicFrame>
        <p:nvGraphicFramePr>
          <p:cNvPr id="2" name="Table 1"/>
          <p:cNvGraphicFramePr>
            <a:graphicFrameLocks noGrp="1"/>
          </p:cNvGraphicFramePr>
          <p:nvPr>
            <p:extLst>
              <p:ext uri="{D42A27DB-BD31-4B8C-83A1-F6EECF244321}">
                <p14:modId xmlns:p14="http://schemas.microsoft.com/office/powerpoint/2010/main" val="2024496830"/>
              </p:ext>
            </p:extLst>
          </p:nvPr>
        </p:nvGraphicFramePr>
        <p:xfrm>
          <a:off x="323528" y="639536"/>
          <a:ext cx="8496944" cy="3307080"/>
        </p:xfrm>
        <a:graphic>
          <a:graphicData uri="http://schemas.openxmlformats.org/drawingml/2006/table">
            <a:tbl>
              <a:tblPr firstRow="1" bandRow="1">
                <a:tableStyleId>{5C22544A-7EE6-4342-B048-85BDC9FD1C3A}</a:tableStyleId>
              </a:tblPr>
              <a:tblGrid>
                <a:gridCol w="1584177">
                  <a:extLst>
                    <a:ext uri="{9D8B030D-6E8A-4147-A177-3AD203B41FA5}">
                      <a16:colId xmlns:a16="http://schemas.microsoft.com/office/drawing/2014/main" val="3953325968"/>
                    </a:ext>
                  </a:extLst>
                </a:gridCol>
                <a:gridCol w="1891075">
                  <a:extLst>
                    <a:ext uri="{9D8B030D-6E8A-4147-A177-3AD203B41FA5}">
                      <a16:colId xmlns:a16="http://schemas.microsoft.com/office/drawing/2014/main" val="2442523159"/>
                    </a:ext>
                  </a:extLst>
                </a:gridCol>
                <a:gridCol w="989245">
                  <a:extLst>
                    <a:ext uri="{9D8B030D-6E8A-4147-A177-3AD203B41FA5}">
                      <a16:colId xmlns:a16="http://schemas.microsoft.com/office/drawing/2014/main" val="2909355227"/>
                    </a:ext>
                  </a:extLst>
                </a:gridCol>
                <a:gridCol w="1224136">
                  <a:extLst>
                    <a:ext uri="{9D8B030D-6E8A-4147-A177-3AD203B41FA5}">
                      <a16:colId xmlns:a16="http://schemas.microsoft.com/office/drawing/2014/main" val="137569210"/>
                    </a:ext>
                  </a:extLst>
                </a:gridCol>
                <a:gridCol w="2808311">
                  <a:extLst>
                    <a:ext uri="{9D8B030D-6E8A-4147-A177-3AD203B41FA5}">
                      <a16:colId xmlns:a16="http://schemas.microsoft.com/office/drawing/2014/main" val="2898673806"/>
                    </a:ext>
                  </a:extLst>
                </a:gridCol>
              </a:tblGrid>
              <a:tr h="226525">
                <a:tc gridSpan="2">
                  <a:txBody>
                    <a:bodyPr/>
                    <a:lstStyle/>
                    <a:p>
                      <a:pPr marL="0" marR="0" lvl="0" indent="0" algn="ctr" defTabSz="362925" rtl="0" eaLnBrk="1" fontAlgn="auto" latinLnBrk="0" hangingPunct="1">
                        <a:lnSpc>
                          <a:spcPct val="100000"/>
                        </a:lnSpc>
                        <a:spcBef>
                          <a:spcPts val="0"/>
                        </a:spcBef>
                        <a:spcAft>
                          <a:spcPts val="0"/>
                        </a:spcAft>
                        <a:buClrTx/>
                        <a:buSzTx/>
                        <a:buFontTx/>
                        <a:buNone/>
                        <a:tabLst/>
                        <a:defRPr/>
                      </a:pPr>
                      <a:r>
                        <a:rPr lang="nb-NO" sz="1400" dirty="0">
                          <a:solidFill>
                            <a:schemeClr val="tx1"/>
                          </a:solidFill>
                        </a:rPr>
                        <a:t>Kulturhistorie</a:t>
                      </a:r>
                      <a:endParaRPr lang="nb-NO" dirty="0"/>
                    </a:p>
                  </a:txBody>
                  <a:tcPr>
                    <a:lnR w="12700" cap="flat" cmpd="sng" algn="ctr">
                      <a:solidFill>
                        <a:schemeClr val="tx1"/>
                      </a:solidFill>
                      <a:prstDash val="solid"/>
                      <a:round/>
                      <a:headEnd type="none" w="med" len="med"/>
                      <a:tailEnd type="none" w="med" len="med"/>
                    </a:lnR>
                  </a:tcPr>
                </a:tc>
                <a:tc hMerge="1">
                  <a:txBody>
                    <a:bodyPr/>
                    <a:lstStyle/>
                    <a:p>
                      <a:endParaRPr lang="nb-NO" dirty="0"/>
                    </a:p>
                  </a:txBody>
                  <a:tcPr/>
                </a:tc>
                <a:tc gridSpan="3">
                  <a:txBody>
                    <a:bodyPr/>
                    <a:lstStyle/>
                    <a:p>
                      <a:pPr algn="ctr"/>
                      <a:r>
                        <a:rPr lang="nb-NO" dirty="0">
                          <a:solidFill>
                            <a:schemeClr val="tx1"/>
                          </a:solidFill>
                        </a:rPr>
                        <a:t>Naturhistorie</a:t>
                      </a:r>
                    </a:p>
                  </a:txBody>
                  <a:tcPr>
                    <a:lnL w="12700" cap="flat" cmpd="sng" algn="ctr">
                      <a:solidFill>
                        <a:schemeClr val="tx1"/>
                      </a:solidFill>
                      <a:prstDash val="solid"/>
                      <a:round/>
                      <a:headEnd type="none" w="med" len="med"/>
                      <a:tailEnd type="none" w="med" len="med"/>
                    </a:lnL>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46855729"/>
                  </a:ext>
                </a:extLst>
              </a:tr>
              <a:tr h="370840">
                <a:tc>
                  <a:txBody>
                    <a:bodyPr/>
                    <a:lstStyle/>
                    <a:p>
                      <a:r>
                        <a:rPr lang="nb-NO" dirty="0"/>
                        <a:t>Arkeologi</a:t>
                      </a:r>
                    </a:p>
                  </a:txBody>
                  <a:tcPr/>
                </a:tc>
                <a:tc>
                  <a:txBody>
                    <a:bodyPr/>
                    <a:lstStyle/>
                    <a:p>
                      <a:r>
                        <a:rPr lang="nb-NO" dirty="0"/>
                        <a:t>AM, KHM, TMU, UM, VM</a:t>
                      </a:r>
                    </a:p>
                  </a:txBody>
                  <a:tcPr>
                    <a:lnR w="12700" cap="flat" cmpd="sng" algn="ctr">
                      <a:solidFill>
                        <a:schemeClr val="tx1"/>
                      </a:solidFill>
                      <a:prstDash val="solid"/>
                      <a:round/>
                      <a:headEnd type="none" w="med" len="med"/>
                      <a:tailEnd type="none" w="med" len="med"/>
                    </a:lnR>
                  </a:tcPr>
                </a:tc>
                <a:tc>
                  <a:txBody>
                    <a:bodyPr/>
                    <a:lstStyle/>
                    <a:p>
                      <a:r>
                        <a:rPr lang="nb-NO" dirty="0"/>
                        <a:t>Botanikk</a:t>
                      </a:r>
                    </a:p>
                  </a:txBody>
                  <a:tcPr>
                    <a:lnL w="12700" cap="flat" cmpd="sng" algn="ctr">
                      <a:solidFill>
                        <a:schemeClr val="tx1"/>
                      </a:solidFill>
                      <a:prstDash val="solid"/>
                      <a:round/>
                      <a:headEnd type="none" w="med" len="med"/>
                      <a:tailEnd type="none" w="med" len="med"/>
                    </a:lnL>
                  </a:tcPr>
                </a:tc>
                <a:tc>
                  <a:txBody>
                    <a:bodyPr/>
                    <a:lstStyle/>
                    <a:p>
                      <a:r>
                        <a:rPr lang="nb-NO" dirty="0"/>
                        <a:t>Alger</a:t>
                      </a:r>
                    </a:p>
                    <a:p>
                      <a:r>
                        <a:rPr lang="nb-NO" dirty="0"/>
                        <a:t>Karplanter</a:t>
                      </a:r>
                    </a:p>
                    <a:p>
                      <a:r>
                        <a:rPr lang="nb-NO" dirty="0"/>
                        <a:t>Lav</a:t>
                      </a:r>
                    </a:p>
                    <a:p>
                      <a:r>
                        <a:rPr lang="nb-NO" dirty="0"/>
                        <a:t>Mose</a:t>
                      </a:r>
                    </a:p>
                    <a:p>
                      <a:r>
                        <a:rPr lang="nb-NO" dirty="0"/>
                        <a:t>Sopp</a:t>
                      </a:r>
                    </a:p>
                  </a:txBody>
                  <a:tcPr/>
                </a:tc>
                <a:tc>
                  <a:txBody>
                    <a:bodyPr/>
                    <a:lstStyle/>
                    <a:p>
                      <a:r>
                        <a:rPr lang="nb-NO" dirty="0"/>
                        <a:t>KMN, NHM, TMU</a:t>
                      </a:r>
                    </a:p>
                    <a:p>
                      <a:r>
                        <a:rPr lang="nb-NO" dirty="0"/>
                        <a:t>AM, KMN, NHM, TMU, UM, VM</a:t>
                      </a:r>
                    </a:p>
                    <a:p>
                      <a:r>
                        <a:rPr lang="nb-NO" dirty="0"/>
                        <a:t>NHM, TMU, UM, VM</a:t>
                      </a:r>
                    </a:p>
                    <a:p>
                      <a:r>
                        <a:rPr lang="nb-NO" dirty="0"/>
                        <a:t>KMN, NHM, TMU, UM, VM</a:t>
                      </a:r>
                    </a:p>
                    <a:p>
                      <a:r>
                        <a:rPr lang="nb-NO" dirty="0"/>
                        <a:t>NHM, TMU, UM, VM</a:t>
                      </a:r>
                    </a:p>
                  </a:txBody>
                  <a:tcPr/>
                </a:tc>
                <a:extLst>
                  <a:ext uri="{0D108BD9-81ED-4DB2-BD59-A6C34878D82A}">
                    <a16:rowId xmlns:a16="http://schemas.microsoft.com/office/drawing/2014/main" val="47004913"/>
                  </a:ext>
                </a:extLst>
              </a:tr>
              <a:tr h="370840">
                <a:tc>
                  <a:txBody>
                    <a:bodyPr/>
                    <a:lstStyle/>
                    <a:p>
                      <a:r>
                        <a:rPr lang="nb-NO" dirty="0"/>
                        <a:t>Etnografi/NYK</a:t>
                      </a:r>
                    </a:p>
                  </a:txBody>
                  <a:tcPr/>
                </a:tc>
                <a:tc>
                  <a:txBody>
                    <a:bodyPr/>
                    <a:lstStyle/>
                    <a:p>
                      <a:r>
                        <a:rPr lang="nb-NO" dirty="0"/>
                        <a:t>KHM, TMU, UM</a:t>
                      </a:r>
                    </a:p>
                  </a:txBody>
                  <a:tcPr>
                    <a:lnR w="12700" cap="flat" cmpd="sng" algn="ctr">
                      <a:solidFill>
                        <a:schemeClr val="tx1"/>
                      </a:solidFill>
                      <a:prstDash val="solid"/>
                      <a:round/>
                      <a:headEnd type="none" w="med" len="med"/>
                      <a:tailEnd type="none" w="med" len="med"/>
                    </a:lnR>
                  </a:tcPr>
                </a:tc>
                <a:tc>
                  <a:txBody>
                    <a:bodyPr/>
                    <a:lstStyle/>
                    <a:p>
                      <a:r>
                        <a:rPr lang="nb-NO" dirty="0"/>
                        <a:t>Import</a:t>
                      </a:r>
                    </a:p>
                  </a:txBody>
                  <a:tcPr>
                    <a:lnL w="12700" cap="flat" cmpd="sng" algn="ctr">
                      <a:solidFill>
                        <a:schemeClr val="tx1"/>
                      </a:solidFill>
                      <a:prstDash val="solid"/>
                      <a:round/>
                      <a:headEnd type="none" w="med" len="med"/>
                      <a:tailEnd type="none" w="med" len="med"/>
                    </a:lnL>
                  </a:tcPr>
                </a:tc>
                <a:tc>
                  <a:txBody>
                    <a:bodyPr/>
                    <a:lstStyle/>
                    <a:p>
                      <a:endParaRPr lang="nb-NO"/>
                    </a:p>
                  </a:txBody>
                  <a:tcPr/>
                </a:tc>
                <a:tc>
                  <a:txBody>
                    <a:bodyPr/>
                    <a:lstStyle/>
                    <a:p>
                      <a:r>
                        <a:rPr lang="nb-NO" dirty="0"/>
                        <a:t>Alle (men i varierende grad)</a:t>
                      </a:r>
                    </a:p>
                  </a:txBody>
                  <a:tcPr/>
                </a:tc>
                <a:extLst>
                  <a:ext uri="{0D108BD9-81ED-4DB2-BD59-A6C34878D82A}">
                    <a16:rowId xmlns:a16="http://schemas.microsoft.com/office/drawing/2014/main" val="206499997"/>
                  </a:ext>
                </a:extLst>
              </a:tr>
              <a:tr h="370840">
                <a:tc>
                  <a:txBody>
                    <a:bodyPr/>
                    <a:lstStyle/>
                    <a:p>
                      <a:r>
                        <a:rPr lang="nb-NO" dirty="0"/>
                        <a:t>Foto</a:t>
                      </a:r>
                    </a:p>
                  </a:txBody>
                  <a:tcPr/>
                </a:tc>
                <a:tc>
                  <a:txBody>
                    <a:bodyPr/>
                    <a:lstStyle/>
                    <a:p>
                      <a:r>
                        <a:rPr lang="nb-NO" dirty="0"/>
                        <a:t>Alle (også NHM)</a:t>
                      </a:r>
                    </a:p>
                  </a:txBody>
                  <a:tcPr>
                    <a:lnR w="12700" cap="flat" cmpd="sng" algn="ctr">
                      <a:solidFill>
                        <a:schemeClr val="tx1"/>
                      </a:solidFill>
                      <a:prstDash val="solid"/>
                      <a:round/>
                      <a:headEnd type="none" w="med" len="med"/>
                      <a:tailEnd type="none" w="med" len="med"/>
                    </a:lnR>
                  </a:tcPr>
                </a:tc>
                <a:tc>
                  <a:txBody>
                    <a:bodyPr/>
                    <a:lstStyle/>
                    <a:p>
                      <a:r>
                        <a:rPr lang="nb-NO" dirty="0"/>
                        <a:t>Lån</a:t>
                      </a:r>
                    </a:p>
                  </a:txBody>
                  <a:tcPr>
                    <a:lnL w="12700" cap="flat" cmpd="sng" algn="ctr">
                      <a:solidFill>
                        <a:schemeClr val="tx1"/>
                      </a:solidFill>
                      <a:prstDash val="solid"/>
                      <a:round/>
                      <a:headEnd type="none" w="med" len="med"/>
                      <a:tailEnd type="none" w="med" len="med"/>
                    </a:lnL>
                  </a:tcPr>
                </a:tc>
                <a:tc>
                  <a:txBody>
                    <a:bodyPr/>
                    <a:lstStyle/>
                    <a:p>
                      <a:endParaRPr lang="nb-NO"/>
                    </a:p>
                  </a:txBody>
                  <a:tcPr/>
                </a:tc>
                <a:tc>
                  <a:txBody>
                    <a:bodyPr/>
                    <a:lstStyle/>
                    <a:p>
                      <a:r>
                        <a:rPr lang="nb-NO" dirty="0"/>
                        <a:t>NMH (5365 lån) </a:t>
                      </a:r>
                      <a:r>
                        <a:rPr lang="nb-NO" sz="1200" dirty="0"/>
                        <a:t>(UM: 32 lån)</a:t>
                      </a:r>
                    </a:p>
                  </a:txBody>
                  <a:tcPr/>
                </a:tc>
                <a:extLst>
                  <a:ext uri="{0D108BD9-81ED-4DB2-BD59-A6C34878D82A}">
                    <a16:rowId xmlns:a16="http://schemas.microsoft.com/office/drawing/2014/main" val="2893769222"/>
                  </a:ext>
                </a:extLst>
              </a:tr>
              <a:tr h="370840">
                <a:tc>
                  <a:txBody>
                    <a:bodyPr/>
                    <a:lstStyle/>
                    <a:p>
                      <a:r>
                        <a:rPr lang="nb-NO" dirty="0"/>
                        <a:t>Numismatikk</a:t>
                      </a:r>
                    </a:p>
                  </a:txBody>
                  <a:tcPr/>
                </a:tc>
                <a:tc>
                  <a:txBody>
                    <a:bodyPr/>
                    <a:lstStyle/>
                    <a:p>
                      <a:r>
                        <a:rPr lang="nb-NO" dirty="0"/>
                        <a:t>AM, KHM, TMU, UM, VM</a:t>
                      </a:r>
                    </a:p>
                  </a:txBody>
                  <a:tcPr>
                    <a:lnR w="12700" cap="flat" cmpd="sng" algn="ctr">
                      <a:solidFill>
                        <a:schemeClr val="tx1"/>
                      </a:solidFill>
                      <a:prstDash val="solid"/>
                      <a:round/>
                      <a:headEnd type="none" w="med" len="med"/>
                      <a:tailEnd type="none" w="med" len="med"/>
                    </a:lnR>
                  </a:tcPr>
                </a:tc>
                <a:tc>
                  <a:txBody>
                    <a:bodyPr/>
                    <a:lstStyle/>
                    <a:p>
                      <a:r>
                        <a:rPr lang="nb-NO" dirty="0"/>
                        <a:t>Zoologi</a:t>
                      </a:r>
                    </a:p>
                  </a:txBody>
                  <a:tcPr>
                    <a:lnL w="12700" cap="flat" cmpd="sng" algn="ctr">
                      <a:solidFill>
                        <a:schemeClr val="tx1"/>
                      </a:solidFill>
                      <a:prstDash val="solid"/>
                      <a:round/>
                      <a:headEnd type="none" w="med" len="med"/>
                      <a:tailEnd type="none" w="med" len="med"/>
                    </a:lnL>
                  </a:tcPr>
                </a:tc>
                <a:tc>
                  <a:txBody>
                    <a:bodyPr/>
                    <a:lstStyle/>
                    <a:p>
                      <a:r>
                        <a:rPr lang="nb-NO" dirty="0"/>
                        <a:t>Entomologi</a:t>
                      </a:r>
                    </a:p>
                    <a:p>
                      <a:r>
                        <a:rPr lang="nb-NO" dirty="0"/>
                        <a:t>Evertebrater</a:t>
                      </a:r>
                    </a:p>
                    <a:p>
                      <a:endParaRPr lang="nb-NO" dirty="0"/>
                    </a:p>
                  </a:txBody>
                  <a:tcPr/>
                </a:tc>
                <a:tc>
                  <a:txBody>
                    <a:bodyPr/>
                    <a:lstStyle/>
                    <a:p>
                      <a:r>
                        <a:rPr lang="nb-NO" dirty="0"/>
                        <a:t>NHM, TMU, UM, VM</a:t>
                      </a:r>
                    </a:p>
                    <a:p>
                      <a:r>
                        <a:rPr lang="nb-NO" dirty="0"/>
                        <a:t>VM</a:t>
                      </a:r>
                    </a:p>
                  </a:txBody>
                  <a:tcPr/>
                </a:tc>
                <a:extLst>
                  <a:ext uri="{0D108BD9-81ED-4DB2-BD59-A6C34878D82A}">
                    <a16:rowId xmlns:a16="http://schemas.microsoft.com/office/drawing/2014/main" val="2062991315"/>
                  </a:ext>
                </a:extLst>
              </a:tr>
              <a:tr h="370840">
                <a:tc>
                  <a:txBody>
                    <a:bodyPr/>
                    <a:lstStyle/>
                    <a:p>
                      <a:r>
                        <a:rPr lang="nb-NO" dirty="0"/>
                        <a:t>Topografisk arkiv</a:t>
                      </a:r>
                    </a:p>
                  </a:txBody>
                  <a:tcPr/>
                </a:tc>
                <a:tc>
                  <a:txBody>
                    <a:bodyPr/>
                    <a:lstStyle/>
                    <a:p>
                      <a:r>
                        <a:rPr lang="nb-NO" dirty="0"/>
                        <a:t>UM, VM</a:t>
                      </a:r>
                    </a:p>
                  </a:txBody>
                  <a:tcPr>
                    <a:lnR w="12700" cap="flat" cmpd="sng" algn="ctr">
                      <a:solidFill>
                        <a:schemeClr val="tx1"/>
                      </a:solidFill>
                      <a:prstDash val="solid"/>
                      <a:round/>
                      <a:headEnd type="none" w="med" len="med"/>
                      <a:tailEnd type="none" w="med" len="med"/>
                    </a:lnR>
                  </a:tcPr>
                </a:tc>
                <a:tc>
                  <a:txBody>
                    <a:bodyPr/>
                    <a:lstStyle/>
                    <a:p>
                      <a:endParaRPr lang="nb-NO" dirty="0"/>
                    </a:p>
                  </a:txBody>
                  <a:tcPr>
                    <a:lnL w="12700" cap="flat" cmpd="sng" algn="ctr">
                      <a:solidFill>
                        <a:schemeClr val="tx1"/>
                      </a:solidFill>
                      <a:prstDash val="solid"/>
                      <a:round/>
                      <a:headEnd type="none" w="med" len="med"/>
                      <a:tailEnd type="none" w="med" len="med"/>
                    </a:lnL>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3298427439"/>
                  </a:ext>
                </a:extLst>
              </a:tr>
            </a:tbl>
          </a:graphicData>
        </a:graphic>
      </p:graphicFrame>
      <p:sp>
        <p:nvSpPr>
          <p:cNvPr id="3" name="TextBox 2"/>
          <p:cNvSpPr txBox="1"/>
          <p:nvPr/>
        </p:nvSpPr>
        <p:spPr>
          <a:xfrm>
            <a:off x="323528" y="4710715"/>
            <a:ext cx="8208912" cy="646331"/>
          </a:xfrm>
          <a:prstGeom prst="rect">
            <a:avLst/>
          </a:prstGeom>
          <a:noFill/>
        </p:spPr>
        <p:txBody>
          <a:bodyPr wrap="square" rtlCol="0">
            <a:spAutoFit/>
          </a:bodyPr>
          <a:lstStyle/>
          <a:p>
            <a:r>
              <a:rPr lang="nb-NO" sz="1200" b="1" u="sng" dirty="0"/>
              <a:t>AM</a:t>
            </a:r>
            <a:r>
              <a:rPr lang="nb-NO" sz="1200" dirty="0"/>
              <a:t> (Arkeologisk museum, </a:t>
            </a:r>
            <a:r>
              <a:rPr lang="nb-NO" sz="1200" dirty="0" err="1"/>
              <a:t>UiS</a:t>
            </a:r>
            <a:r>
              <a:rPr lang="nb-NO" sz="1200" dirty="0"/>
              <a:t>), </a:t>
            </a:r>
            <a:r>
              <a:rPr lang="nb-NO" sz="1200" b="1" u="sng" dirty="0"/>
              <a:t>KHM</a:t>
            </a:r>
            <a:r>
              <a:rPr lang="nb-NO" sz="1200" dirty="0"/>
              <a:t> (Kulturhistorisk museum, UiO), </a:t>
            </a:r>
            <a:r>
              <a:rPr lang="nb-NO" sz="1200" b="1" i="1" dirty="0"/>
              <a:t>KMN</a:t>
            </a:r>
            <a:r>
              <a:rPr lang="nb-NO" sz="1200" dirty="0"/>
              <a:t> (Naturmuseum og botanisk hage, </a:t>
            </a:r>
            <a:r>
              <a:rPr lang="nb-NO" sz="1200" dirty="0" err="1"/>
              <a:t>UiA</a:t>
            </a:r>
            <a:r>
              <a:rPr lang="nb-NO" sz="1200" dirty="0"/>
              <a:t>), </a:t>
            </a:r>
            <a:r>
              <a:rPr lang="nb-NO" sz="1200" b="1" i="1" dirty="0"/>
              <a:t>NHM</a:t>
            </a:r>
            <a:r>
              <a:rPr lang="nb-NO" sz="1200" dirty="0"/>
              <a:t> (Naturhistorisk museum, UiO), </a:t>
            </a:r>
            <a:r>
              <a:rPr lang="nb-NO" sz="1200" b="1" dirty="0"/>
              <a:t>TMU</a:t>
            </a:r>
            <a:r>
              <a:rPr lang="nb-NO" sz="1200" dirty="0"/>
              <a:t> (Norges arktiske universitetsmuseum, UiT), </a:t>
            </a:r>
            <a:r>
              <a:rPr lang="nb-NO" sz="1200" b="1" dirty="0"/>
              <a:t>UM</a:t>
            </a:r>
            <a:r>
              <a:rPr lang="nb-NO" sz="1200" dirty="0"/>
              <a:t> (Universitetsmuseet, UiB), </a:t>
            </a:r>
            <a:r>
              <a:rPr lang="nb-NO" sz="1200" b="1" dirty="0"/>
              <a:t>VM</a:t>
            </a:r>
            <a:r>
              <a:rPr lang="nb-NO" sz="1200" dirty="0"/>
              <a:t> (NTNU Vitenskapsmuseet)</a:t>
            </a:r>
          </a:p>
        </p:txBody>
      </p:sp>
      <p:sp>
        <p:nvSpPr>
          <p:cNvPr id="7" name="TextBox 6"/>
          <p:cNvSpPr txBox="1"/>
          <p:nvPr/>
        </p:nvSpPr>
        <p:spPr>
          <a:xfrm>
            <a:off x="251520" y="4194879"/>
            <a:ext cx="8712967" cy="415498"/>
          </a:xfrm>
          <a:prstGeom prst="rect">
            <a:avLst/>
          </a:prstGeom>
          <a:noFill/>
        </p:spPr>
        <p:txBody>
          <a:bodyPr wrap="square" rtlCol="0">
            <a:spAutoFit/>
          </a:bodyPr>
          <a:lstStyle/>
          <a:p>
            <a:r>
              <a:rPr lang="nb-NO" sz="1050" dirty="0"/>
              <a:t>Oversikten gjenspeiler utviklingshistorikken, hvor de kulturhistoriske samlingene kom på plass før de naturhistoriske, botanikk før zoologi, osv. Viktig å få en oppdatert oversikt over samlinger og samlingstyper som det allerede er løsninger for, men som ikke er migrert til MUSIT.</a:t>
            </a:r>
          </a:p>
        </p:txBody>
      </p:sp>
    </p:spTree>
    <p:extLst>
      <p:ext uri="{BB962C8B-B14F-4D97-AF65-F5344CB8AC3E}">
        <p14:creationId xmlns:p14="http://schemas.microsoft.com/office/powerpoint/2010/main" val="2962156673"/>
      </p:ext>
    </p:extLst>
  </p:cSld>
  <p:clrMapOvr>
    <a:masterClrMapping/>
  </p:clrMapOvr>
</p:sld>
</file>

<file path=ppt/theme/theme1.xml><?xml version="1.0" encoding="utf-8"?>
<a:theme xmlns:a="http://schemas.openxmlformats.org/drawingml/2006/main" name="usit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0" tIns="0" rIns="0" bIns="0" rtlCol="0" anchor="ctr" anchorCtr="1"/>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1ED14B3FF9F704CA2DE1FC0DFE46276" ma:contentTypeVersion="11" ma:contentTypeDescription="Opprett et nytt dokument." ma:contentTypeScope="" ma:versionID="b0e2198d8abfd8b2b475ed875a4c67e6">
  <xsd:schema xmlns:xsd="http://www.w3.org/2001/XMLSchema" xmlns:xs="http://www.w3.org/2001/XMLSchema" xmlns:p="http://schemas.microsoft.com/office/2006/metadata/properties" xmlns:ns3="1c4c1564-12ea-468b-9d6c-4f6e6f439302" xmlns:ns4="2cf5dddd-63e5-47dd-aca3-576a6da6a7f2" targetNamespace="http://schemas.microsoft.com/office/2006/metadata/properties" ma:root="true" ma:fieldsID="cb8bf912b1f1fdee9bd1bb4679e8b422" ns3:_="" ns4:_="">
    <xsd:import namespace="1c4c1564-12ea-468b-9d6c-4f6e6f439302"/>
    <xsd:import namespace="2cf5dddd-63e5-47dd-aca3-576a6da6a7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c1564-12ea-468b-9d6c-4f6e6f43930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f5dddd-63e5-47dd-aca3-576a6da6a7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41DC0-8CA6-4BA9-A055-C61382688B44}">
  <ds:schemaRefs>
    <ds:schemaRef ds:uri="http://schemas.microsoft.com/sharepoint/v3/contenttype/forms"/>
  </ds:schemaRefs>
</ds:datastoreItem>
</file>

<file path=customXml/itemProps2.xml><?xml version="1.0" encoding="utf-8"?>
<ds:datastoreItem xmlns:ds="http://schemas.openxmlformats.org/officeDocument/2006/customXml" ds:itemID="{69441B08-5DE0-4D81-9682-ED0B77195CC3}">
  <ds:schemaRefs>
    <ds:schemaRef ds:uri="http://schemas.microsoft.com/office/2006/metadata/properties"/>
    <ds:schemaRef ds:uri="1c4c1564-12ea-468b-9d6c-4f6e6f43930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cf5dddd-63e5-47dd-aca3-576a6da6a7f2"/>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4B7DA980-D847-4476-BA82-552F3BF48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4c1564-12ea-468b-9d6c-4f6e6f439302"/>
    <ds:schemaRef ds:uri="2cf5dddd-63e5-47dd-aca3-576a6da6a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usit1</Template>
  <TotalTime>0</TotalTime>
  <Words>2537</Words>
  <Application>Microsoft Office PowerPoint</Application>
  <PresentationFormat>On-screen Show (16:10)</PresentationFormat>
  <Paragraphs>309</Paragraphs>
  <Slides>16</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Wingdings</vt:lpstr>
      <vt:lpstr>ヒラギノ角ゴ Pro W3</vt:lpstr>
      <vt:lpstr>usit1</vt:lpstr>
      <vt:lpstr>Office Theme</vt:lpstr>
      <vt:lpstr>PowerPoint Presentation</vt:lpstr>
      <vt:lpstr>PowerPoint Presentation</vt:lpstr>
      <vt:lpstr>Revidert MUSIT – USIT styringsmodell (utkast v1b)</vt:lpstr>
      <vt:lpstr>Styringsmodell: MUSIT – USIT (USIT-utkast)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2020-02-04T10:07:35Z</dcterms:created>
  <dcterms:modified xsi:type="dcterms:W3CDTF">2020-02-20T13:29:41Z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0x01010091ED14B3FF9F704CA2DE1FC0DFE46276</vt:lpwstr>
  </property>
</Properties>
</file>