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2" r:id="rId4"/>
    <p:sldId id="266" r:id="rId5"/>
    <p:sldId id="260" r:id="rId6"/>
    <p:sldId id="265" r:id="rId7"/>
    <p:sldId id="268" r:id="rId8"/>
    <p:sldId id="270" r:id="rId9"/>
    <p:sldId id="271" r:id="rId10"/>
    <p:sldId id="269" r:id="rId11"/>
    <p:sldId id="261" r:id="rId12"/>
    <p:sldId id="267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>
        <p:scale>
          <a:sx n="76" d="100"/>
          <a:sy n="76" d="100"/>
        </p:scale>
        <p:origin x="-1170" y="18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0F5185-7307-AF47-901B-2EA07043D40D}" type="datetime1">
              <a:rPr lang="nb-NO"/>
              <a:pPr>
                <a:defRPr/>
              </a:pPr>
              <a:t>26.08.2015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80EF34B-FBD1-A84C-B497-EC9BD7B57D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497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DBD043-10D6-E945-9EB1-5656D62F4BCD}" type="datetime1">
              <a:rPr lang="nb-NO"/>
              <a:pPr>
                <a:defRPr/>
              </a:pPr>
              <a:t>26.08.2015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34FA155-ACCD-CD41-861C-5097613C41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418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Jonsmoen og Greek, HiOA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850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 minutter brukt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741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Sosialisering,</a:t>
            </a:r>
            <a:r>
              <a:rPr lang="nb-NO" baseline="0" dirty="0" smtClean="0"/>
              <a:t> knekke kodene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065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Ca 13 %</a:t>
            </a:r>
            <a:r>
              <a:rPr lang="nb-NO" baseline="0" dirty="0" smtClean="0"/>
              <a:t> minoritetsspråklige i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257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762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220DC5-6DE9-1B4A-A250-2489156850A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A1F167-5DA3-B54C-9126-76A75545A592}" type="datetime1">
              <a:rPr lang="nb-NO"/>
              <a:pPr>
                <a:defRPr/>
              </a:pPr>
              <a:t>26.08.2015</a:t>
            </a:fld>
            <a:endParaRPr lang="nb-NO" dirty="0"/>
          </a:p>
        </p:txBody>
      </p:sp>
      <p:pic>
        <p:nvPicPr>
          <p:cNvPr id="1031" name="Picture 10" descr="UiO_UB_A_EN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28600"/>
            <a:ext cx="30035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.uio.no/fa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dontrack.net/" TargetMode="External"/><Relationship Id="rId2" Type="http://schemas.openxmlformats.org/officeDocument/2006/relationships/hyperlink" Target="http://sokogskriv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gerid.straume@ub.uio.no" TargetMode="External"/><Relationship Id="rId5" Type="http://schemas.openxmlformats.org/officeDocument/2006/relationships/hyperlink" Target="http://www.mooc.no/course/ikomp/" TargetMode="External"/><Relationship Id="rId4" Type="http://schemas.openxmlformats.org/officeDocument/2006/relationships/hyperlink" Target="https://owl.english.purdue.edu/ow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>
          <a:xfrm>
            <a:off x="1295400" y="1905000"/>
            <a:ext cx="6934200" cy="2028056"/>
          </a:xfrm>
        </p:spPr>
        <p:txBody>
          <a:bodyPr/>
          <a:lstStyle/>
          <a:p>
            <a:r>
              <a:rPr lang="nb-NO" dirty="0">
                <a:latin typeface="Arial" charset="0"/>
                <a:ea typeface="Arial" charset="0"/>
                <a:cs typeface="Arial" charset="0"/>
              </a:rPr>
              <a:t>Ingerid S. Straume</a:t>
            </a:r>
            <a:br>
              <a:rPr lang="nb-NO" dirty="0">
                <a:latin typeface="Arial" charset="0"/>
                <a:ea typeface="Arial" charset="0"/>
                <a:cs typeface="Arial" charset="0"/>
              </a:rPr>
            </a:b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Prosjektansvarlig </a:t>
            </a:r>
            <a:r>
              <a:rPr lang="nb-NO" dirty="0">
                <a:latin typeface="Arial" charset="0"/>
                <a:ea typeface="Arial" charset="0"/>
                <a:cs typeface="Arial" charset="0"/>
              </a:rPr>
              <a:t>skrivesenter </a:t>
            </a:r>
            <a:br>
              <a:rPr lang="nb-NO" dirty="0">
                <a:latin typeface="Arial" charset="0"/>
                <a:ea typeface="Arial" charset="0"/>
                <a:cs typeface="Arial" charset="0"/>
              </a:rPr>
            </a:br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1295400" y="3861048"/>
            <a:ext cx="7315200" cy="2592288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Studenters skriving i fagene: skrivesenter, bibliotekskurs og andre ressurser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838200"/>
            <a:ext cx="7696200" cy="1143000"/>
          </a:xfrm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Informasjonskompetanse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En del av fagidentiteten </a:t>
            </a:r>
          </a:p>
          <a:p>
            <a:pPr lvl="0"/>
            <a:r>
              <a:rPr lang="nb-NO" dirty="0" smtClean="0"/>
              <a:t>Kompetanse i å søke opp, velge, vurdere og anvende informasjon </a:t>
            </a:r>
          </a:p>
          <a:p>
            <a:pPr lvl="1"/>
            <a:r>
              <a:rPr lang="nb-NO" dirty="0" smtClean="0"/>
              <a:t>Litteratur og andre kilder </a:t>
            </a:r>
          </a:p>
          <a:p>
            <a:pPr lvl="0"/>
            <a:r>
              <a:rPr lang="nb-NO" dirty="0" smtClean="0"/>
              <a:t>Kurs i litteratursøk, kildehåndtering, Endnote mm </a:t>
            </a:r>
          </a:p>
          <a:p>
            <a:pPr lvl="1"/>
            <a:r>
              <a:rPr lang="nb-NO" dirty="0" smtClean="0"/>
              <a:t>Kontakt fagreferent (HF, UV, SV) i biblioteket </a:t>
            </a:r>
          </a:p>
          <a:p>
            <a:pPr lvl="1"/>
            <a:r>
              <a:rPr lang="nb-NO" dirty="0" smtClean="0"/>
              <a:t>Jf. nettsider </a:t>
            </a:r>
            <a:r>
              <a:rPr lang="nb-NO" dirty="0">
                <a:hlinkClick r:id="rId2"/>
              </a:rPr>
              <a:t>http://www.ub.uio.no/fag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 </a:t>
            </a:r>
          </a:p>
          <a:p>
            <a:r>
              <a:rPr lang="nb-NO" dirty="0" smtClean="0"/>
              <a:t>Skriving / søking / lesing / tilbakemelding </a:t>
            </a:r>
          </a:p>
          <a:p>
            <a:pPr marL="0" lv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0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slags tilbud kan være nyttig for dine studenter når det gjelder støtte/veiledning i akademisk skriving? </a:t>
            </a:r>
          </a:p>
          <a:p>
            <a:r>
              <a:rPr lang="nb-NO" dirty="0" smtClean="0"/>
              <a:t>Ønsker du eventuelt å være med i pilotprosjekt?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27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Ressurser for lærere og studenter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Søk og skriv 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PhD on track </a:t>
            </a:r>
            <a:endParaRPr lang="nb-NO" dirty="0" smtClean="0"/>
          </a:p>
          <a:p>
            <a:r>
              <a:rPr lang="nb-NO" dirty="0" smtClean="0">
                <a:hlinkClick r:id="rId4"/>
              </a:rPr>
              <a:t>Purdue OWL </a:t>
            </a:r>
            <a:endParaRPr lang="nb-NO" dirty="0" smtClean="0"/>
          </a:p>
          <a:p>
            <a:r>
              <a:rPr lang="nb-NO" dirty="0" smtClean="0">
                <a:hlinkClick r:id="rId5"/>
              </a:rPr>
              <a:t>iKOMP</a:t>
            </a:r>
            <a:r>
              <a:rPr lang="nb-NO" dirty="0" smtClean="0"/>
              <a:t> – MOOC for informasjonskompetanse fra UiT </a:t>
            </a:r>
          </a:p>
          <a:p>
            <a:r>
              <a:rPr lang="nb-NO" dirty="0" smtClean="0"/>
              <a:t>Kontakt meg gjerne: </a:t>
            </a:r>
            <a:r>
              <a:rPr lang="nb-NO" dirty="0" smtClean="0">
                <a:hlinkClick r:id="rId6"/>
              </a:rPr>
              <a:t>ingerid.straume@ub.uio.no</a:t>
            </a:r>
            <a:r>
              <a:rPr lang="nb-NO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Møtet med akademisk skriving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Uuttalte, implisitte krav </a:t>
            </a:r>
          </a:p>
          <a:p>
            <a:pPr lvl="1"/>
            <a:r>
              <a:rPr lang="nb-NO" dirty="0" smtClean="0"/>
              <a:t>Bruker mye tid på å finne ut </a:t>
            </a:r>
          </a:p>
          <a:p>
            <a:r>
              <a:rPr lang="nb-NO" dirty="0" smtClean="0"/>
              <a:t>Fra rikt til nøkternt språk </a:t>
            </a:r>
          </a:p>
          <a:p>
            <a:pPr lvl="1"/>
            <a:r>
              <a:rPr lang="nb-NO" dirty="0" smtClean="0"/>
              <a:t>Adjektiver, personlige meninger, forbehold, begrunnelser og </a:t>
            </a:r>
            <a:r>
              <a:rPr lang="nb-NO" u="sng" dirty="0" smtClean="0"/>
              <a:t>drøfting</a:t>
            </a:r>
            <a:r>
              <a:rPr lang="nb-NO" dirty="0" smtClean="0"/>
              <a:t> (diskusjon)   </a:t>
            </a:r>
          </a:p>
          <a:p>
            <a:r>
              <a:rPr lang="nb-NO" dirty="0" smtClean="0"/>
              <a:t>Objektivitet </a:t>
            </a:r>
          </a:p>
          <a:p>
            <a:r>
              <a:rPr lang="nb-NO" dirty="0" smtClean="0"/>
              <a:t>Posisjonering av et «jeg» i teksten </a:t>
            </a:r>
          </a:p>
          <a:p>
            <a:r>
              <a:rPr lang="nb-NO" dirty="0" smtClean="0"/>
              <a:t>Overdreven respekt: stivt, oppstyltet </a:t>
            </a:r>
          </a:p>
          <a:p>
            <a:r>
              <a:rPr lang="nb-NO" dirty="0" smtClean="0"/>
              <a:t>Også grammatiske utfordringer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23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34447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1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Hvilke utfordringer (knyttet til skriving) opplever de nye studentene i mitt fag</a:t>
            </a:r>
            <a:r>
              <a:rPr lang="nb-NO" dirty="0" smtClean="0"/>
              <a:t>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84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tilegne seg en faglig identitet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b-NO" dirty="0" smtClean="0"/>
              <a:t>Kommunisere i et faglig fellesskap </a:t>
            </a:r>
          </a:p>
          <a:p>
            <a:pPr lvl="0"/>
            <a:r>
              <a:rPr lang="nb-NO" dirty="0" smtClean="0"/>
              <a:t>Skriving som identitetsskapende kommunikasjon</a:t>
            </a:r>
          </a:p>
          <a:p>
            <a:pPr lvl="1"/>
            <a:r>
              <a:rPr lang="nb-NO" dirty="0" smtClean="0"/>
              <a:t>Ikke i tillegg til, men integrert i fagene </a:t>
            </a:r>
          </a:p>
          <a:p>
            <a:pPr lvl="1"/>
            <a:r>
              <a:rPr lang="nb-NO" dirty="0" smtClean="0"/>
              <a:t>Faglærere som skrivelærere? </a:t>
            </a:r>
          </a:p>
          <a:p>
            <a:r>
              <a:rPr lang="nb-NO" dirty="0" smtClean="0"/>
              <a:t>Bli kjent med konvensjonene og metodene i faget </a:t>
            </a:r>
          </a:p>
          <a:p>
            <a:pPr lvl="1"/>
            <a:r>
              <a:rPr lang="nb-NO" dirty="0" smtClean="0"/>
              <a:t>De viktigste spørsmålene </a:t>
            </a:r>
          </a:p>
          <a:p>
            <a:pPr lvl="1"/>
            <a:r>
              <a:rPr lang="nb-NO" dirty="0" smtClean="0"/>
              <a:t>Hva vet vi (ikke)?</a:t>
            </a:r>
          </a:p>
          <a:p>
            <a:pPr lvl="1"/>
            <a:r>
              <a:rPr lang="nb-NO" dirty="0" smtClean="0"/>
              <a:t>Stil og tone   </a:t>
            </a:r>
          </a:p>
          <a:p>
            <a:r>
              <a:rPr lang="nb-NO" dirty="0" smtClean="0"/>
              <a:t>Hvem/hva er fagets omland, nedslagsfelt?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09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Minoritetsspråklige studenter – noen særskilte utfordringer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Ulike kulturelle koder i akademia </a:t>
            </a:r>
          </a:p>
          <a:p>
            <a:pPr lvl="1"/>
            <a:r>
              <a:rPr lang="nb-NO" dirty="0" smtClean="0"/>
              <a:t>Respekt for faglige autoriteter vs selvstendighet </a:t>
            </a:r>
          </a:p>
          <a:p>
            <a:pPr lvl="1"/>
            <a:r>
              <a:rPr lang="nb-NO" dirty="0" smtClean="0"/>
              <a:t>Plagiat, kildebruk  </a:t>
            </a:r>
          </a:p>
          <a:p>
            <a:r>
              <a:rPr lang="nb-NO" dirty="0" smtClean="0"/>
              <a:t>Kritisk tenkning – hvordan kan det læres?  </a:t>
            </a:r>
          </a:p>
          <a:p>
            <a:r>
              <a:rPr lang="nb-NO" dirty="0"/>
              <a:t>Grunnleggende begreper, nyanser, presisjon </a:t>
            </a:r>
          </a:p>
          <a:p>
            <a:pPr lvl="1"/>
            <a:r>
              <a:rPr lang="nb-NO" dirty="0"/>
              <a:t>Preposisjonsbruk, kvalifikatorer </a:t>
            </a:r>
            <a:endParaRPr lang="nb-NO" dirty="0" smtClean="0"/>
          </a:p>
          <a:p>
            <a:pPr lvl="1"/>
            <a:r>
              <a:rPr lang="nb-NO" dirty="0" smtClean="0"/>
              <a:t>Djevelen i detaljene </a:t>
            </a:r>
          </a:p>
          <a:p>
            <a:r>
              <a:rPr lang="nb-NO" dirty="0" smtClean="0"/>
              <a:t>MiFA – Mangfold i fokus i akademia (avdeling for fagstøtte)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1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et skrivesenter?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Veiledning én-til-én </a:t>
            </a:r>
          </a:p>
          <a:p>
            <a:pPr lvl="1"/>
            <a:r>
              <a:rPr lang="nb-NO" dirty="0" smtClean="0"/>
              <a:t>Peer tutoring eller faglig ansatte </a:t>
            </a:r>
          </a:p>
          <a:p>
            <a:r>
              <a:rPr lang="nb-NO" dirty="0" smtClean="0"/>
              <a:t>Skrivekurs </a:t>
            </a:r>
          </a:p>
          <a:p>
            <a:pPr lvl="1"/>
            <a:r>
              <a:rPr lang="nb-NO" dirty="0" smtClean="0"/>
              <a:t>helst i samarbeid med faglig ansatte </a:t>
            </a:r>
          </a:p>
          <a:p>
            <a:r>
              <a:rPr lang="nb-NO" dirty="0" smtClean="0"/>
              <a:t>Støttemateriale, nettressurser </a:t>
            </a:r>
          </a:p>
          <a:p>
            <a:r>
              <a:rPr lang="nb-NO" dirty="0" smtClean="0"/>
              <a:t>Ofte tilknyttet biblioteket  </a:t>
            </a:r>
          </a:p>
          <a:p>
            <a:r>
              <a:rPr lang="nb-NO" dirty="0" smtClean="0"/>
              <a:t>Studentene tar selv kontakt og bestiller time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4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572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-2-en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ub-2-eng</Template>
  <TotalTime>294</TotalTime>
  <Words>347</Words>
  <Application>Microsoft Office PowerPoint</Application>
  <PresentationFormat>On-screen Show (4:3)</PresentationFormat>
  <Paragraphs>63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ub-2-eng</vt:lpstr>
      <vt:lpstr>Ingerid S. Straume Prosjektansvarlig skrivesenter  </vt:lpstr>
      <vt:lpstr>Møtet med akademisk skriving </vt:lpstr>
      <vt:lpstr>PowerPoint Presentation</vt:lpstr>
      <vt:lpstr>Summeoppgave</vt:lpstr>
      <vt:lpstr>Å tilegne seg en faglig identitet </vt:lpstr>
      <vt:lpstr>Minoritetsspråklige studenter – noen særskilte utfordringer  </vt:lpstr>
      <vt:lpstr>Hva er et skrivesenter? </vt:lpstr>
      <vt:lpstr>PowerPoint Presentation</vt:lpstr>
      <vt:lpstr>PowerPoint Presentation</vt:lpstr>
      <vt:lpstr> </vt:lpstr>
      <vt:lpstr>Informasjonskompetanse </vt:lpstr>
      <vt:lpstr>Oppgave 2</vt:lpstr>
      <vt:lpstr>Ressurser for lærere og studenter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ingerids</dc:creator>
  <cp:lastModifiedBy>ingerids</cp:lastModifiedBy>
  <cp:revision>19</cp:revision>
  <dcterms:created xsi:type="dcterms:W3CDTF">2015-05-05T12:13:34Z</dcterms:created>
  <dcterms:modified xsi:type="dcterms:W3CDTF">2015-08-26T08:51:52Z</dcterms:modified>
</cp:coreProperties>
</file>