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57" r:id="rId4"/>
    <p:sldId id="272" r:id="rId5"/>
    <p:sldId id="270" r:id="rId6"/>
    <p:sldId id="258" r:id="rId7"/>
    <p:sldId id="259" r:id="rId8"/>
    <p:sldId id="262" r:id="rId9"/>
    <p:sldId id="261" r:id="rId10"/>
    <p:sldId id="263" r:id="rId11"/>
    <p:sldId id="265" r:id="rId12"/>
    <p:sldId id="282" r:id="rId13"/>
    <p:sldId id="266" r:id="rId14"/>
    <p:sldId id="267" r:id="rId15"/>
    <p:sldId id="268" r:id="rId16"/>
    <p:sldId id="264" r:id="rId17"/>
    <p:sldId id="273" r:id="rId18"/>
    <p:sldId id="280" r:id="rId19"/>
    <p:sldId id="281" r:id="rId20"/>
  </p:sldIdLst>
  <p:sldSz cx="9144000" cy="6858000" type="screen4x3"/>
  <p:notesSz cx="6794500" cy="9906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5" autoAdjust="0"/>
    <p:restoredTop sz="86432" autoAdjust="0"/>
  </p:normalViewPr>
  <p:slideViewPr>
    <p:cSldViewPr>
      <p:cViewPr varScale="1">
        <p:scale>
          <a:sx n="99" d="100"/>
          <a:sy n="99" d="100"/>
        </p:scale>
        <p:origin x="17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3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53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39E7E13-81DE-4BEF-A6BB-10B0506BE895}" type="datetimeFigureOut">
              <a:rPr lang="nb-NO" smtClean="0"/>
              <a:t>22.08.2018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44283" cy="4953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08982"/>
            <a:ext cx="2944283" cy="4953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1D7B323-93B6-4DA8-B073-C6ACB8BE1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03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53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1" y="0"/>
            <a:ext cx="2944813" cy="4953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369C0B5-70EF-45E2-93CA-7737C3FAA2A3}" type="datetimeFigureOut">
              <a:rPr lang="nb-NO" smtClean="0"/>
              <a:t>22.08.2018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9114"/>
            <a:ext cx="2944813" cy="4953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1" y="9409114"/>
            <a:ext cx="2944813" cy="4953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0EB19A0-9572-4213-B0F6-1F93A3AC2B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41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984" y="2564904"/>
            <a:ext cx="8564488" cy="1440159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397312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BE51461-69CD-4B91-92D9-F15E757FE8F6}" type="datetimeFigureOut">
              <a:rPr lang="nb-NO" altLang="nb-NO"/>
              <a:pPr/>
              <a:t>22.08.2018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B0E1AB2-846C-4FAA-AA2F-391A84DEE20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7762552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248474A-1754-4EE8-9678-AC182AADF8EF}" type="datetimeFigureOut">
              <a:rPr lang="nb-NO" altLang="nb-NO"/>
              <a:pPr/>
              <a:t>22.08.2018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5BC2D30-255D-4CB3-B500-33A18420FC9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521057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298342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5C2460F-3EED-4980-8BE4-62DC6D27A099}" type="datetimeFigureOut">
              <a:rPr lang="nb-NO" altLang="nb-NO"/>
              <a:pPr/>
              <a:t>22.08.2018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CDD6450-5F07-45CB-B0EB-501908D1428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3616220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58F3BE9-D009-4B05-9BB6-782CE918D270}" type="datetimeFigureOut">
              <a:rPr lang="nb-NO" altLang="nb-NO"/>
              <a:pPr/>
              <a:t>22.08.2018</a:t>
            </a:fld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D14ABC1-1048-434D-BE96-31A67509E1E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47872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FBEDF95-89D8-4662-ABB5-8BB5AAE4D5FE}" type="datetimeFigureOut">
              <a:rPr lang="nb-NO" altLang="nb-NO"/>
              <a:pPr/>
              <a:t>22.08.2018</a:t>
            </a:fld>
            <a:endParaRPr lang="nb-NO" alt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5ABF64D-C3C3-4A25-ADF4-7BC156408EA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3985437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44F4216-5CB8-441D-BD7C-670F6C73BBCF}" type="datetimeFigureOut">
              <a:rPr lang="nb-NO" altLang="nb-NO"/>
              <a:pPr/>
              <a:t>22.08.2018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AFF571A-9CE2-48C9-9EA1-DEB51841505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505276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650A6F2-2B7D-4C26-A5F5-735B4E9606AF}" type="datetimeFigureOut">
              <a:rPr lang="nb-NO" altLang="nb-NO"/>
              <a:pPr/>
              <a:t>22.08.2018</a:t>
            </a:fld>
            <a:endParaRPr lang="nb-NO" alt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D500ABA-F40A-4398-86C6-EE50C62A2C5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31292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16EED0D-9F6B-43D4-A787-A84A854D0EFF}" type="datetimeFigureOut">
              <a:rPr lang="nb-NO" altLang="nb-NO"/>
              <a:pPr/>
              <a:t>22.08.2018</a:t>
            </a:fld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AAFE0AC-B4EC-43F4-A405-3DA11E4FCEA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2894950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A338468-1D9A-49D5-AC8F-59EA7B442C0F}" type="datetimeFigureOut">
              <a:rPr lang="nb-NO" altLang="nb-NO"/>
              <a:pPr/>
              <a:t>22.08.2018</a:t>
            </a:fld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3B7A7F9-FE70-481E-BBFD-D230009806F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8801076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81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  <a:endParaRPr lang="nb-NO" altLang="nb-NO" smtClean="0"/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rdbok.uib.no/perl/ordbok.cgi?OPP=telel%C3%B8sning+&amp;ant_bokmaal=5&amp;ant_nynorsk=5&amp;begge=+&amp;ordbok=beg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255588" y="2781300"/>
            <a:ext cx="8564562" cy="1439863"/>
          </a:xfrm>
        </p:spPr>
        <p:txBody>
          <a:bodyPr/>
          <a:lstStyle/>
          <a:p>
            <a:pPr eaLnBrk="1" hangingPunct="1"/>
            <a:r>
              <a:rPr lang="nb-NO" altLang="nb-NO" sz="5400" b="1" dirty="0" smtClean="0">
                <a:solidFill>
                  <a:srgbClr val="C00000"/>
                </a:solidFill>
              </a:rPr>
              <a:t>Skrive for å lære:</a:t>
            </a:r>
            <a:r>
              <a:rPr lang="nb-NO" altLang="nb-NO" sz="5400" b="1" smtClean="0">
                <a:solidFill>
                  <a:srgbClr val="C00000"/>
                </a:solidFill>
              </a:rPr>
              <a:t/>
            </a:r>
            <a:br>
              <a:rPr lang="nb-NO" altLang="nb-NO" sz="5400" b="1" smtClean="0">
                <a:solidFill>
                  <a:srgbClr val="C00000"/>
                </a:solidFill>
              </a:rPr>
            </a:br>
            <a:r>
              <a:rPr lang="nb-NO" altLang="nb-NO" sz="5400" b="1" smtClean="0">
                <a:solidFill>
                  <a:srgbClr val="C00000"/>
                </a:solidFill>
              </a:rPr>
              <a:t>mikrooppgaver på kurset</a:t>
            </a:r>
            <a:endParaRPr lang="nb-NO" altLang="nb-NO" sz="5400" b="1" dirty="0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4037013"/>
            <a:ext cx="7561263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dirty="0" smtClean="0"/>
              <a:t>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56176" y="5084763"/>
            <a:ext cx="3814913" cy="100806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Kursleder </a:t>
            </a:r>
            <a:r>
              <a:rPr lang="nb-NO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Eevi</a:t>
            </a:r>
            <a:r>
              <a:rPr lang="nb-NO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E. Beck</a:t>
            </a: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Link – universitetspedagogikk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o</a:t>
            </a:r>
            <a:r>
              <a:rPr lang="nb-NO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g </a:t>
            </a:r>
            <a:r>
              <a:rPr lang="nb-NO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Inst</a:t>
            </a:r>
            <a:r>
              <a:rPr lang="nb-NO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. for pedagogikk</a:t>
            </a: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Epost eevi@iped.uio.no</a:t>
            </a: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nb-NO" altLang="nb-NO" sz="4400" dirty="0" smtClean="0"/>
              <a:t>Strukturen bak de 7: </a:t>
            </a:r>
            <a:br>
              <a:rPr lang="nb-NO" altLang="nb-NO" sz="4400" dirty="0" smtClean="0"/>
            </a:br>
            <a:r>
              <a:rPr lang="nb-NO" altLang="nb-NO" sz="2400" dirty="0" smtClean="0"/>
              <a:t>(v/Karl </a:t>
            </a:r>
            <a:r>
              <a:rPr lang="nb-NO" altLang="nb-NO" sz="2400" dirty="0"/>
              <a:t>Henrik </a:t>
            </a:r>
            <a:r>
              <a:rPr lang="nb-NO" altLang="nb-NO" sz="2400" dirty="0" err="1"/>
              <a:t>Flyum</a:t>
            </a:r>
            <a:r>
              <a:rPr lang="nb-NO" altLang="nb-NO" sz="2400" dirty="0"/>
              <a:t> oktober </a:t>
            </a:r>
            <a:r>
              <a:rPr lang="nb-NO" altLang="nb-NO" sz="2400" dirty="0" smtClean="0"/>
              <a:t>2005</a:t>
            </a:r>
            <a:r>
              <a:rPr lang="nb-NO" altLang="nb-NO" sz="2400" dirty="0"/>
              <a:t>)</a:t>
            </a:r>
            <a:endParaRPr lang="nb-NO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/>
              <a:t>1. Friskriving</a:t>
            </a:r>
            <a:r>
              <a:rPr lang="nb-NO" altLang="nb-NO" dirty="0"/>
              <a:t>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/>
              <a:t>2. Hovedbudskap</a:t>
            </a:r>
            <a:r>
              <a:rPr lang="nb-NO" altLang="nb-NO" dirty="0"/>
              <a:t> (Det jeg egentlig vil si er …)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/>
              <a:t>3. Spørsmålet</a:t>
            </a:r>
            <a:r>
              <a:rPr lang="nb-NO" altLang="nb-NO" dirty="0"/>
              <a:t> bak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/>
              <a:t>4. </a:t>
            </a:r>
            <a:r>
              <a:rPr lang="nb-NO" altLang="nb-NO" b="1" dirty="0" smtClean="0"/>
              <a:t>Forklare/begrunne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 smtClean="0"/>
              <a:t>5. </a:t>
            </a:r>
            <a:r>
              <a:rPr lang="nb-NO" altLang="nb-NO" b="1" dirty="0"/>
              <a:t>Alternative spørsmål</a:t>
            </a:r>
            <a:r>
              <a:rPr lang="nb-NO" altLang="nb-NO" dirty="0"/>
              <a:t> (åpne for annet som ikke kom fram i denne friskrivingen)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 smtClean="0"/>
              <a:t>6</a:t>
            </a:r>
            <a:r>
              <a:rPr lang="nb-NO" altLang="nb-NO" b="1" dirty="0"/>
              <a:t>. P</a:t>
            </a:r>
            <a:r>
              <a:rPr lang="nb-NO" altLang="nb-NO" b="1" dirty="0" smtClean="0"/>
              <a:t>rioritere</a:t>
            </a:r>
            <a:r>
              <a:rPr lang="nb-NO" altLang="nb-NO" dirty="0" smtClean="0"/>
              <a:t> </a:t>
            </a:r>
            <a:r>
              <a:rPr lang="nb-NO" altLang="nb-NO" dirty="0"/>
              <a:t>(ett av </a:t>
            </a:r>
            <a:r>
              <a:rPr lang="nb-NO" altLang="nb-NO" dirty="0" smtClean="0"/>
              <a:t>alternativene)</a:t>
            </a:r>
            <a:endParaRPr lang="nb-NO" altLang="nb-NO" dirty="0"/>
          </a:p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/>
              <a:t>7. </a:t>
            </a:r>
            <a:r>
              <a:rPr lang="nb-NO" altLang="nb-NO" b="1" dirty="0" smtClean="0"/>
              <a:t>Forklare/begrunne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782085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/>
          <a:lstStyle/>
          <a:p>
            <a:r>
              <a:rPr lang="nb-NO" altLang="nb-NO" dirty="0" smtClean="0"/>
              <a:t>Sammendrag assosiasjonsoppgaver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3"/>
            <a:ext cx="6336704" cy="424847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nb-NO" altLang="nb-NO" sz="2800" dirty="0" smtClean="0"/>
              <a:t>Kan mobilisere </a:t>
            </a:r>
            <a:r>
              <a:rPr lang="nb-NO" altLang="nb-NO" sz="2800" dirty="0"/>
              <a:t>relevant kunnskap </a:t>
            </a:r>
            <a:r>
              <a:rPr lang="nb-NO" altLang="nb-NO" sz="2800" dirty="0" smtClean="0"/>
              <a:t/>
            </a:r>
            <a:br>
              <a:rPr lang="nb-NO" altLang="nb-NO" sz="2800" dirty="0" smtClean="0"/>
            </a:br>
            <a:r>
              <a:rPr lang="nb-NO" altLang="nb-NO" sz="2800" dirty="0" smtClean="0"/>
              <a:t>om </a:t>
            </a:r>
            <a:r>
              <a:rPr lang="nb-NO" altLang="nb-NO" sz="2800" dirty="0"/>
              <a:t>noe </a:t>
            </a:r>
            <a:r>
              <a:rPr lang="nb-NO" altLang="nb-NO" sz="2800" dirty="0" smtClean="0"/>
              <a:t>vi </a:t>
            </a:r>
            <a:r>
              <a:rPr lang="nb-NO" altLang="nb-NO" sz="2800" dirty="0"/>
              <a:t>antar </a:t>
            </a:r>
            <a:r>
              <a:rPr lang="nb-NO" altLang="nb-NO" sz="2800" dirty="0" smtClean="0"/>
              <a:t>studentene </a:t>
            </a:r>
            <a:r>
              <a:rPr lang="nb-NO" altLang="nb-NO" sz="2800" dirty="0"/>
              <a:t>kjenner til. </a:t>
            </a:r>
            <a:endParaRPr lang="nb-NO" altLang="nb-NO" sz="2800" dirty="0" smtClean="0"/>
          </a:p>
          <a:p>
            <a:pPr>
              <a:lnSpc>
                <a:spcPct val="80000"/>
              </a:lnSpc>
              <a:buNone/>
            </a:pPr>
            <a:r>
              <a:rPr lang="nb-NO" altLang="nb-NO" sz="2800" dirty="0" smtClean="0"/>
              <a:t>Kan stimulere forventning/beredskap for å lære nytt.</a:t>
            </a:r>
          </a:p>
          <a:p>
            <a:pPr>
              <a:lnSpc>
                <a:spcPct val="80000"/>
              </a:lnSpc>
              <a:buNone/>
            </a:pPr>
            <a:r>
              <a:rPr lang="nb-NO" altLang="nb-NO" sz="2800" dirty="0" smtClean="0"/>
              <a:t>Kan senke terskelen for å tenke/ytre seg.</a:t>
            </a:r>
          </a:p>
          <a:p>
            <a:pPr>
              <a:lnSpc>
                <a:spcPct val="80000"/>
              </a:lnSpc>
              <a:buNone/>
            </a:pPr>
            <a:endParaRPr lang="nb-NO" altLang="nb-NO" sz="2800" dirty="0"/>
          </a:p>
          <a:p>
            <a:pPr>
              <a:lnSpc>
                <a:spcPct val="80000"/>
              </a:lnSpc>
              <a:buNone/>
            </a:pPr>
            <a:r>
              <a:rPr lang="nb-NO" altLang="nb-NO" sz="2800" dirty="0" err="1" smtClean="0"/>
              <a:t>Assosiasjonsopppgaver</a:t>
            </a:r>
            <a:r>
              <a:rPr lang="nb-NO" altLang="nb-NO" sz="2800" dirty="0" smtClean="0"/>
              <a:t> stimulerer lite presisjon eller ettertanke. Andre mikrooppgaver kan gjøre det. </a:t>
            </a:r>
            <a:endParaRPr lang="nb-NO" altLang="nb-NO" sz="2800" dirty="0"/>
          </a:p>
        </p:txBody>
      </p:sp>
    </p:spTree>
    <p:extLst>
      <p:ext uri="{BB962C8B-B14F-4D97-AF65-F5344CB8AC3E}">
        <p14:creationId xmlns:p14="http://schemas.microsoft.com/office/powerpoint/2010/main" val="1262824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nb-NO" sz="3600" dirty="0" smtClean="0"/>
              <a:t>Mikroskriving med presisjon: </a:t>
            </a:r>
            <a:r>
              <a:rPr lang="nb-NO" b="1" dirty="0" smtClean="0"/>
              <a:t>Definisjonsoppgaver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32048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nb-NO" altLang="nb-NO" sz="2800" dirty="0" smtClean="0"/>
              <a:t>Lite skriving, mye tenking.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altLang="nb-NO" sz="2800" dirty="0" smtClean="0"/>
              <a:t>Avgrensning og presisjon.</a:t>
            </a:r>
            <a:endParaRPr lang="nb-NO" altLang="nb-NO" sz="2800" dirty="0"/>
          </a:p>
          <a:p>
            <a:pPr marL="0" indent="0">
              <a:lnSpc>
                <a:spcPct val="80000"/>
              </a:lnSpc>
              <a:buNone/>
            </a:pPr>
            <a:r>
              <a:rPr lang="nb-NO" altLang="nb-NO" sz="2800" dirty="0"/>
              <a:t>Krever </a:t>
            </a:r>
            <a:r>
              <a:rPr lang="nb-NO" altLang="nb-NO" sz="2800" dirty="0" smtClean="0"/>
              <a:t>kjennskap </a:t>
            </a:r>
            <a:r>
              <a:rPr lang="nb-NO" altLang="nb-NO" sz="2800" dirty="0"/>
              <a:t>til </a:t>
            </a:r>
            <a:r>
              <a:rPr lang="nb-NO" altLang="nb-NO" sz="2800" dirty="0" smtClean="0"/>
              <a:t>begrepet/relaterte begreper.</a:t>
            </a:r>
            <a:endParaRPr lang="nb-NO" altLang="nb-NO" sz="2800" dirty="0"/>
          </a:p>
          <a:p>
            <a:pPr marL="0" indent="0">
              <a:lnSpc>
                <a:spcPct val="80000"/>
              </a:lnSpc>
              <a:buNone/>
            </a:pPr>
            <a:r>
              <a:rPr lang="nb-NO" altLang="nb-NO" sz="2800" dirty="0"/>
              <a:t>Kan bidra </a:t>
            </a:r>
            <a:r>
              <a:rPr lang="nb-NO" altLang="nb-NO" sz="2800" dirty="0" smtClean="0"/>
              <a:t>til å: </a:t>
            </a:r>
            <a:endParaRPr lang="nb-NO" altLang="nb-NO" sz="2800" dirty="0"/>
          </a:p>
          <a:p>
            <a:pPr lvl="1">
              <a:lnSpc>
                <a:spcPct val="80000"/>
              </a:lnSpc>
            </a:pPr>
            <a:r>
              <a:rPr lang="nb-NO" altLang="nb-NO" dirty="0" smtClean="0"/>
              <a:t>organisere </a:t>
            </a:r>
            <a:r>
              <a:rPr lang="nb-NO" altLang="nb-NO" dirty="0"/>
              <a:t>kunnskap </a:t>
            </a:r>
          </a:p>
          <a:p>
            <a:pPr lvl="1">
              <a:lnSpc>
                <a:spcPct val="80000"/>
              </a:lnSpc>
            </a:pPr>
            <a:r>
              <a:rPr lang="nb-NO" altLang="nb-NO" dirty="0" smtClean="0"/>
              <a:t>mobilisere </a:t>
            </a:r>
            <a:r>
              <a:rPr lang="nb-NO" altLang="nb-NO" dirty="0"/>
              <a:t>og </a:t>
            </a:r>
            <a:r>
              <a:rPr lang="nb-NO" altLang="nb-NO" dirty="0" smtClean="0"/>
              <a:t>kontrollere/bevisstgjøre kunnskap, og egen forståelse/hukommelse</a:t>
            </a:r>
            <a:endParaRPr lang="nb-NO" altLang="nb-NO" dirty="0"/>
          </a:p>
          <a:p>
            <a:pPr lvl="1">
              <a:lnSpc>
                <a:spcPct val="80000"/>
              </a:lnSpc>
            </a:pPr>
            <a:r>
              <a:rPr lang="nb-NO" altLang="nb-NO" dirty="0" smtClean="0"/>
              <a:t>tydeliggjøre forskjeller og likheter mellom fenomener</a:t>
            </a:r>
          </a:p>
          <a:p>
            <a:pPr lvl="1">
              <a:lnSpc>
                <a:spcPct val="80000"/>
              </a:lnSpc>
            </a:pPr>
            <a:r>
              <a:rPr lang="nb-NO" altLang="nb-NO" dirty="0" smtClean="0"/>
              <a:t>generere spørsmål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687360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nb-NO" dirty="0" smtClean="0"/>
              <a:t> </a:t>
            </a:r>
            <a:r>
              <a:rPr lang="nb-NO" dirty="0" err="1" smtClean="0"/>
              <a:t>Oppg</a:t>
            </a:r>
            <a:r>
              <a:rPr lang="nb-NO" dirty="0" smtClean="0"/>
              <a:t> D: Definisjon</a:t>
            </a:r>
            <a:br>
              <a:rPr lang="nb-NO" dirty="0" smtClean="0"/>
            </a:br>
            <a:r>
              <a:rPr lang="nb-NO" dirty="0" smtClean="0"/>
              <a:t>1.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b-NO" altLang="nb-NO" dirty="0"/>
              <a:t>Definer begrepet</a:t>
            </a:r>
          </a:p>
          <a:p>
            <a:pPr algn="ctr">
              <a:buNone/>
            </a:pPr>
            <a:r>
              <a:rPr lang="nb-NO" altLang="nb-NO" dirty="0"/>
              <a:t>   </a:t>
            </a:r>
          </a:p>
          <a:p>
            <a:pPr algn="ctr">
              <a:buNone/>
            </a:pPr>
            <a:r>
              <a:rPr lang="nb-NO" altLang="nb-NO" sz="5400" dirty="0" smtClean="0"/>
              <a:t>teori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7410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nb-NO" dirty="0" smtClean="0"/>
              <a:t> 2.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altLang="nb-NO" dirty="0"/>
              <a:t>Sett dere sammen to og to (fysisk eller virtuelt), les definisjonene for hverandre</a:t>
            </a:r>
          </a:p>
          <a:p>
            <a:pPr>
              <a:buNone/>
            </a:pPr>
            <a:r>
              <a:rPr lang="nb-NO" altLang="nb-NO" dirty="0"/>
              <a:t>	- hva er likt?</a:t>
            </a:r>
          </a:p>
          <a:p>
            <a:pPr>
              <a:buNone/>
            </a:pPr>
            <a:r>
              <a:rPr lang="nb-NO" altLang="nb-NO" dirty="0"/>
              <a:t>	- hva er ulikt?</a:t>
            </a:r>
          </a:p>
          <a:p>
            <a:pPr marL="0" indent="0">
              <a:buNone/>
            </a:pPr>
            <a:endParaRPr lang="nb-NO" altLang="nb-NO" dirty="0" smtClean="0"/>
          </a:p>
          <a:p>
            <a:pPr marL="0" indent="0">
              <a:buNone/>
            </a:pPr>
            <a:r>
              <a:rPr lang="nb-NO" altLang="nb-NO" dirty="0" smtClean="0"/>
              <a:t>Prøv </a:t>
            </a:r>
            <a:r>
              <a:rPr lang="nb-NO" altLang="nb-NO" dirty="0"/>
              <a:t>å bli enige om en </a:t>
            </a:r>
            <a:r>
              <a:rPr lang="nb-NO" altLang="nb-NO" dirty="0" smtClean="0"/>
              <a:t>definisjon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402877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nb-NO" dirty="0" smtClean="0"/>
              <a:t> 3.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altLang="nb-NO" dirty="0"/>
              <a:t>Les </a:t>
            </a:r>
            <a:r>
              <a:rPr lang="nb-NO" altLang="nb-NO" dirty="0" smtClean="0"/>
              <a:t>arket med definisjoner av «teori».</a:t>
            </a:r>
            <a:endParaRPr lang="nb-NO" altLang="nb-NO" dirty="0"/>
          </a:p>
          <a:p>
            <a:pPr>
              <a:buNone/>
            </a:pPr>
            <a:r>
              <a:rPr lang="en-GB" altLang="nb-NO" dirty="0" err="1"/>
              <a:t>Hva</a:t>
            </a:r>
            <a:r>
              <a:rPr lang="en-GB" altLang="nb-NO" dirty="0"/>
              <a:t> </a:t>
            </a:r>
            <a:r>
              <a:rPr lang="en-GB" altLang="nb-NO" dirty="0" err="1"/>
              <a:t>samsvarer</a:t>
            </a:r>
            <a:r>
              <a:rPr lang="en-GB" altLang="nb-NO" dirty="0"/>
              <a:t>/</a:t>
            </a:r>
            <a:r>
              <a:rPr lang="en-GB" altLang="nb-NO" dirty="0" err="1"/>
              <a:t>samvarer</a:t>
            </a:r>
            <a:r>
              <a:rPr lang="en-GB" altLang="nb-NO" dirty="0"/>
              <a:t> </a:t>
            </a:r>
            <a:r>
              <a:rPr lang="en-GB" altLang="nb-NO" dirty="0" err="1"/>
              <a:t>ikke</a:t>
            </a:r>
            <a:r>
              <a:rPr lang="en-GB" altLang="nb-NO" dirty="0"/>
              <a:t> med </a:t>
            </a:r>
            <a:r>
              <a:rPr lang="en-GB" altLang="nb-NO" dirty="0" smtClean="0"/>
              <a:t/>
            </a:r>
            <a:br>
              <a:rPr lang="en-GB" altLang="nb-NO" dirty="0" smtClean="0"/>
            </a:br>
            <a:r>
              <a:rPr lang="en-GB" altLang="nb-NO" dirty="0" err="1" smtClean="0"/>
              <a:t>definisjonen</a:t>
            </a:r>
            <a:r>
              <a:rPr lang="en-GB" altLang="nb-NO" dirty="0" smtClean="0"/>
              <a:t> </a:t>
            </a:r>
            <a:r>
              <a:rPr lang="en-GB" altLang="nb-NO" dirty="0" err="1"/>
              <a:t>dere</a:t>
            </a:r>
            <a:r>
              <a:rPr lang="en-GB" altLang="nb-NO" dirty="0"/>
              <a:t> </a:t>
            </a:r>
            <a:r>
              <a:rPr lang="en-GB" altLang="nb-NO" dirty="0" err="1"/>
              <a:t>kom</a:t>
            </a:r>
            <a:r>
              <a:rPr lang="en-GB" altLang="nb-NO" dirty="0"/>
              <a:t> </a:t>
            </a:r>
            <a:r>
              <a:rPr lang="en-GB" altLang="nb-NO" dirty="0" err="1"/>
              <a:t>frem</a:t>
            </a:r>
            <a:r>
              <a:rPr lang="en-GB" altLang="nb-NO" dirty="0"/>
              <a:t> </a:t>
            </a:r>
            <a:r>
              <a:rPr lang="en-GB" altLang="nb-NO" dirty="0" err="1"/>
              <a:t>til</a:t>
            </a:r>
            <a:r>
              <a:rPr lang="en-GB" altLang="nb-NO" dirty="0"/>
              <a:t>? </a:t>
            </a:r>
          </a:p>
          <a:p>
            <a:pPr>
              <a:buNone/>
            </a:pPr>
            <a:r>
              <a:rPr lang="nb-NO" altLang="nb-NO" dirty="0"/>
              <a:t>Gjør eventuelle endringer</a:t>
            </a:r>
            <a:r>
              <a:rPr lang="nb-NO" altLang="nb-NO" dirty="0" smtClean="0"/>
              <a:t>.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161343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en-GB" altLang="nb-NO" dirty="0" err="1" smtClean="0"/>
              <a:t>Oppg</a:t>
            </a:r>
            <a:r>
              <a:rPr lang="en-GB" altLang="nb-NO" dirty="0" smtClean="0"/>
              <a:t> E: </a:t>
            </a:r>
            <a:r>
              <a:rPr lang="en-GB" altLang="nb-NO" dirty="0"/>
              <a:t>“</a:t>
            </a:r>
            <a:r>
              <a:rPr lang="en-GB" altLang="nb-NO" dirty="0" err="1"/>
              <a:t>Overskriving</a:t>
            </a:r>
            <a:r>
              <a:rPr lang="en-GB" altLang="nb-NO" dirty="0" smtClean="0"/>
              <a:t>”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altLang="nb-NO" dirty="0"/>
              <a:t>1. </a:t>
            </a:r>
            <a:r>
              <a:rPr lang="en-GB" altLang="nb-NO" dirty="0" smtClean="0"/>
              <a:t>“</a:t>
            </a:r>
            <a:r>
              <a:rPr lang="en-GB" altLang="nb-NO" dirty="0" err="1"/>
              <a:t>Det</a:t>
            </a:r>
            <a:r>
              <a:rPr lang="en-GB" altLang="nb-NO" dirty="0"/>
              <a:t> </a:t>
            </a:r>
            <a:r>
              <a:rPr lang="en-GB" altLang="nb-NO" dirty="0" err="1"/>
              <a:t>er</a:t>
            </a:r>
            <a:r>
              <a:rPr lang="en-GB" altLang="nb-NO" dirty="0"/>
              <a:t> </a:t>
            </a:r>
            <a:r>
              <a:rPr lang="en-GB" altLang="nb-NO" dirty="0" err="1"/>
              <a:t>flere</a:t>
            </a:r>
            <a:r>
              <a:rPr lang="en-GB" altLang="nb-NO" dirty="0"/>
              <a:t> </a:t>
            </a:r>
            <a:r>
              <a:rPr lang="en-GB" altLang="nb-NO" dirty="0" err="1"/>
              <a:t>gode</a:t>
            </a:r>
            <a:r>
              <a:rPr lang="en-GB" altLang="nb-NO" dirty="0"/>
              <a:t> </a:t>
            </a:r>
            <a:r>
              <a:rPr lang="en-GB" altLang="nb-NO" dirty="0" err="1"/>
              <a:t>grunner</a:t>
            </a:r>
            <a:r>
              <a:rPr lang="en-GB" altLang="nb-NO" dirty="0"/>
              <a:t> </a:t>
            </a:r>
            <a:r>
              <a:rPr lang="en-GB" altLang="nb-NO" dirty="0" err="1"/>
              <a:t>til</a:t>
            </a:r>
            <a:r>
              <a:rPr lang="en-GB" altLang="nb-NO" dirty="0"/>
              <a:t> å </a:t>
            </a:r>
            <a:r>
              <a:rPr lang="en-GB" altLang="nb-NO" dirty="0" err="1"/>
              <a:t>bruke</a:t>
            </a:r>
            <a:r>
              <a:rPr lang="en-GB" altLang="nb-NO" dirty="0"/>
              <a:t> </a:t>
            </a:r>
            <a:r>
              <a:rPr lang="en-GB" altLang="nb-NO" dirty="0" err="1"/>
              <a:t>små</a:t>
            </a:r>
            <a:r>
              <a:rPr lang="en-GB" altLang="nb-NO" dirty="0"/>
              <a:t> </a:t>
            </a:r>
            <a:r>
              <a:rPr lang="en-GB" altLang="nb-NO" dirty="0" err="1"/>
              <a:t>skriveaktiviteter</a:t>
            </a:r>
            <a:r>
              <a:rPr lang="en-GB" altLang="nb-NO" dirty="0"/>
              <a:t> </a:t>
            </a:r>
            <a:r>
              <a:rPr lang="en-GB" altLang="nb-NO" dirty="0" err="1"/>
              <a:t>i</a:t>
            </a:r>
            <a:r>
              <a:rPr lang="en-GB" altLang="nb-NO" dirty="0"/>
              <a:t> </a:t>
            </a:r>
            <a:r>
              <a:rPr lang="en-GB" altLang="nb-NO" dirty="0" err="1"/>
              <a:t>undervisningen</a:t>
            </a:r>
            <a:r>
              <a:rPr lang="en-GB" altLang="nb-NO" dirty="0"/>
              <a:t>. </a:t>
            </a:r>
            <a:r>
              <a:rPr lang="en-GB" altLang="nb-NO" dirty="0" smtClean="0"/>
              <a:t/>
            </a:r>
            <a:br>
              <a:rPr lang="en-GB" altLang="nb-NO" dirty="0" smtClean="0"/>
            </a:br>
            <a:r>
              <a:rPr lang="en-GB" altLang="nb-NO" dirty="0" smtClean="0"/>
              <a:t>For </a:t>
            </a:r>
            <a:r>
              <a:rPr lang="en-GB" altLang="nb-NO" dirty="0" err="1"/>
              <a:t>det</a:t>
            </a:r>
            <a:r>
              <a:rPr lang="en-GB" altLang="nb-NO" dirty="0"/>
              <a:t> </a:t>
            </a:r>
            <a:r>
              <a:rPr lang="en-GB" altLang="nb-NO" dirty="0" err="1"/>
              <a:t>første</a:t>
            </a:r>
            <a:r>
              <a:rPr lang="en-GB" altLang="nb-NO" dirty="0"/>
              <a:t>.....”</a:t>
            </a:r>
            <a:br>
              <a:rPr lang="en-GB" altLang="nb-NO" dirty="0"/>
            </a:br>
            <a:r>
              <a:rPr lang="en-GB" altLang="nb-NO" dirty="0"/>
              <a:t>(</a:t>
            </a:r>
            <a:r>
              <a:rPr lang="en-GB" altLang="nb-NO" dirty="0" err="1"/>
              <a:t>Skriv</a:t>
            </a:r>
            <a:r>
              <a:rPr lang="en-GB" altLang="nb-NO" dirty="0"/>
              <a:t> </a:t>
            </a:r>
            <a:r>
              <a:rPr lang="en-GB" altLang="nb-NO" dirty="0" err="1"/>
              <a:t>i</a:t>
            </a:r>
            <a:r>
              <a:rPr lang="en-GB" altLang="nb-NO" dirty="0"/>
              <a:t> 5 </a:t>
            </a:r>
            <a:r>
              <a:rPr lang="en-GB" altLang="nb-NO" dirty="0" smtClean="0"/>
              <a:t>min)</a:t>
            </a:r>
            <a:endParaRPr lang="en-GB" altLang="nb-NO" dirty="0"/>
          </a:p>
          <a:p>
            <a:pPr>
              <a:buNone/>
            </a:pPr>
            <a:r>
              <a:rPr lang="en-GB" altLang="nb-NO" dirty="0"/>
              <a:t>2. </a:t>
            </a:r>
            <a:r>
              <a:rPr lang="en-GB" altLang="nb-NO" dirty="0" err="1"/>
              <a:t>Overta</a:t>
            </a:r>
            <a:r>
              <a:rPr lang="en-GB" altLang="nb-NO" dirty="0"/>
              <a:t> </a:t>
            </a:r>
            <a:r>
              <a:rPr lang="en-GB" altLang="nb-NO" dirty="0" err="1"/>
              <a:t>en</a:t>
            </a:r>
            <a:r>
              <a:rPr lang="en-GB" altLang="nb-NO" dirty="0"/>
              <a:t> </a:t>
            </a:r>
            <a:r>
              <a:rPr lang="en-GB" altLang="nb-NO" dirty="0" err="1"/>
              <a:t>annens</a:t>
            </a:r>
            <a:r>
              <a:rPr lang="en-GB" altLang="nb-NO" dirty="0"/>
              <a:t> </a:t>
            </a:r>
            <a:r>
              <a:rPr lang="en-GB" altLang="nb-NO" dirty="0" err="1"/>
              <a:t>tekst</a:t>
            </a:r>
            <a:r>
              <a:rPr lang="en-GB" altLang="nb-NO" dirty="0"/>
              <a:t>, </a:t>
            </a:r>
            <a:r>
              <a:rPr lang="en-GB" altLang="nb-NO" dirty="0" err="1"/>
              <a:t>skriv</a:t>
            </a:r>
            <a:r>
              <a:rPr lang="en-GB" altLang="nb-NO" dirty="0"/>
              <a:t> </a:t>
            </a:r>
            <a:r>
              <a:rPr lang="en-GB" altLang="nb-NO" dirty="0" err="1"/>
              <a:t>videre</a:t>
            </a:r>
            <a:r>
              <a:rPr lang="en-GB" altLang="nb-NO" dirty="0"/>
              <a:t>.</a:t>
            </a:r>
            <a:br>
              <a:rPr lang="en-GB" altLang="nb-NO" dirty="0"/>
            </a:br>
            <a:r>
              <a:rPr lang="en-GB" altLang="nb-NO" dirty="0" smtClean="0"/>
              <a:t>(5 min)</a:t>
            </a:r>
            <a:endParaRPr lang="en-GB" altLang="nb-NO" dirty="0"/>
          </a:p>
          <a:p>
            <a:pPr>
              <a:buNone/>
            </a:pPr>
            <a:r>
              <a:rPr lang="en-GB" altLang="nb-NO" dirty="0"/>
              <a:t>3. </a:t>
            </a:r>
            <a:r>
              <a:rPr lang="en-GB" altLang="nb-NO" dirty="0" err="1"/>
              <a:t>Overta</a:t>
            </a:r>
            <a:r>
              <a:rPr lang="en-GB" altLang="nb-NO" dirty="0"/>
              <a:t> </a:t>
            </a:r>
            <a:r>
              <a:rPr lang="en-GB" altLang="nb-NO" dirty="0" err="1"/>
              <a:t>en</a:t>
            </a:r>
            <a:r>
              <a:rPr lang="en-GB" altLang="nb-NO" dirty="0"/>
              <a:t> </a:t>
            </a:r>
            <a:r>
              <a:rPr lang="en-GB" altLang="nb-NO" dirty="0" err="1"/>
              <a:t>tekst</a:t>
            </a:r>
            <a:r>
              <a:rPr lang="en-GB" altLang="nb-NO" dirty="0"/>
              <a:t> du </a:t>
            </a:r>
            <a:r>
              <a:rPr lang="en-GB" altLang="nb-NO" dirty="0" err="1"/>
              <a:t>ikke</a:t>
            </a:r>
            <a:r>
              <a:rPr lang="en-GB" altLang="nb-NO" dirty="0"/>
              <a:t> </a:t>
            </a:r>
            <a:r>
              <a:rPr lang="en-GB" altLang="nb-NO" dirty="0" err="1"/>
              <a:t>har</a:t>
            </a:r>
            <a:r>
              <a:rPr lang="en-GB" altLang="nb-NO" dirty="0"/>
              <a:t> </a:t>
            </a:r>
            <a:r>
              <a:rPr lang="en-GB" altLang="nb-NO" dirty="0" err="1"/>
              <a:t>vært</a:t>
            </a:r>
            <a:r>
              <a:rPr lang="en-GB" altLang="nb-NO" dirty="0"/>
              <a:t> med </a:t>
            </a:r>
            <a:r>
              <a:rPr lang="en-GB" altLang="nb-NO" dirty="0" err="1"/>
              <a:t>på</a:t>
            </a:r>
            <a:r>
              <a:rPr lang="en-GB" altLang="nb-NO" dirty="0"/>
              <a:t>, </a:t>
            </a:r>
            <a:r>
              <a:rPr lang="en-GB" altLang="nb-NO" dirty="0" smtClean="0"/>
              <a:t/>
            </a:r>
            <a:br>
              <a:rPr lang="en-GB" altLang="nb-NO" dirty="0" smtClean="0"/>
            </a:br>
            <a:r>
              <a:rPr lang="en-GB" altLang="nb-NO" dirty="0" err="1" smtClean="0"/>
              <a:t>skriv</a:t>
            </a:r>
            <a:r>
              <a:rPr lang="en-GB" altLang="nb-NO" dirty="0" smtClean="0"/>
              <a:t> </a:t>
            </a:r>
            <a:r>
              <a:rPr lang="en-GB" altLang="nb-NO" dirty="0" err="1"/>
              <a:t>en</a:t>
            </a:r>
            <a:r>
              <a:rPr lang="en-GB" altLang="nb-NO" dirty="0"/>
              <a:t> </a:t>
            </a:r>
            <a:r>
              <a:rPr lang="en-GB" altLang="nb-NO" dirty="0" err="1" smtClean="0"/>
              <a:t>oppsummering</a:t>
            </a:r>
            <a:r>
              <a:rPr lang="en-GB" altLang="nb-NO" dirty="0" smtClean="0"/>
              <a:t>. (5 min)</a:t>
            </a:r>
            <a:endParaRPr lang="en-GB" altLang="nb-NO" dirty="0"/>
          </a:p>
        </p:txBody>
      </p:sp>
    </p:spTree>
    <p:extLst>
      <p:ext uri="{BB962C8B-B14F-4D97-AF65-F5344CB8AC3E}">
        <p14:creationId xmlns:p14="http://schemas.microsoft.com/office/powerpoint/2010/main" val="3718410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err="1" smtClean="0"/>
              <a:t>Oppg</a:t>
            </a:r>
            <a:r>
              <a:rPr lang="nb-NO" altLang="nb-NO" dirty="0" smtClean="0"/>
              <a:t> </a:t>
            </a:r>
            <a:r>
              <a:rPr lang="nb-NO" altLang="nb-NO" dirty="0"/>
              <a:t>F</a:t>
            </a:r>
            <a:r>
              <a:rPr lang="nb-NO" altLang="nb-NO" dirty="0" smtClean="0"/>
              <a:t>. Logg, 2. gang</a:t>
            </a:r>
            <a:endParaRPr lang="en-GB" altLang="nb-NO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3805883"/>
          </a:xfrm>
        </p:spPr>
        <p:txBody>
          <a:bodyPr/>
          <a:lstStyle/>
          <a:p>
            <a:pPr>
              <a:buFontTx/>
              <a:buNone/>
            </a:pPr>
            <a:r>
              <a:rPr lang="nb-NO" altLang="nb-NO" dirty="0" smtClean="0"/>
              <a:t>Fortsett på samme ark som før.</a:t>
            </a:r>
          </a:p>
          <a:p>
            <a:pPr>
              <a:buFontTx/>
              <a:buNone/>
            </a:pPr>
            <a:r>
              <a:rPr lang="nb-NO" altLang="nb-NO" dirty="0" smtClean="0"/>
              <a:t>”Noen spørsmål jeg sitter igjen med om småskriving i min undervisning, er: …”</a:t>
            </a:r>
            <a:endParaRPr lang="en-GB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079492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nb-NO" sz="4000" dirty="0" smtClean="0"/>
              <a:t>Oppgave G (variant av </a:t>
            </a:r>
            <a:r>
              <a:rPr lang="nb-NO" altLang="nb-NO" sz="4000" dirty="0" smtClean="0"/>
              <a:t>oppgave </a:t>
            </a:r>
            <a:r>
              <a:rPr lang="nb-NO" altLang="nb-NO" sz="4000" baseline="0" dirty="0" smtClean="0"/>
              <a:t>B+D)</a:t>
            </a:r>
            <a:r>
              <a:rPr lang="nb-NO" altLang="nb-NO" sz="4000" dirty="0" smtClean="0"/>
              <a:t>: </a:t>
            </a:r>
            <a:r>
              <a:rPr lang="nb-NO" altLang="nb-NO" sz="4000" dirty="0" smtClean="0"/>
              <a:t/>
            </a:r>
            <a:br>
              <a:rPr lang="nb-NO" altLang="nb-NO" sz="4000" dirty="0" smtClean="0"/>
            </a:br>
            <a:r>
              <a:rPr lang="nb-NO" altLang="nb-NO" sz="4000" dirty="0" smtClean="0"/>
              <a:t>Komme i gang med et nytt tema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dirty="0" smtClean="0"/>
              <a:t>Individuelt: Bruk </a:t>
            </a:r>
            <a:r>
              <a:rPr lang="nb-NO" altLang="nb-NO" dirty="0" smtClean="0"/>
              <a:t>4 </a:t>
            </a:r>
            <a:r>
              <a:rPr lang="nb-NO" altLang="nb-NO" dirty="0" smtClean="0"/>
              <a:t>min til </a:t>
            </a:r>
            <a:r>
              <a:rPr lang="nb-NO" altLang="nb-NO" dirty="0" smtClean="0"/>
              <a:t>å beskrive hva ”teleløsning” er. Skriv kontinuerlig uten </a:t>
            </a:r>
            <a:r>
              <a:rPr lang="nb-NO" altLang="nb-NO" dirty="0" smtClean="0"/>
              <a:t>stans.</a:t>
            </a:r>
            <a:endParaRPr lang="nb-NO" altLang="nb-NO" dirty="0" smtClean="0"/>
          </a:p>
          <a:p>
            <a:pPr eaLnBrk="1" hangingPunct="1">
              <a:buFontTx/>
              <a:buNone/>
            </a:pPr>
            <a:r>
              <a:rPr lang="nb-NO" altLang="nb-NO" dirty="0" smtClean="0"/>
              <a:t>I par: </a:t>
            </a:r>
            <a:r>
              <a:rPr lang="nb-NO" altLang="nb-NO" dirty="0"/>
              <a:t>L</a:t>
            </a:r>
            <a:r>
              <a:rPr lang="nb-NO" altLang="nb-NO" dirty="0" smtClean="0"/>
              <a:t>es høyt og sammenlign beskrivelsene. </a:t>
            </a:r>
            <a:r>
              <a:rPr lang="nb-NO" altLang="nb-NO" dirty="0" smtClean="0"/>
              <a:t>(5-7 </a:t>
            </a:r>
            <a:r>
              <a:rPr lang="nb-NO" altLang="nb-NO" dirty="0" smtClean="0"/>
              <a:t>min).</a:t>
            </a:r>
          </a:p>
          <a:p>
            <a:pPr eaLnBrk="1" hangingPunct="1">
              <a:buFontTx/>
              <a:buNone/>
            </a:pPr>
            <a:endParaRPr lang="nb-NO" altLang="nb-NO" dirty="0"/>
          </a:p>
          <a:p>
            <a:pPr eaLnBrk="1" hangingPunct="1">
              <a:buFontTx/>
              <a:buNone/>
            </a:pPr>
            <a:r>
              <a:rPr lang="nb-NO" altLang="nb-NO" dirty="0" smtClean="0"/>
              <a:t>I par: Sammenlign med den leksikalske definisjonen. Hva er annerledes? Hvorfor?</a:t>
            </a: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870211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 smtClean="0"/>
              <a:t>Teleløsning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b-NO" altLang="nb-NO" sz="2800" dirty="0" err="1" smtClean="0"/>
              <a:t>Leksikal</a:t>
            </a:r>
            <a:r>
              <a:rPr lang="nb-NO" altLang="nb-NO" sz="2800" dirty="0" smtClean="0"/>
              <a:t> definisjon</a:t>
            </a:r>
            <a:r>
              <a:rPr lang="nb-NO" altLang="nb-NO" sz="2800" dirty="0" smtClean="0"/>
              <a:t>:</a:t>
            </a:r>
          </a:p>
          <a:p>
            <a:pPr eaLnBrk="1" hangingPunct="1">
              <a:buFontTx/>
              <a:buNone/>
            </a:pPr>
            <a:endParaRPr lang="nb-NO" altLang="nb-NO" sz="1000" dirty="0" smtClean="0"/>
          </a:p>
          <a:p>
            <a:pPr>
              <a:buNone/>
            </a:pPr>
            <a:r>
              <a:rPr lang="nb-NO" altLang="nb-NO" sz="2800" b="1" dirty="0" err="1" smtClean="0"/>
              <a:t>tele|løsning</a:t>
            </a:r>
            <a:r>
              <a:rPr lang="nb-NO" altLang="nb-NO" sz="2800" b="1" dirty="0" smtClean="0"/>
              <a:t> </a:t>
            </a:r>
            <a:r>
              <a:rPr lang="nb-NO" altLang="nb-NO" sz="2800" b="1" dirty="0"/>
              <a:t>m1, f1; el </a:t>
            </a:r>
            <a:r>
              <a:rPr lang="nb-NO" altLang="nb-NO" sz="2800" b="1" dirty="0" err="1"/>
              <a:t>tele|løysing</a:t>
            </a:r>
            <a:r>
              <a:rPr lang="nb-NO" altLang="nb-NO" sz="2800" b="1" dirty="0"/>
              <a:t> m1, f1</a:t>
            </a:r>
          </a:p>
          <a:p>
            <a:pPr>
              <a:buNone/>
            </a:pPr>
            <a:r>
              <a:rPr lang="nb-NO" altLang="nb-NO" sz="2800" b="1" dirty="0"/>
              <a:t>1 det at telen går ut av bakken, telesmelting</a:t>
            </a:r>
          </a:p>
          <a:p>
            <a:pPr>
              <a:buNone/>
            </a:pPr>
            <a:r>
              <a:rPr lang="nb-NO" altLang="nb-NO" sz="2800" b="1" dirty="0"/>
              <a:t>2 tid på året da teleløsning </a:t>
            </a:r>
            <a:r>
              <a:rPr lang="nb-NO" altLang="nb-NO" sz="2800" b="1" dirty="0" smtClean="0"/>
              <a:t>foregår</a:t>
            </a:r>
            <a:r>
              <a:rPr lang="nb-NO" altLang="nb-NO" sz="2800" dirty="0" smtClean="0"/>
              <a:t> </a:t>
            </a:r>
            <a:endParaRPr lang="nb-NO" altLang="nb-NO" sz="1000" dirty="0" smtClean="0"/>
          </a:p>
          <a:p>
            <a:pPr eaLnBrk="1" hangingPunct="1">
              <a:buFontTx/>
              <a:buNone/>
            </a:pPr>
            <a:endParaRPr lang="nb-NO" altLang="nb-NO" sz="1000" dirty="0" smtClean="0"/>
          </a:p>
          <a:p>
            <a:pPr>
              <a:buNone/>
            </a:pPr>
            <a:r>
              <a:rPr lang="nb-NO" altLang="nb-NO" sz="1000" dirty="0" smtClean="0">
                <a:hlinkClick r:id="rId2"/>
              </a:rPr>
              <a:t>https</a:t>
            </a:r>
            <a:r>
              <a:rPr lang="nb-NO" altLang="nb-NO" sz="1000" dirty="0">
                <a:hlinkClick r:id="rId2"/>
              </a:rPr>
              <a:t>://ordbok.uib.no/perl/ordbok.cgi?OPP=telel%C3%B8sning+&amp;ant_bokmaal=5&amp;ant_nynorsk=5&amp;begge=+&amp;</a:t>
            </a:r>
            <a:r>
              <a:rPr lang="nb-NO" altLang="nb-NO" sz="1000" dirty="0" smtClean="0">
                <a:hlinkClick r:id="rId2"/>
              </a:rPr>
              <a:t>ordbok=begge</a:t>
            </a:r>
            <a:r>
              <a:rPr lang="nb-NO" altLang="nb-NO" sz="1000" dirty="0" smtClean="0"/>
              <a:t> (pr 22/8-2018)</a:t>
            </a:r>
            <a:endParaRPr lang="nb-NO" altLang="nb-NO" sz="1000" dirty="0" smtClean="0"/>
          </a:p>
        </p:txBody>
      </p:sp>
    </p:spTree>
    <p:extLst>
      <p:ext uri="{BB962C8B-B14F-4D97-AF65-F5344CB8AC3E}">
        <p14:creationId xmlns:p14="http://schemas.microsoft.com/office/powerpoint/2010/main" val="2702710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nb-NO" dirty="0"/>
              <a:t>S</a:t>
            </a:r>
            <a:r>
              <a:rPr lang="nb-NO" altLang="nb-NO" dirty="0" smtClean="0"/>
              <a:t>må skriveaktiviteter inkluderer: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29600" cy="4741987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Logg</a:t>
            </a:r>
          </a:p>
          <a:p>
            <a:pPr eaLnBrk="1" hangingPunct="1"/>
            <a:r>
              <a:rPr lang="nb-NO" altLang="nb-NO" dirty="0" smtClean="0"/>
              <a:t>Stikkord</a:t>
            </a:r>
          </a:p>
          <a:p>
            <a:pPr eaLnBrk="1" hangingPunct="1"/>
            <a:r>
              <a:rPr lang="nb-NO" altLang="nb-NO" dirty="0" smtClean="0"/>
              <a:t>Tankekart</a:t>
            </a:r>
          </a:p>
          <a:p>
            <a:pPr eaLnBrk="1" hangingPunct="1"/>
            <a:r>
              <a:rPr lang="nb-NO" altLang="nb-NO" dirty="0" smtClean="0"/>
              <a:t>Friskriving</a:t>
            </a:r>
          </a:p>
          <a:p>
            <a:r>
              <a:rPr lang="nb-NO" altLang="nb-NO" dirty="0" smtClean="0"/>
              <a:t>Sammendrag</a:t>
            </a:r>
          </a:p>
          <a:p>
            <a:r>
              <a:rPr lang="nb-NO" altLang="nb-NO" dirty="0" smtClean="0"/>
              <a:t>Overskriving - skrive </a:t>
            </a:r>
            <a:r>
              <a:rPr lang="nb-NO" altLang="nb-NO" dirty="0"/>
              <a:t>videre på noe en annen har </a:t>
            </a:r>
            <a:r>
              <a:rPr lang="nb-NO" altLang="nb-NO" dirty="0" smtClean="0"/>
              <a:t>skrevet</a:t>
            </a:r>
            <a:endParaRPr lang="nb-NO" altLang="nb-NO" dirty="0"/>
          </a:p>
          <a:p>
            <a:pPr eaLnBrk="1" hangingPunct="1"/>
            <a:r>
              <a:rPr lang="nb-NO" altLang="nb-NO" dirty="0" smtClean="0"/>
              <a:t>…mmm!</a:t>
            </a:r>
          </a:p>
        </p:txBody>
      </p:sp>
    </p:spTree>
    <p:extLst>
      <p:ext uri="{BB962C8B-B14F-4D97-AF65-F5344CB8AC3E}">
        <p14:creationId xmlns:p14="http://schemas.microsoft.com/office/powerpoint/2010/main" val="298228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2" y="332656"/>
            <a:ext cx="8568184" cy="1224136"/>
          </a:xfrm>
        </p:spPr>
        <p:txBody>
          <a:bodyPr/>
          <a:lstStyle/>
          <a:p>
            <a:r>
              <a:rPr lang="nb-NO" altLang="nb-NO" b="1" dirty="0" smtClean="0"/>
              <a:t>Loggskriving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67544" y="1628800"/>
            <a:ext cx="8229600" cy="402131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nb-NO" altLang="nb-NO" sz="2800" dirty="0" smtClean="0"/>
              <a:t>Logg er studenters </a:t>
            </a:r>
            <a:r>
              <a:rPr lang="nb-NO" altLang="nb-NO" sz="2800" dirty="0"/>
              <a:t>korte, skrevne svar på spørsmål fra lærer om noe ved undervisningen/lærestoffet. </a:t>
            </a:r>
            <a:endParaRPr lang="nb-NO" altLang="nb-NO" sz="2800" dirty="0" smtClean="0"/>
          </a:p>
          <a:p>
            <a:pPr marL="0" indent="0">
              <a:buNone/>
            </a:pPr>
            <a:r>
              <a:rPr lang="nb-NO" altLang="nb-NO" sz="2800" dirty="0" smtClean="0"/>
              <a:t>Åpne eller mer lukkede spørsmål; læreren velger.</a:t>
            </a:r>
          </a:p>
          <a:p>
            <a:pPr marL="0" indent="0">
              <a:buNone/>
            </a:pPr>
            <a:r>
              <a:rPr lang="nb-NO" altLang="nb-NO" sz="2800" dirty="0"/>
              <a:t>Navnes, gis </a:t>
            </a:r>
            <a:r>
              <a:rPr lang="nb-NO" altLang="nb-NO" sz="2800" dirty="0" smtClean="0"/>
              <a:t>til lærer, tilbake til student. Gjerne </a:t>
            </a:r>
            <a:r>
              <a:rPr lang="nb-NO" altLang="nb-NO" sz="2800" dirty="0"/>
              <a:t>flere </a:t>
            </a:r>
            <a:r>
              <a:rPr lang="nb-NO" altLang="nb-NO" sz="2800" dirty="0" smtClean="0"/>
              <a:t>runder på samme ark.</a:t>
            </a:r>
            <a:endParaRPr lang="nb-NO" altLang="nb-NO" sz="2800" dirty="0"/>
          </a:p>
          <a:p>
            <a:pPr marL="0" indent="0">
              <a:buNone/>
            </a:pPr>
            <a:r>
              <a:rPr lang="nb-NO" altLang="nb-NO" sz="2800" dirty="0" smtClean="0"/>
              <a:t>Kan stimulere </a:t>
            </a:r>
            <a:r>
              <a:rPr lang="nb-NO" altLang="nb-NO" sz="2800" dirty="0"/>
              <a:t>faglig </a:t>
            </a:r>
            <a:r>
              <a:rPr lang="nb-NO" altLang="nb-NO" sz="2800" dirty="0" smtClean="0"/>
              <a:t>refleksjon, og </a:t>
            </a:r>
            <a:r>
              <a:rPr lang="nb-NO" altLang="nb-NO" sz="2800" dirty="0"/>
              <a:t>gi </a:t>
            </a:r>
            <a:r>
              <a:rPr lang="nb-NO" altLang="nb-NO" sz="2800" dirty="0" smtClean="0"/>
              <a:t>læreren innblikk.</a:t>
            </a:r>
          </a:p>
          <a:p>
            <a:pPr marL="0" indent="0">
              <a:buNone/>
            </a:pPr>
            <a:endParaRPr lang="nb-NO" altLang="nb-NO" sz="2800" dirty="0"/>
          </a:p>
          <a:p>
            <a:pPr marL="0" indent="0">
              <a:buNone/>
            </a:pPr>
            <a:r>
              <a:rPr lang="nb-NO" altLang="nb-NO" sz="2800" dirty="0" smtClean="0"/>
              <a:t>For mer om logg, se ark (basert på </a:t>
            </a:r>
            <a:r>
              <a:rPr lang="nb-NO" altLang="nb-NO" sz="2800" dirty="0" err="1" smtClean="0"/>
              <a:t>Dysthe</a:t>
            </a:r>
            <a:r>
              <a:rPr lang="nb-NO" altLang="nb-NO" sz="2800" dirty="0" smtClean="0"/>
              <a:t> og Hertzberg 2006, se også revidert utgave 2016).</a:t>
            </a:r>
            <a:endParaRPr lang="nb-NO" altLang="nb-NO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7544" y="409229"/>
            <a:ext cx="8568952" cy="1143000"/>
          </a:xfrm>
        </p:spPr>
        <p:txBody>
          <a:bodyPr/>
          <a:lstStyle/>
          <a:p>
            <a:r>
              <a:rPr lang="nb-NO" altLang="nb-NO" dirty="0" err="1" smtClean="0"/>
              <a:t>Oppg</a:t>
            </a:r>
            <a:r>
              <a:rPr lang="nb-NO" altLang="nb-NO" dirty="0" smtClean="0"/>
              <a:t> A: Logg   			  </a:t>
            </a:r>
            <a:r>
              <a:rPr lang="nb-NO" altLang="nb-NO" sz="3200" i="1" dirty="0" smtClean="0">
                <a:solidFill>
                  <a:srgbClr val="FF0000"/>
                </a:solidFill>
              </a:rPr>
              <a:t>(på papir) </a:t>
            </a:r>
            <a:r>
              <a:rPr lang="nb-NO" altLang="nb-NO" dirty="0" smtClean="0"/>
              <a:t/>
            </a:r>
            <a:br>
              <a:rPr lang="nb-NO" altLang="nb-NO" dirty="0" smtClean="0"/>
            </a:br>
            <a:endParaRPr lang="en-GB" altLang="nb-NO" sz="3200" i="1" dirty="0" smtClean="0">
              <a:solidFill>
                <a:srgbClr val="FF0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6192688" cy="4464496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r">
              <a:buNone/>
            </a:pPr>
            <a:r>
              <a:rPr lang="nb-NO" altLang="nb-NO" i="1" dirty="0">
                <a:solidFill>
                  <a:srgbClr val="FF0000"/>
                </a:solidFill>
              </a:rPr>
              <a:t>D</a:t>
            </a:r>
            <a:r>
              <a:rPr lang="nb-NO" altLang="nb-NO" i="1" dirty="0" smtClean="0">
                <a:solidFill>
                  <a:srgbClr val="FF0000"/>
                </a:solidFill>
              </a:rPr>
              <a:t>itt Navn </a:t>
            </a:r>
            <a:endParaRPr lang="nb-NO" altLang="nb-NO" i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nb-NO" altLang="nb-NO" i="1" smtClean="0">
                <a:solidFill>
                  <a:srgbClr val="FF0000"/>
                </a:solidFill>
              </a:rPr>
              <a:t>Dato </a:t>
            </a:r>
            <a:r>
              <a:rPr lang="nb-NO" altLang="nb-NO" i="1" dirty="0" smtClean="0">
                <a:solidFill>
                  <a:srgbClr val="FF0000"/>
                </a:solidFill>
              </a:rPr>
              <a:t>(22/8)</a:t>
            </a:r>
          </a:p>
          <a:p>
            <a:pPr>
              <a:buFontTx/>
              <a:buNone/>
            </a:pPr>
            <a:r>
              <a:rPr lang="nb-NO" altLang="nb-NO" dirty="0" smtClean="0"/>
              <a:t>”Min tidligere erfaring med å bruke småskriving i undervisning er ……….”</a:t>
            </a:r>
            <a:endParaRPr lang="en-GB" altLang="nb-NO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40152" y="44625"/>
            <a:ext cx="3017744" cy="9361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nb-NO" altLang="nb-NO" dirty="0" smtClean="0"/>
          </a:p>
        </p:txBody>
      </p:sp>
      <p:sp>
        <p:nvSpPr>
          <p:cNvPr id="2" name="Rectangle 1"/>
          <p:cNvSpPr/>
          <p:nvPr/>
        </p:nvSpPr>
        <p:spPr>
          <a:xfrm>
            <a:off x="6156176" y="6260103"/>
            <a:ext cx="3010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altLang="nb-NO" sz="3200" i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(leveres </a:t>
            </a:r>
            <a:r>
              <a:rPr lang="nb-NO" altLang="nb-NO" sz="3200" i="1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til lærer)</a:t>
            </a:r>
            <a:endParaRPr lang="en-GB" altLang="nb-NO" sz="3200" i="1" dirty="0">
              <a:solidFill>
                <a:srgbClr val="FF0000"/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6897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2" y="332656"/>
            <a:ext cx="8568184" cy="1728192"/>
          </a:xfrm>
        </p:spPr>
        <p:txBody>
          <a:bodyPr/>
          <a:lstStyle/>
          <a:p>
            <a:r>
              <a:rPr lang="nb-NO" altLang="nb-NO" b="1" dirty="0" smtClean="0"/>
              <a:t>Å komme i gang/skrive </a:t>
            </a:r>
            <a:r>
              <a:rPr lang="nb-NO" altLang="nb-NO" b="1" dirty="0"/>
              <a:t>seg inn i </a:t>
            </a:r>
            <a:r>
              <a:rPr lang="nb-NO" altLang="nb-NO" b="1" dirty="0" smtClean="0"/>
              <a:t>et tema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539750" y="2204864"/>
            <a:ext cx="8229600" cy="402131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nb-NO" altLang="nb-NO" dirty="0"/>
              <a:t>Benyttes ofte når en skal starte </a:t>
            </a:r>
            <a:r>
              <a:rPr lang="nb-NO" altLang="nb-NO" dirty="0" smtClean="0"/>
              <a:t>på nytt </a:t>
            </a:r>
            <a:r>
              <a:rPr lang="nb-NO" altLang="nb-NO" dirty="0"/>
              <a:t>tema</a:t>
            </a:r>
            <a:r>
              <a:rPr lang="nb-NO" altLang="nb-NO" dirty="0" smtClean="0"/>
              <a:t>:</a:t>
            </a:r>
          </a:p>
          <a:p>
            <a:pPr marL="0" indent="0">
              <a:buNone/>
            </a:pPr>
            <a:endParaRPr lang="nb-NO" altLang="nb-NO" dirty="0"/>
          </a:p>
          <a:p>
            <a:r>
              <a:rPr lang="nb-NO" altLang="nb-NO" dirty="0" err="1"/>
              <a:t>Idèmyldring</a:t>
            </a:r>
            <a:r>
              <a:rPr lang="nb-NO" altLang="nb-NO" dirty="0"/>
              <a:t> – fri </a:t>
            </a:r>
            <a:r>
              <a:rPr lang="nb-NO" altLang="nb-NO" dirty="0" smtClean="0"/>
              <a:t>assosiasjon </a:t>
            </a:r>
            <a:r>
              <a:rPr lang="nb-NO" altLang="nb-NO" dirty="0"/>
              <a:t>til tema / begrep</a:t>
            </a:r>
          </a:p>
          <a:p>
            <a:r>
              <a:rPr lang="nb-NO" altLang="nb-NO" dirty="0"/>
              <a:t>Mobilisere relevante forkunnskaper </a:t>
            </a:r>
            <a:r>
              <a:rPr lang="nb-NO" altLang="nb-NO" i="1" dirty="0"/>
              <a:t>NB læringseffekt, særlig «snublebegreper»!</a:t>
            </a:r>
          </a:p>
          <a:p>
            <a:r>
              <a:rPr lang="nb-NO" altLang="nb-NO" dirty="0"/>
              <a:t>Skape forventninger / motivasjon / </a:t>
            </a:r>
            <a:r>
              <a:rPr lang="nb-NO" altLang="nb-NO" dirty="0" smtClean="0"/>
              <a:t>eierskap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872229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nb-NO" altLang="nb-NO" dirty="0" err="1" smtClean="0"/>
              <a:t>Oppg</a:t>
            </a:r>
            <a:r>
              <a:rPr lang="nb-NO" altLang="nb-NO" dirty="0" smtClean="0"/>
              <a:t> B: Skrive seg inn - med vri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539750" y="1844823"/>
            <a:ext cx="8229600" cy="4381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nb-NO" altLang="nb-NO" b="1" dirty="0"/>
              <a:t>1. </a:t>
            </a:r>
          </a:p>
          <a:p>
            <a:pPr>
              <a:buNone/>
            </a:pPr>
            <a:r>
              <a:rPr lang="nb-NO" altLang="nb-NO" dirty="0"/>
              <a:t>Skriv i </a:t>
            </a:r>
            <a:r>
              <a:rPr lang="nb-NO" altLang="nb-NO" dirty="0" smtClean="0"/>
              <a:t>2 </a:t>
            </a:r>
            <a:r>
              <a:rPr lang="nb-NO" altLang="nb-NO" dirty="0"/>
              <a:t>minutter uten å stoppe om:</a:t>
            </a:r>
          </a:p>
          <a:p>
            <a:pPr marL="0" indent="0" eaLnBrk="1" hangingPunct="1">
              <a:buNone/>
            </a:pPr>
            <a:endParaRPr lang="nb-NO" altLang="nb-NO" dirty="0" smtClean="0"/>
          </a:p>
          <a:p>
            <a:pPr marL="0" indent="0" algn="ctr">
              <a:buNone/>
            </a:pPr>
            <a:r>
              <a:rPr lang="nb-NO" altLang="nb-NO" sz="4400" b="1" dirty="0" smtClean="0"/>
              <a:t>Blyanten</a:t>
            </a:r>
            <a:endParaRPr lang="nb-NO" altLang="nb-NO" sz="4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nb-NO" altLang="nb-NO" dirty="0" smtClean="0"/>
              <a:t> 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539750" y="17002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nb-NO" altLang="nb-NO" b="1" dirty="0"/>
              <a:t>2. </a:t>
            </a:r>
            <a:r>
              <a:rPr lang="nb-NO" altLang="nb-NO" dirty="0" smtClean="0"/>
              <a:t>Fortette det du skrev, ved å gjøre om </a:t>
            </a:r>
            <a:r>
              <a:rPr lang="nb-NO" altLang="nb-NO" dirty="0"/>
              <a:t>til én </a:t>
            </a:r>
            <a:r>
              <a:rPr lang="nb-NO" altLang="nb-NO" dirty="0" smtClean="0"/>
              <a:t>setning:</a:t>
            </a:r>
            <a:endParaRPr lang="nb-NO" altLang="nb-NO" b="1" dirty="0" smtClean="0"/>
          </a:p>
          <a:p>
            <a:pPr marL="0" indent="0">
              <a:buNone/>
            </a:pPr>
            <a:r>
              <a:rPr lang="nb-NO" altLang="nb-NO" dirty="0" smtClean="0"/>
              <a:t>«Det </a:t>
            </a:r>
            <a:r>
              <a:rPr lang="nb-NO" altLang="nb-NO" dirty="0"/>
              <a:t>jeg egentlig vil si er</a:t>
            </a:r>
            <a:r>
              <a:rPr lang="nb-NO" altLang="nb-NO" dirty="0" smtClean="0"/>
              <a:t>……»</a:t>
            </a:r>
            <a:endParaRPr lang="nb-NO" altLang="nb-NO" dirty="0"/>
          </a:p>
          <a:p>
            <a:pPr marL="0" indent="0">
              <a:buNone/>
            </a:pPr>
            <a:endParaRPr lang="nb-NO" altLang="nb-NO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nb-NO" altLang="nb-NO" dirty="0" smtClean="0"/>
              <a:t>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539750" y="17002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nb-NO" altLang="nb-NO" b="1" dirty="0" smtClean="0"/>
              <a:t>3. </a:t>
            </a:r>
          </a:p>
          <a:p>
            <a:pPr>
              <a:buNone/>
            </a:pPr>
            <a:r>
              <a:rPr lang="nb-NO" altLang="nb-NO" dirty="0"/>
              <a:t>Snu arket, og …</a:t>
            </a:r>
          </a:p>
          <a:p>
            <a:pPr>
              <a:buNone/>
            </a:pPr>
            <a:endParaRPr lang="nb-NO" altLang="nb-NO" dirty="0"/>
          </a:p>
          <a:p>
            <a:pPr>
              <a:buNone/>
            </a:pPr>
            <a:r>
              <a:rPr lang="nb-NO" altLang="nb-NO" dirty="0"/>
              <a:t>… gjør om det du har skrevet til et spørsmål</a:t>
            </a:r>
          </a:p>
          <a:p>
            <a:pPr marL="0" indent="0">
              <a:buNone/>
            </a:pP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197715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nb-NO" sz="4400" dirty="0" err="1" smtClean="0"/>
              <a:t>Oppg</a:t>
            </a:r>
            <a:r>
              <a:rPr lang="nb-NO" sz="4400" dirty="0" smtClean="0"/>
              <a:t> C: Friskriving </a:t>
            </a:r>
            <a:r>
              <a:rPr lang="nb-NO" sz="4400" dirty="0"/>
              <a:t>og </a:t>
            </a:r>
            <a:r>
              <a:rPr lang="nb-NO" sz="4400" dirty="0" err="1"/>
              <a:t>idèutvikling</a:t>
            </a:r>
            <a:r>
              <a:rPr lang="nb-NO" sz="4400" dirty="0"/>
              <a:t> 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>		 i </a:t>
            </a:r>
            <a:r>
              <a:rPr lang="nb-NO" sz="4400" dirty="0"/>
              <a:t>7 </a:t>
            </a:r>
            <a:r>
              <a:rPr lang="nb-NO" sz="4400" dirty="0" smtClean="0"/>
              <a:t>trekk</a:t>
            </a:r>
            <a:endParaRPr lang="nb-NO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/>
              <a:t>1. </a:t>
            </a:r>
            <a:r>
              <a:rPr lang="nb-NO" altLang="nb-NO" dirty="0"/>
              <a:t>Skriv i 2 minutter uten å stoppe om: </a:t>
            </a:r>
            <a:r>
              <a:rPr lang="nb-NO" altLang="nb-NO" dirty="0" smtClean="0"/>
              <a:t>«Hvordan </a:t>
            </a:r>
            <a:r>
              <a:rPr lang="nb-NO" altLang="nb-NO" dirty="0"/>
              <a:t>kan jeg bruke skriving i min undervisning</a:t>
            </a:r>
            <a:r>
              <a:rPr lang="nb-NO" altLang="nb-NO" dirty="0" smtClean="0"/>
              <a:t>?»</a:t>
            </a:r>
            <a:endParaRPr lang="nb-NO" altLang="nb-NO" dirty="0"/>
          </a:p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/>
              <a:t>2. </a:t>
            </a:r>
            <a:r>
              <a:rPr lang="nb-NO" altLang="nb-NO" b="1" dirty="0" smtClean="0"/>
              <a:t>«</a:t>
            </a:r>
            <a:r>
              <a:rPr lang="nb-NO" altLang="nb-NO" dirty="0" smtClean="0"/>
              <a:t>Det </a:t>
            </a:r>
            <a:r>
              <a:rPr lang="nb-NO" altLang="nb-NO" dirty="0"/>
              <a:t>jeg egentlig vil si er </a:t>
            </a:r>
            <a:r>
              <a:rPr lang="nb-NO" altLang="nb-NO" dirty="0" smtClean="0"/>
              <a:t>…» (1 setning)</a:t>
            </a:r>
            <a:endParaRPr lang="nb-NO" altLang="nb-NO" dirty="0"/>
          </a:p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/>
              <a:t>3. </a:t>
            </a:r>
            <a:r>
              <a:rPr lang="nb-NO" altLang="nb-NO" dirty="0"/>
              <a:t>Gjør om til et spørsmål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/>
              <a:t>4. </a:t>
            </a:r>
            <a:r>
              <a:rPr lang="nb-NO" altLang="nb-NO" dirty="0" smtClean="0"/>
              <a:t>Friskriving </a:t>
            </a:r>
            <a:r>
              <a:rPr lang="nb-NO" altLang="nb-NO" dirty="0"/>
              <a:t>2</a:t>
            </a:r>
            <a:r>
              <a:rPr lang="nb-NO" altLang="nb-NO" dirty="0" smtClean="0"/>
              <a:t> min «Hvorfor er dette poenget viktig og relevant»</a:t>
            </a:r>
            <a:endParaRPr lang="nb-NO" altLang="nb-NO" dirty="0"/>
          </a:p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/>
              <a:t>5. </a:t>
            </a:r>
            <a:r>
              <a:rPr lang="nb-NO" altLang="nb-NO" dirty="0"/>
              <a:t>Diskuter </a:t>
            </a:r>
            <a:r>
              <a:rPr lang="nb-NO" altLang="nb-NO" dirty="0" smtClean="0"/>
              <a:t>andre </a:t>
            </a:r>
            <a:r>
              <a:rPr lang="nb-NO" altLang="nb-NO" dirty="0"/>
              <a:t>spørsmål som også bør </a:t>
            </a:r>
            <a:r>
              <a:rPr lang="nb-NO" altLang="nb-NO" dirty="0" smtClean="0"/>
              <a:t>vurderes, utelukkes eller integreres</a:t>
            </a:r>
            <a:endParaRPr lang="nb-NO" altLang="nb-NO" dirty="0"/>
          </a:p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/>
              <a:t>6. </a:t>
            </a:r>
            <a:r>
              <a:rPr lang="nb-NO" altLang="nb-NO" dirty="0"/>
              <a:t>Velg ett av spørsmålene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nb-NO" altLang="nb-NO" b="1" dirty="0"/>
              <a:t>7. </a:t>
            </a:r>
            <a:r>
              <a:rPr lang="nb-NO" altLang="nb-NO" dirty="0" smtClean="0"/>
              <a:t>Som </a:t>
            </a:r>
            <a:r>
              <a:rPr lang="nb-NO" altLang="nb-NO" dirty="0" err="1" smtClean="0"/>
              <a:t>pkt</a:t>
            </a:r>
            <a:r>
              <a:rPr lang="nb-NO" altLang="nb-NO" dirty="0" smtClean="0"/>
              <a:t> 4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050638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iped-ppt-no-v7-bok-og-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iped-ppt-no-v7-bok-og-pc</Template>
  <TotalTime>247</TotalTime>
  <Words>631</Words>
  <Application>Microsoft Office PowerPoint</Application>
  <PresentationFormat>On-screen Show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iped-ppt-no-v7-bok-og-pc</vt:lpstr>
      <vt:lpstr>Skrive for å lære: mikrooppgaver på kurset</vt:lpstr>
      <vt:lpstr>Små skriveaktiviteter inkluderer:</vt:lpstr>
      <vt:lpstr>Loggskriving</vt:lpstr>
      <vt:lpstr>Oppg A: Logg        (på papir)  </vt:lpstr>
      <vt:lpstr>Å komme i gang/skrive seg inn i et tema</vt:lpstr>
      <vt:lpstr>Oppg B: Skrive seg inn - med vri</vt:lpstr>
      <vt:lpstr>  </vt:lpstr>
      <vt:lpstr> </vt:lpstr>
      <vt:lpstr>Oppg C: Friskriving og idèutvikling     i 7 trekk</vt:lpstr>
      <vt:lpstr>Strukturen bak de 7:  (v/Karl Henrik Flyum oktober 2005)</vt:lpstr>
      <vt:lpstr>Sammendrag assosiasjonsoppgaver</vt:lpstr>
      <vt:lpstr>Mikroskriving med presisjon: Definisjonsoppgaver</vt:lpstr>
      <vt:lpstr> Oppg D: Definisjon 1.</vt:lpstr>
      <vt:lpstr> 2.</vt:lpstr>
      <vt:lpstr> 3.</vt:lpstr>
      <vt:lpstr>Oppg E: “Overskriving”</vt:lpstr>
      <vt:lpstr>Oppg F. Logg, 2. gang</vt:lpstr>
      <vt:lpstr>Oppgave G (variant av oppgave B+D):  Komme i gang med et nytt tema</vt:lpstr>
      <vt:lpstr>Teleløsning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Skrive for å lære</dc:title>
  <dc:creator>Eevi E. Beck</dc:creator>
  <cp:lastModifiedBy>Eevi Elisabeth Beck</cp:lastModifiedBy>
  <cp:revision>41</cp:revision>
  <cp:lastPrinted>2017-03-24T16:19:22Z</cp:lastPrinted>
  <dcterms:created xsi:type="dcterms:W3CDTF">2015-08-25T14:03:19Z</dcterms:created>
  <dcterms:modified xsi:type="dcterms:W3CDTF">2018-08-22T13:29:14Z</dcterms:modified>
</cp:coreProperties>
</file>