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6" r:id="rId4"/>
    <p:sldId id="260" r:id="rId5"/>
    <p:sldId id="272" r:id="rId6"/>
    <p:sldId id="265" r:id="rId7"/>
    <p:sldId id="268" r:id="rId8"/>
    <p:sldId id="273" r:id="rId9"/>
    <p:sldId id="270" r:id="rId10"/>
    <p:sldId id="271" r:id="rId11"/>
    <p:sldId id="269" r:id="rId12"/>
    <p:sldId id="261" r:id="rId13"/>
    <p:sldId id="274" r:id="rId14"/>
    <p:sldId id="276" r:id="rId15"/>
    <p:sldId id="267" r:id="rId16"/>
    <p:sldId id="263" r:id="rId17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50" y="-72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10F5185-7307-AF47-901B-2EA07043D40D}" type="datetime1">
              <a:rPr lang="nb-NO"/>
              <a:pPr>
                <a:defRPr/>
              </a:pPr>
              <a:t>23.08.2016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80EF34B-FBD1-A84C-B497-EC9BD7B57D8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64979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BDBD043-10D6-E945-9EB1-5656D62F4BCD}" type="datetime1">
              <a:rPr lang="nb-NO"/>
              <a:pPr>
                <a:defRPr/>
              </a:pPr>
              <a:t>23.08.2016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34FA155-ACCD-CD41-861C-5097613C419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4180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 minutter brukt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741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Sosialisering,</a:t>
            </a:r>
            <a:r>
              <a:rPr lang="nb-NO" baseline="0" dirty="0" smtClean="0"/>
              <a:t> knekke kodene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065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762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220DC5-6DE9-1B4A-A250-2489156850A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A1F167-5DA3-B54C-9126-76A75545A592}" type="datetime1">
              <a:rPr lang="nb-NO"/>
              <a:pPr>
                <a:defRPr/>
              </a:pPr>
              <a:t>23.08.2016</a:t>
            </a:fld>
            <a:endParaRPr lang="nb-NO" dirty="0"/>
          </a:p>
        </p:txBody>
      </p:sp>
      <p:pic>
        <p:nvPicPr>
          <p:cNvPr id="1031" name="Picture 10" descr="UiO_UB_A_EN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228600"/>
            <a:ext cx="30035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dontrack.net/" TargetMode="External"/><Relationship Id="rId2" Type="http://schemas.openxmlformats.org/officeDocument/2006/relationships/hyperlink" Target="http://sokogskriv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oc.no/course/ikomp/" TargetMode="External"/><Relationship Id="rId4" Type="http://schemas.openxmlformats.org/officeDocument/2006/relationships/hyperlink" Target="https://owl.english.purdue.edu/ow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 sz="quarter"/>
          </p:nvPr>
        </p:nvSpPr>
        <p:spPr>
          <a:xfrm>
            <a:off x="1295400" y="1905000"/>
            <a:ext cx="6934200" cy="2388096"/>
          </a:xfrm>
        </p:spPr>
        <p:txBody>
          <a:bodyPr/>
          <a:lstStyle/>
          <a:p>
            <a:r>
              <a:rPr lang="nb-NO" dirty="0">
                <a:latin typeface="Arial" charset="0"/>
                <a:ea typeface="Arial" charset="0"/>
                <a:cs typeface="Arial" charset="0"/>
              </a:rPr>
              <a:t>Ingerid S. Straume</a:t>
            </a:r>
            <a:br>
              <a:rPr lang="nb-NO" dirty="0">
                <a:latin typeface="Arial" charset="0"/>
                <a:ea typeface="Arial" charset="0"/>
                <a:cs typeface="Arial" charset="0"/>
              </a:rPr>
            </a:br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Prosjektansvarlig </a:t>
            </a:r>
            <a:r>
              <a:rPr lang="nb-NO" dirty="0">
                <a:latin typeface="Arial" charset="0"/>
                <a:ea typeface="Arial" charset="0"/>
                <a:cs typeface="Arial" charset="0"/>
              </a:rPr>
              <a:t>skrivesenter </a:t>
            </a:r>
            <a:br>
              <a:rPr lang="nb-NO" dirty="0">
                <a:latin typeface="Arial" charset="0"/>
                <a:ea typeface="Arial" charset="0"/>
                <a:cs typeface="Arial" charset="0"/>
              </a:rPr>
            </a:br>
            <a:endParaRPr lang="nb-NO" dirty="0"/>
          </a:p>
        </p:txBody>
      </p:sp>
      <p:sp>
        <p:nvSpPr>
          <p:cNvPr id="15363" name="Subtitle 6"/>
          <p:cNvSpPr>
            <a:spLocks noGrp="1"/>
          </p:cNvSpPr>
          <p:nvPr>
            <p:ph type="subTitle" sz="quarter" idx="1"/>
          </p:nvPr>
        </p:nvSpPr>
        <p:spPr>
          <a:xfrm>
            <a:off x="1295400" y="4221088"/>
            <a:ext cx="7315200" cy="2232248"/>
          </a:xfrm>
        </p:spPr>
        <p:txBody>
          <a:bodyPr/>
          <a:lstStyle/>
          <a:p>
            <a:pPr eaLnBrk="1" hangingPunct="1"/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Studenters skriving i fagene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6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838200"/>
            <a:ext cx="7696200" cy="1143000"/>
          </a:xfrm>
        </p:spPr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3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Andre tilbud ved UB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Informasjonskompetanse: søke opp, velge, vurdere og anvende informasjon </a:t>
            </a:r>
          </a:p>
          <a:p>
            <a:pPr lvl="1"/>
            <a:r>
              <a:rPr lang="nb-NO" dirty="0" smtClean="0"/>
              <a:t>Litteratur og andre kilder </a:t>
            </a:r>
          </a:p>
          <a:p>
            <a:pPr lvl="0"/>
            <a:r>
              <a:rPr lang="nb-NO" dirty="0" smtClean="0"/>
              <a:t>Kurs i litteratursøk, kildehåndtering, Endnote mm </a:t>
            </a:r>
          </a:p>
          <a:p>
            <a:pPr lvl="1"/>
            <a:r>
              <a:rPr lang="nb-NO" dirty="0" smtClean="0"/>
              <a:t>Kontakt fagreferent (HF, UV, SV) i biblioteket </a:t>
            </a:r>
          </a:p>
          <a:p>
            <a:pPr lvl="1"/>
            <a:r>
              <a:rPr lang="nb-NO" dirty="0" smtClean="0"/>
              <a:t>Jf. nettsider </a:t>
            </a:r>
          </a:p>
          <a:p>
            <a:pPr marL="0" lvl="0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90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-747464"/>
            <a:ext cx="13858482" cy="779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6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Student </a:t>
            </a:r>
          </a:p>
        </p:txBody>
      </p:sp>
      <p:sp>
        <p:nvSpPr>
          <p:cNvPr id="1229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”I am trying to get my head around what I want to find from the texts that I am reading. I spent the whole day yesterday reading, going from one paper to another. [...] I have so much information I am sort of </a:t>
            </a:r>
            <a:r>
              <a:rPr lang="en-GB" dirty="0" smtClean="0"/>
              <a:t>MMM! </a:t>
            </a:r>
            <a:r>
              <a:rPr lang="en-GB" dirty="0" smtClean="0"/>
              <a:t>Overwhelmed!”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55539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Summeoppgave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Hva slags behov har dine studenter når det gjelder støtte/veiledning i akademisk skriving? </a:t>
            </a:r>
          </a:p>
        </p:txBody>
      </p:sp>
    </p:spTree>
    <p:extLst>
      <p:ext uri="{BB962C8B-B14F-4D97-AF65-F5344CB8AC3E}">
        <p14:creationId xmlns:p14="http://schemas.microsoft.com/office/powerpoint/2010/main" val="22827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Ressurser for lærere og studenter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Søk og skriv </a:t>
            </a:r>
            <a:endParaRPr lang="nb-NO" dirty="0" smtClean="0"/>
          </a:p>
          <a:p>
            <a:r>
              <a:rPr lang="nb-NO" dirty="0" smtClean="0">
                <a:hlinkClick r:id="rId3"/>
              </a:rPr>
              <a:t>PhD on track </a:t>
            </a:r>
            <a:endParaRPr lang="nb-NO" dirty="0" smtClean="0"/>
          </a:p>
          <a:p>
            <a:r>
              <a:rPr lang="nb-NO" dirty="0" smtClean="0">
                <a:hlinkClick r:id="rId4"/>
              </a:rPr>
              <a:t>Purdue OWL </a:t>
            </a:r>
            <a:endParaRPr lang="nb-NO" dirty="0" smtClean="0"/>
          </a:p>
          <a:p>
            <a:r>
              <a:rPr lang="nb-NO" dirty="0" smtClean="0">
                <a:hlinkClick r:id="rId5"/>
              </a:rPr>
              <a:t>iKOMP</a:t>
            </a:r>
            <a:r>
              <a:rPr lang="nb-NO" dirty="0" smtClean="0"/>
              <a:t> – MOOC for informasjonskompetanse fra UiT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54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Møtet med akademisk skriving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Uuttalte, implisitte krav </a:t>
            </a:r>
          </a:p>
          <a:p>
            <a:pPr lvl="1"/>
            <a:r>
              <a:rPr lang="nb-NO" dirty="0" smtClean="0"/>
              <a:t>Bruker mye tid på å finne ut </a:t>
            </a:r>
          </a:p>
          <a:p>
            <a:r>
              <a:rPr lang="nb-NO" dirty="0" smtClean="0"/>
              <a:t>Fra rikt til nøkternt språk </a:t>
            </a:r>
          </a:p>
          <a:p>
            <a:pPr lvl="1"/>
            <a:r>
              <a:rPr lang="nb-NO" dirty="0" smtClean="0"/>
              <a:t>Adjektiver, personlige meninger  </a:t>
            </a:r>
          </a:p>
          <a:p>
            <a:r>
              <a:rPr lang="nb-NO" dirty="0" smtClean="0"/>
              <a:t>Objektivitet – hva er det?</a:t>
            </a:r>
          </a:p>
          <a:p>
            <a:r>
              <a:rPr lang="nb-NO" dirty="0" smtClean="0"/>
              <a:t>Bruk av «jeg» i teksten </a:t>
            </a:r>
          </a:p>
          <a:p>
            <a:r>
              <a:rPr lang="nb-NO" dirty="0" smtClean="0"/>
              <a:t>Overdreven respekt: stivt, oppstyltet </a:t>
            </a:r>
          </a:p>
          <a:p>
            <a:pPr lvl="1"/>
            <a:r>
              <a:rPr lang="nb-NO" dirty="0" smtClean="0"/>
              <a:t>Også grammatiske utfordringer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23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Summeoppgave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Hvilke utfordringer (knyttet til skriving) opplever de nye studentene i mitt fag?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84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 tilegne seg en faglig identitet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b-NO" dirty="0" smtClean="0"/>
              <a:t>Kommunisere i et faglig fellesskap </a:t>
            </a:r>
          </a:p>
          <a:p>
            <a:pPr lvl="0"/>
            <a:r>
              <a:rPr lang="nb-NO" dirty="0" smtClean="0"/>
              <a:t>Skriving som identitetsskapende kommunikasjon</a:t>
            </a:r>
          </a:p>
          <a:p>
            <a:pPr lvl="1"/>
            <a:r>
              <a:rPr lang="nb-NO" dirty="0" smtClean="0"/>
              <a:t>Ikke i tillegg til, men integrert i fagene </a:t>
            </a:r>
          </a:p>
          <a:p>
            <a:r>
              <a:rPr lang="nb-NO" dirty="0" smtClean="0"/>
              <a:t>Bli kjent med konvensjonene og metodene i faget </a:t>
            </a:r>
          </a:p>
          <a:p>
            <a:pPr lvl="1"/>
            <a:r>
              <a:rPr lang="nb-NO" dirty="0" smtClean="0"/>
              <a:t>Hva er de viktigste spørsmålene? </a:t>
            </a:r>
          </a:p>
          <a:p>
            <a:pPr lvl="1"/>
            <a:r>
              <a:rPr lang="nb-NO" dirty="0" smtClean="0"/>
              <a:t>Hva vet vi (ikke)? </a:t>
            </a:r>
          </a:p>
          <a:p>
            <a:pPr lvl="1"/>
            <a:r>
              <a:rPr lang="nb-NO" dirty="0" smtClean="0"/>
              <a:t>Hvem/hva er fagets omland, nedslagsfelt?  </a:t>
            </a:r>
          </a:p>
          <a:p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dirty="0" smtClean="0"/>
              <a:t>Konsekvenser for uttrykk og posisjonering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097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Tvangstrøye eller plagg? 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009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ilderesultat for african gar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458923" cy="29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5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Minoritetsspråklige studenter – noen særskilte utfordringer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Ulike kulturelle koder i akademia </a:t>
            </a:r>
          </a:p>
          <a:p>
            <a:pPr lvl="1"/>
            <a:r>
              <a:rPr lang="nb-NO" dirty="0" smtClean="0"/>
              <a:t>Respekt for faglig autoritet vs selvstendighet </a:t>
            </a:r>
          </a:p>
          <a:p>
            <a:pPr lvl="1"/>
            <a:r>
              <a:rPr lang="nb-NO" dirty="0" smtClean="0"/>
              <a:t>Plagiat, kildebruk  </a:t>
            </a:r>
          </a:p>
          <a:p>
            <a:pPr lvl="1"/>
            <a:r>
              <a:rPr lang="nb-NO" dirty="0" smtClean="0"/>
              <a:t>Adjektiver, sterke uttrykksformer</a:t>
            </a:r>
          </a:p>
          <a:p>
            <a:r>
              <a:rPr lang="nb-NO" dirty="0" smtClean="0"/>
              <a:t>Kritisk tenkning – hvordan kan det læres?  </a:t>
            </a:r>
          </a:p>
          <a:p>
            <a:r>
              <a:rPr lang="nb-NO" dirty="0"/>
              <a:t>Grunnleggende begreper, nyanser, presisjon </a:t>
            </a:r>
          </a:p>
          <a:p>
            <a:pPr lvl="1"/>
            <a:r>
              <a:rPr lang="nb-NO" dirty="0"/>
              <a:t>Preposisjonsbruk, kvalifikatorer </a:t>
            </a:r>
            <a:endParaRPr lang="nb-NO" dirty="0" smtClean="0"/>
          </a:p>
          <a:p>
            <a:pPr lvl="1"/>
            <a:r>
              <a:rPr lang="nb-NO" dirty="0" smtClean="0"/>
              <a:t>Djevelen i detaljene – hva har de forstått? 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718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et skrivesenter?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Veiledning én-til-én </a:t>
            </a:r>
          </a:p>
          <a:p>
            <a:pPr lvl="1"/>
            <a:r>
              <a:rPr lang="nb-NO" dirty="0" smtClean="0"/>
              <a:t>Peer </a:t>
            </a:r>
            <a:r>
              <a:rPr lang="nb-NO" dirty="0" err="1" smtClean="0"/>
              <a:t>tutoring</a:t>
            </a:r>
            <a:r>
              <a:rPr lang="nb-NO" dirty="0" smtClean="0"/>
              <a:t> (medstudenter) eller faglig ansatte </a:t>
            </a:r>
          </a:p>
          <a:p>
            <a:pPr lvl="1"/>
            <a:r>
              <a:rPr lang="nb-NO" i="1" dirty="0" smtClean="0"/>
              <a:t>‘</a:t>
            </a:r>
            <a:r>
              <a:rPr lang="nb-NO" i="1" dirty="0" err="1" smtClean="0"/>
              <a:t>Working</a:t>
            </a:r>
            <a:r>
              <a:rPr lang="nb-NO" i="1" dirty="0" smtClean="0"/>
              <a:t> </a:t>
            </a:r>
            <a:r>
              <a:rPr lang="nb-NO" i="1" dirty="0" err="1" smtClean="0"/>
              <a:t>with</a:t>
            </a:r>
            <a:r>
              <a:rPr lang="nb-NO" i="1" dirty="0" smtClean="0"/>
              <a:t> </a:t>
            </a:r>
            <a:r>
              <a:rPr lang="nb-NO" i="1" dirty="0" err="1" smtClean="0"/>
              <a:t>the</a:t>
            </a:r>
            <a:r>
              <a:rPr lang="nb-NO" i="1" dirty="0" smtClean="0"/>
              <a:t> </a:t>
            </a:r>
            <a:r>
              <a:rPr lang="nb-NO" i="1" dirty="0" err="1" smtClean="0"/>
              <a:t>writer</a:t>
            </a:r>
            <a:r>
              <a:rPr lang="nb-NO" i="1" dirty="0" smtClean="0"/>
              <a:t> </a:t>
            </a:r>
            <a:r>
              <a:rPr lang="nb-NO" i="1" dirty="0" err="1" smtClean="0"/>
              <a:t>rather</a:t>
            </a:r>
            <a:r>
              <a:rPr lang="nb-NO" i="1" dirty="0" smtClean="0"/>
              <a:t> </a:t>
            </a:r>
            <a:r>
              <a:rPr lang="nb-NO" i="1" dirty="0" err="1" smtClean="0"/>
              <a:t>than</a:t>
            </a:r>
            <a:r>
              <a:rPr lang="nb-NO" i="1" dirty="0" smtClean="0"/>
              <a:t> </a:t>
            </a:r>
            <a:r>
              <a:rPr lang="nb-NO" i="1" dirty="0" err="1" smtClean="0"/>
              <a:t>the</a:t>
            </a:r>
            <a:r>
              <a:rPr lang="nb-NO" i="1" dirty="0" smtClean="0"/>
              <a:t> </a:t>
            </a:r>
            <a:r>
              <a:rPr lang="nb-NO" i="1" dirty="0" err="1" smtClean="0"/>
              <a:t>writing</a:t>
            </a:r>
            <a:r>
              <a:rPr lang="nb-NO" i="1" dirty="0" smtClean="0"/>
              <a:t>’</a:t>
            </a:r>
          </a:p>
          <a:p>
            <a:r>
              <a:rPr lang="nb-NO" dirty="0" smtClean="0"/>
              <a:t>Skrivekurs</a:t>
            </a:r>
          </a:p>
          <a:p>
            <a:pPr lvl="1"/>
            <a:r>
              <a:rPr lang="nb-NO" dirty="0" smtClean="0"/>
              <a:t>helst i samarbeid med faglig ansatte </a:t>
            </a:r>
          </a:p>
          <a:p>
            <a:r>
              <a:rPr lang="nb-NO" dirty="0" smtClean="0"/>
              <a:t>Støttemateriale, nettressurser </a:t>
            </a:r>
          </a:p>
          <a:p>
            <a:r>
              <a:rPr lang="nb-NO" dirty="0" smtClean="0"/>
              <a:t>Ofte tilknyttet biblioteket  </a:t>
            </a:r>
          </a:p>
          <a:p>
            <a:r>
              <a:rPr lang="nb-NO" dirty="0" smtClean="0"/>
              <a:t>Studentene tar selv kontakt og bestiller time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84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603448"/>
            <a:ext cx="13770472" cy="774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4572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7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-2-eng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ub-2-eng</Template>
  <TotalTime>230</TotalTime>
  <Words>362</Words>
  <Application>Microsoft Office PowerPoint</Application>
  <PresentationFormat>Skjermfremvisning (4:3)</PresentationFormat>
  <Paragraphs>59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ub-2-eng</vt:lpstr>
      <vt:lpstr>Ingerid S. Straume Prosjektansvarlig skrivesenter  </vt:lpstr>
      <vt:lpstr>Møtet med akademisk skriving </vt:lpstr>
      <vt:lpstr>Summeoppgave</vt:lpstr>
      <vt:lpstr>Å tilegne seg en faglig identitet </vt:lpstr>
      <vt:lpstr>Tvangstrøye eller plagg? </vt:lpstr>
      <vt:lpstr>Minoritetsspråklige studenter – noen særskilte utfordringer  </vt:lpstr>
      <vt:lpstr>Hva er et skrivesenter? </vt:lpstr>
      <vt:lpstr>PowerPoint-presentasjon</vt:lpstr>
      <vt:lpstr>PowerPoint-presentasjon</vt:lpstr>
      <vt:lpstr>PowerPoint-presentasjon</vt:lpstr>
      <vt:lpstr> </vt:lpstr>
      <vt:lpstr>Andre tilbud ved UB </vt:lpstr>
      <vt:lpstr>PowerPoint-presentasjon</vt:lpstr>
      <vt:lpstr>Student </vt:lpstr>
      <vt:lpstr>Summeoppgave </vt:lpstr>
      <vt:lpstr>Ressurser for lærere og studenter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ingerids</dc:creator>
  <cp:lastModifiedBy>Ingerid Straume</cp:lastModifiedBy>
  <cp:revision>16</cp:revision>
  <cp:lastPrinted>2016-08-23T14:30:52Z</cp:lastPrinted>
  <dcterms:created xsi:type="dcterms:W3CDTF">2015-05-05T12:13:34Z</dcterms:created>
  <dcterms:modified xsi:type="dcterms:W3CDTF">2016-08-23T14:31:26Z</dcterms:modified>
</cp:coreProperties>
</file>